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BB14C-5E51-4E2E-85FF-46A3C3036DFB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35415-2B85-4549-89C7-64ACFF6FB68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5415-2B85-4549-89C7-64ACFF6FB68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5415-2B85-4549-89C7-64ACFF6FB68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5415-2B85-4549-89C7-64ACFF6FB68C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B4F5-AF8E-46A1-8285-47A8F5B9D35D}" type="datetimeFigureOut">
              <a:rPr lang="sk-SK" smtClean="0"/>
              <a:pPr/>
              <a:t>11. 2. 2022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640B-DFA3-442C-8D81-876AD217E6C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3.jpeg"/><Relationship Id="rId7" Type="http://schemas.openxmlformats.org/officeDocument/2006/relationships/image" Target="../media/image36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0" Type="http://schemas.openxmlformats.org/officeDocument/2006/relationships/image" Target="../media/image39.jpeg"/><Relationship Id="rId4" Type="http://schemas.openxmlformats.org/officeDocument/2006/relationships/image" Target="../media/image11.jpeg"/><Relationship Id="rId9" Type="http://schemas.openxmlformats.org/officeDocument/2006/relationships/image" Target="../media/image3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10" Type="http://schemas.openxmlformats.org/officeDocument/2006/relationships/image" Target="../media/image48.jpeg"/><Relationship Id="rId4" Type="http://schemas.openxmlformats.org/officeDocument/2006/relationships/image" Target="../media/image42.jpeg"/><Relationship Id="rId9" Type="http://schemas.openxmlformats.org/officeDocument/2006/relationships/image" Target="../media/image4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315092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Буквы</a:t>
            </a:r>
            <a:r>
              <a:rPr lang="sk-SK" dirty="0" smtClean="0">
                <a:latin typeface="Algerian" pitchFamily="82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Ю-ю, Ё-ё,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sk-SK" dirty="0" smtClean="0">
                <a:latin typeface="Algerian" pitchFamily="82" charset="0"/>
                <a:cs typeface="Times New Roman" pitchFamily="18" charset="0"/>
              </a:rPr>
              <a:t>Písmená </a:t>
            </a:r>
            <a:r>
              <a:rPr lang="sk-SK" dirty="0" err="1" smtClean="0">
                <a:latin typeface="Algerian" pitchFamily="82" charset="0"/>
                <a:cs typeface="Times New Roman" pitchFamily="18" charset="0"/>
              </a:rPr>
              <a:t>Ju-ju,Jo-jo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643314"/>
            <a:ext cx="4929222" cy="1143008"/>
          </a:xfrm>
        </p:spPr>
        <p:txBody>
          <a:bodyPr>
            <a:normAutofit fontScale="92500"/>
          </a:bodyPr>
          <a:lstStyle/>
          <a:p>
            <a:r>
              <a:rPr lang="sk-SK" sz="2800" dirty="0" smtClean="0">
                <a:latin typeface="Algerian" pitchFamily="82" charset="0"/>
              </a:rPr>
              <a:t>Ruský jazyk pre 7.ročník</a:t>
            </a:r>
          </a:p>
          <a:p>
            <a:r>
              <a:rPr lang="sk-SK" sz="2800" dirty="0" smtClean="0">
                <a:latin typeface="Algerian" pitchFamily="82" charset="0"/>
              </a:rPr>
              <a:t>PaedDr. Simona Štefanská</a:t>
            </a:r>
            <a:endParaRPr lang="sk-SK" sz="2800" dirty="0">
              <a:latin typeface="Algerian" pitchFamily="82" charset="0"/>
            </a:endParaRPr>
          </a:p>
        </p:txBody>
      </p:sp>
      <p:pic>
        <p:nvPicPr>
          <p:cNvPr id="2050" name="Picture 2" descr="C:\Users\AdmNB\Desktop\Nový priečinok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2214578" cy="1428760"/>
          </a:xfrm>
          <a:prstGeom prst="rect">
            <a:avLst/>
          </a:prstGeom>
          <a:noFill/>
        </p:spPr>
      </p:pic>
      <p:pic>
        <p:nvPicPr>
          <p:cNvPr id="4098" name="Picture 2" descr="C:\Users\AdmNB\Desktop\Nový priečinok\stiahnuť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063760"/>
            <a:ext cx="1785949" cy="1941751"/>
          </a:xfrm>
          <a:prstGeom prst="rect">
            <a:avLst/>
          </a:prstGeom>
          <a:noFill/>
        </p:spPr>
      </p:pic>
      <p:pic>
        <p:nvPicPr>
          <p:cNvPr id="4100" name="Picture 4" descr="C:\Users\AdmNB\Desktop\Nový priečinok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714356"/>
            <a:ext cx="1541065" cy="2205035"/>
          </a:xfrm>
          <a:prstGeom prst="rect">
            <a:avLst/>
          </a:prstGeom>
          <a:noFill/>
        </p:spPr>
      </p:pic>
      <p:pic>
        <p:nvPicPr>
          <p:cNvPr id="1027" name="Picture 3" descr="C:\Users\AdmNB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5214950"/>
            <a:ext cx="2570628" cy="1476374"/>
          </a:xfrm>
          <a:prstGeom prst="rect">
            <a:avLst/>
          </a:prstGeom>
          <a:noFill/>
        </p:spPr>
      </p:pic>
      <p:pic>
        <p:nvPicPr>
          <p:cNvPr id="1028" name="Picture 4" descr="C:\Users\AdmNB\Desktop\stiahnuť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4929198"/>
            <a:ext cx="1697035" cy="16970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Ю-ю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Ю-ю:32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-я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алфавита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Písmeno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Ju-ju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: je 32 písmeno ruskej abecedy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00034" y="41433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ю</a:t>
            </a:r>
            <a:r>
              <a:rPr lang="ru-RU" dirty="0" smtClean="0"/>
              <a:t>бка</a:t>
            </a:r>
            <a:endParaRPr lang="sk-SK" dirty="0"/>
          </a:p>
        </p:txBody>
      </p:sp>
      <p:pic>
        <p:nvPicPr>
          <p:cNvPr id="1028" name="Picture 4" descr="C:\Users\AdmNB\Desktop\Nový priečinok\images (2).jpg"/>
          <p:cNvPicPr>
            <a:picLocks noChangeAspect="1" noChangeArrowheads="1"/>
          </p:cNvPicPr>
          <p:nvPr/>
        </p:nvPicPr>
        <p:blipFill>
          <a:blip r:embed="rId2"/>
          <a:srcRect l="36120" t="7143"/>
          <a:stretch>
            <a:fillRect/>
          </a:stretch>
        </p:blipFill>
        <p:spPr bwMode="auto">
          <a:xfrm>
            <a:off x="4286248" y="3000372"/>
            <a:ext cx="1571636" cy="1285884"/>
          </a:xfrm>
          <a:prstGeom prst="rect">
            <a:avLst/>
          </a:prstGeom>
          <a:noFill/>
        </p:spPr>
      </p:pic>
      <p:pic>
        <p:nvPicPr>
          <p:cNvPr id="1029" name="Picture 5" descr="C:\Users\AdmNB\Desktop\Nový priečinok\stiahnuť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071810"/>
            <a:ext cx="1562096" cy="1569070"/>
          </a:xfrm>
          <a:prstGeom prst="rect">
            <a:avLst/>
          </a:prstGeom>
          <a:noFill/>
        </p:spPr>
      </p:pic>
      <p:pic>
        <p:nvPicPr>
          <p:cNvPr id="1030" name="Picture 6" descr="C:\Users\AdmNB\Desktop\Nový priečinok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346356"/>
            <a:ext cx="1085835" cy="1314712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2500298" y="464344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ю</a:t>
            </a:r>
            <a:r>
              <a:rPr lang="ru-RU" dirty="0" smtClean="0"/>
              <a:t>ла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4429124" y="428625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вербл</a:t>
            </a:r>
            <a:r>
              <a:rPr lang="ru-RU" b="1" dirty="0" smtClean="0">
                <a:solidFill>
                  <a:srgbClr val="00B050"/>
                </a:solidFill>
              </a:rPr>
              <a:t>ю</a:t>
            </a:r>
            <a:r>
              <a:rPr lang="ru-RU" dirty="0" smtClean="0"/>
              <a:t>д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7358082" y="4500571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б</a:t>
            </a:r>
            <a:r>
              <a:rPr lang="ru-RU" dirty="0" smtClean="0"/>
              <a:t>рюки</a:t>
            </a:r>
            <a:endParaRPr lang="sk-SK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6715140" y="3929066"/>
            <a:ext cx="714380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AdmNB\Desktop\Nový priečinok\stiahnuť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5072074"/>
            <a:ext cx="1419178" cy="1438270"/>
          </a:xfrm>
          <a:prstGeom prst="rect">
            <a:avLst/>
          </a:prstGeom>
          <a:noFill/>
        </p:spPr>
      </p:pic>
      <p:sp>
        <p:nvSpPr>
          <p:cNvPr id="18" name="BlokTextu 17"/>
          <p:cNvSpPr txBox="1"/>
          <p:nvPr/>
        </p:nvSpPr>
        <p:spPr>
          <a:xfrm>
            <a:off x="5572132" y="59293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т</a:t>
            </a:r>
            <a:r>
              <a:rPr lang="ru-RU" b="1" dirty="0" smtClean="0">
                <a:solidFill>
                  <a:srgbClr val="00B050"/>
                </a:solidFill>
              </a:rPr>
              <a:t>ю</a:t>
            </a:r>
            <a:r>
              <a:rPr lang="ru-RU" dirty="0" smtClean="0"/>
              <a:t>лпаны</a:t>
            </a:r>
            <a:endParaRPr lang="sk-SK" dirty="0"/>
          </a:p>
        </p:txBody>
      </p:sp>
      <p:pic>
        <p:nvPicPr>
          <p:cNvPr id="1032" name="Picture 8" descr="C:\Users\AdmNB\Desktop\Nový priečinok\stiahnuť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5214950"/>
            <a:ext cx="2195501" cy="1097751"/>
          </a:xfrm>
          <a:prstGeom prst="rect">
            <a:avLst/>
          </a:prstGeom>
          <a:noFill/>
        </p:spPr>
      </p:pic>
      <p:sp>
        <p:nvSpPr>
          <p:cNvPr id="20" name="BlokTextu 19"/>
          <p:cNvSpPr txBox="1"/>
          <p:nvPr/>
        </p:nvSpPr>
        <p:spPr>
          <a:xfrm>
            <a:off x="1500166" y="63579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сал</a:t>
            </a:r>
            <a:r>
              <a:rPr lang="ru-RU" b="1" dirty="0" smtClean="0">
                <a:solidFill>
                  <a:srgbClr val="00B050"/>
                </a:solidFill>
              </a:rPr>
              <a:t>ю</a:t>
            </a:r>
            <a:r>
              <a:rPr lang="ru-RU" dirty="0" smtClean="0"/>
              <a:t>т</a:t>
            </a:r>
            <a:endParaRPr lang="sk-SK" dirty="0"/>
          </a:p>
        </p:txBody>
      </p:sp>
      <p:pic>
        <p:nvPicPr>
          <p:cNvPr id="1033" name="Picture 9" descr="C:\Users\AdmNB\Desktop\Nový priečinok\images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214290"/>
            <a:ext cx="1643074" cy="1357322"/>
          </a:xfrm>
          <a:prstGeom prst="rect">
            <a:avLst/>
          </a:prstGeom>
          <a:noFill/>
        </p:spPr>
      </p:pic>
      <p:pic>
        <p:nvPicPr>
          <p:cNvPr id="1034" name="Picture 10" descr="C:\Users\AdmNB\Desktop\Nový priečinok\images (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285728"/>
            <a:ext cx="1376342" cy="1376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Users\AdmNB\Desktop\Nový priečinok\images (8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2857496"/>
            <a:ext cx="960581" cy="13397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Ё-ё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Ё-ё: 7-я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русского алфавита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Písmeno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Jo-jo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: je 7 písmeno ruskej abecedy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/>
          </a:p>
        </p:txBody>
      </p:sp>
      <p:pic>
        <p:nvPicPr>
          <p:cNvPr id="1026" name="Picture 2" descr="C:\Users\AdmNB\Desktop\Nový priečinok\stiahnuť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857496"/>
            <a:ext cx="1444905" cy="1058862"/>
          </a:xfrm>
          <a:prstGeom prst="rect">
            <a:avLst/>
          </a:prstGeom>
          <a:noFill/>
        </p:spPr>
      </p:pic>
      <p:pic>
        <p:nvPicPr>
          <p:cNvPr id="1027" name="Picture 3" descr="C:\Users\AdmNB\Desktop\Nový priečinok\stiahnuť (5).jpg"/>
          <p:cNvPicPr>
            <a:picLocks noChangeAspect="1" noChangeArrowheads="1"/>
          </p:cNvPicPr>
          <p:nvPr/>
        </p:nvPicPr>
        <p:blipFill>
          <a:blip r:embed="rId4"/>
          <a:srcRect t="11364" r="15012"/>
          <a:stretch>
            <a:fillRect/>
          </a:stretch>
        </p:blipFill>
        <p:spPr bwMode="auto">
          <a:xfrm>
            <a:off x="6786578" y="2928934"/>
            <a:ext cx="1714512" cy="1114421"/>
          </a:xfrm>
          <a:prstGeom prst="rect">
            <a:avLst/>
          </a:prstGeom>
          <a:noFill/>
        </p:spPr>
      </p:pic>
      <p:pic>
        <p:nvPicPr>
          <p:cNvPr id="1028" name="Picture 4" descr="C:\Users\AdmNB\Desktop\Nový priečinok\stiahnuť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429132"/>
            <a:ext cx="1166793" cy="1470159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5715008" y="41433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ё</a:t>
            </a:r>
            <a:r>
              <a:rPr lang="ru-RU" dirty="0" smtClean="0"/>
              <a:t>д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143240" y="38576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ё</a:t>
            </a:r>
            <a:r>
              <a:rPr lang="ru-RU" dirty="0" smtClean="0"/>
              <a:t>ж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 rot="10800000" flipV="1">
            <a:off x="1285852" y="593540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ё</a:t>
            </a:r>
            <a:r>
              <a:rPr lang="ru-RU" dirty="0" smtClean="0"/>
              <a:t>лка</a:t>
            </a:r>
            <a:endParaRPr lang="sk-SK" dirty="0"/>
          </a:p>
        </p:txBody>
      </p:sp>
      <p:pic>
        <p:nvPicPr>
          <p:cNvPr id="1030" name="Picture 6" descr="C:\Users\AdmNB\Desktop\Nový priečinok\images (9).jpg"/>
          <p:cNvPicPr>
            <a:picLocks noChangeAspect="1" noChangeArrowheads="1"/>
          </p:cNvPicPr>
          <p:nvPr/>
        </p:nvPicPr>
        <p:blipFill>
          <a:blip r:embed="rId6"/>
          <a:srcRect l="13206" t="5154" r="10858"/>
          <a:stretch>
            <a:fillRect/>
          </a:stretch>
        </p:blipFill>
        <p:spPr bwMode="auto">
          <a:xfrm>
            <a:off x="3643306" y="4572008"/>
            <a:ext cx="1857388" cy="1314604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3857620" y="59293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ёс</a:t>
            </a:r>
            <a:r>
              <a:rPr lang="ru-RU" dirty="0" smtClean="0"/>
              <a:t>тры</a:t>
            </a:r>
            <a:endParaRPr lang="sk-SK" dirty="0"/>
          </a:p>
        </p:txBody>
      </p:sp>
      <p:pic>
        <p:nvPicPr>
          <p:cNvPr id="1031" name="Picture 7" descr="C:\Users\AdmNB\Desktop\Nový priečinok\stiahnuť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4857760"/>
            <a:ext cx="1984851" cy="1111517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6858016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ё</a:t>
            </a:r>
            <a:r>
              <a:rPr lang="ru-RU" dirty="0" smtClean="0"/>
              <a:t>нок</a:t>
            </a:r>
            <a:endParaRPr lang="sk-SK" dirty="0"/>
          </a:p>
        </p:txBody>
      </p:sp>
      <p:pic>
        <p:nvPicPr>
          <p:cNvPr id="1032" name="Picture 8" descr="C:\Users\AdmNB\Desktop\Nový priečinok\stiahnuť (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2976" y="2928934"/>
            <a:ext cx="1619243" cy="1077533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1285852" y="392906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самол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ё</a:t>
            </a:r>
            <a:r>
              <a:rPr lang="ru-RU" dirty="0" smtClean="0"/>
              <a:t>т</a:t>
            </a:r>
            <a:endParaRPr lang="sk-SK" dirty="0"/>
          </a:p>
        </p:txBody>
      </p:sp>
      <p:pic>
        <p:nvPicPr>
          <p:cNvPr id="1033" name="Picture 9" descr="C:\Users\AdmNB\Desktop\Nový priečinok\images (10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285728"/>
            <a:ext cx="1500198" cy="1366854"/>
          </a:xfrm>
          <a:prstGeom prst="rect">
            <a:avLst/>
          </a:prstGeom>
          <a:noFill/>
        </p:spPr>
      </p:pic>
      <p:pic>
        <p:nvPicPr>
          <p:cNvPr id="1034" name="Picture 10" descr="C:\Users\AdmNB\Desktop\Nový priečinok\images (1)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285728"/>
            <a:ext cx="1374793" cy="13747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Двойная роль букв Ю,Ё,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sk-SK" dirty="0" smtClean="0"/>
          </a:p>
          <a:p>
            <a:r>
              <a:rPr lang="ru-RU" b="0" dirty="0" smtClean="0"/>
              <a:t>             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Обозначают один звук</a:t>
            </a:r>
            <a:endParaRPr lang="sk-SK" sz="2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000" dirty="0" smtClean="0"/>
              <a:t>после мягких согласных</a:t>
            </a:r>
            <a:r>
              <a:rPr lang="sk-SK" sz="2000" dirty="0" smtClean="0"/>
              <a:t> (po </a:t>
            </a:r>
            <a:r>
              <a:rPr lang="sk-SK" sz="2000" dirty="0" err="1" smtClean="0"/>
              <a:t>mä</a:t>
            </a:r>
            <a:r>
              <a:rPr lang="sk-SK" sz="2000" dirty="0" smtClean="0"/>
              <a:t>-</a:t>
            </a:r>
          </a:p>
          <a:p>
            <a:pPr>
              <a:buNone/>
            </a:pPr>
            <a:r>
              <a:rPr lang="sk-SK" sz="2000" dirty="0" err="1" smtClean="0"/>
              <a:t>kkých</a:t>
            </a:r>
            <a:r>
              <a:rPr lang="sk-SK" sz="2000" dirty="0" smtClean="0"/>
              <a:t> </a:t>
            </a:r>
            <a:r>
              <a:rPr lang="sk-SK" sz="2000" dirty="0" err="1" smtClean="0"/>
              <a:t>spoluhkáskach</a:t>
            </a:r>
            <a:r>
              <a:rPr lang="sk-SK" sz="2000" dirty="0" smtClean="0"/>
              <a:t>)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          Ю [у]</a:t>
            </a:r>
            <a:r>
              <a:rPr lang="sk-SK" dirty="0" smtClean="0"/>
              <a:t> </a:t>
            </a:r>
            <a:r>
              <a:rPr lang="ru-RU" dirty="0" smtClean="0"/>
              <a:t>          Ё   [о]        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2000" b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Обозначают два звука 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в начале слова (</a:t>
            </a:r>
            <a:r>
              <a:rPr lang="sk-SK" sz="2000" dirty="0" smtClean="0">
                <a:solidFill>
                  <a:srgbClr val="C00000"/>
                </a:solidFill>
              </a:rPr>
              <a:t>na začiatku slova)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после гласных</a:t>
            </a:r>
            <a:r>
              <a:rPr lang="sk-SK" sz="2000" dirty="0" smtClean="0">
                <a:solidFill>
                  <a:srgbClr val="C00000"/>
                </a:solidFill>
              </a:rPr>
              <a:t>  (po samohláskach)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после разделительных ъ ь 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    Ю [й’ у] </a:t>
            </a:r>
            <a:r>
              <a:rPr lang="sk-SK" sz="2000" dirty="0" smtClean="0">
                <a:solidFill>
                  <a:srgbClr val="C00000"/>
                </a:solidFill>
              </a:rPr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Ё  [й’ о]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        </a:t>
            </a:r>
            <a:endParaRPr lang="sk-SK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AdmNB\Desktop\Nový priečinok\stiahnuť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1573721" cy="1000132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00034" y="47148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л</a:t>
            </a:r>
            <a:r>
              <a:rPr lang="ru-RU" b="1" dirty="0" smtClean="0">
                <a:solidFill>
                  <a:srgbClr val="C00000"/>
                </a:solidFill>
              </a:rPr>
              <a:t>ю</a:t>
            </a:r>
            <a:r>
              <a:rPr lang="ru-RU" dirty="0" smtClean="0"/>
              <a:t>к [</a:t>
            </a:r>
            <a:r>
              <a:rPr lang="ru-RU" b="1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]</a:t>
            </a:r>
            <a:endParaRPr lang="sk-SK" dirty="0"/>
          </a:p>
        </p:txBody>
      </p:sp>
      <p:pic>
        <p:nvPicPr>
          <p:cNvPr id="3075" name="Picture 3" descr="C:\Users\AdmNB\Desktop\Nový priečinok\stiahnuť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714752"/>
            <a:ext cx="1571636" cy="1000132"/>
          </a:xfrm>
          <a:prstGeom prst="rect">
            <a:avLst/>
          </a:prstGeom>
          <a:noFill/>
        </p:spPr>
      </p:pic>
      <p:pic>
        <p:nvPicPr>
          <p:cNvPr id="3076" name="Picture 4" descr="C:\Users\AdmNB\Desktop\Nový priečinok\stiahnuť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5208825"/>
            <a:ext cx="1285884" cy="820506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2571736" y="47148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r>
              <a:rPr lang="ru-RU" b="1" dirty="0" smtClean="0">
                <a:solidFill>
                  <a:srgbClr val="C00000"/>
                </a:solidFill>
              </a:rPr>
              <a:t>ю</a:t>
            </a:r>
            <a:r>
              <a:rPr lang="ru-RU" dirty="0" smtClean="0"/>
              <a:t>бов [</a:t>
            </a:r>
            <a:r>
              <a:rPr lang="ru-RU" b="1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]</a:t>
            </a:r>
            <a:endParaRPr lang="sk-SK" dirty="0"/>
          </a:p>
        </p:txBody>
      </p:sp>
      <p:pic>
        <p:nvPicPr>
          <p:cNvPr id="3077" name="Picture 5" descr="C:\Users\AdmNB\Desktop\Nový priečinok\stiahnuť (1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929066"/>
            <a:ext cx="1436126" cy="900107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5072066" y="478632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ё</a:t>
            </a:r>
            <a:r>
              <a:rPr lang="ru-RU" dirty="0" smtClean="0"/>
              <a:t>ж [</a:t>
            </a:r>
            <a:r>
              <a:rPr lang="ru-RU" b="1" dirty="0" smtClean="0">
                <a:solidFill>
                  <a:srgbClr val="00B050"/>
                </a:solidFill>
              </a:rPr>
              <a:t>й</a:t>
            </a:r>
            <a:r>
              <a:rPr lang="ru-RU" dirty="0" smtClean="0"/>
              <a:t>] [</a:t>
            </a:r>
            <a:r>
              <a:rPr lang="ru-RU" b="1" dirty="0" smtClean="0">
                <a:solidFill>
                  <a:srgbClr val="00B050"/>
                </a:solidFill>
              </a:rPr>
              <a:t>о</a:t>
            </a:r>
            <a:r>
              <a:rPr lang="ru-RU" dirty="0" smtClean="0"/>
              <a:t>]</a:t>
            </a:r>
            <a:endParaRPr lang="sk-SK" dirty="0"/>
          </a:p>
        </p:txBody>
      </p:sp>
      <p:pic>
        <p:nvPicPr>
          <p:cNvPr id="3078" name="Picture 6" descr="C:\Users\AdmNB\Desktop\Nový priečinok\stiahnuť (1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3929066"/>
            <a:ext cx="1500198" cy="886935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6858016" y="478632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B050"/>
                </a:solidFill>
              </a:rPr>
              <a:t>ю</a:t>
            </a:r>
            <a:r>
              <a:rPr lang="ru-RU" dirty="0" smtClean="0"/>
              <a:t>та [</a:t>
            </a:r>
            <a:r>
              <a:rPr lang="ru-RU" b="1" dirty="0" smtClean="0">
                <a:solidFill>
                  <a:srgbClr val="00B050"/>
                </a:solidFill>
              </a:rPr>
              <a:t>й</a:t>
            </a:r>
            <a:r>
              <a:rPr lang="ru-RU" dirty="0" smtClean="0"/>
              <a:t>] [</a:t>
            </a:r>
            <a:r>
              <a:rPr lang="ru-RU" b="1" dirty="0" smtClean="0">
                <a:solidFill>
                  <a:srgbClr val="00B050"/>
                </a:solidFill>
              </a:rPr>
              <a:t>у</a:t>
            </a:r>
            <a:r>
              <a:rPr lang="ru-RU" dirty="0" smtClean="0"/>
              <a:t>]</a:t>
            </a:r>
            <a:endParaRPr lang="sk-SK" dirty="0"/>
          </a:p>
        </p:txBody>
      </p:sp>
      <p:pic>
        <p:nvPicPr>
          <p:cNvPr id="3079" name="Picture 7" descr="C:\Users\AdmNB\Desktop\Nový priečinok\images (1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5161120"/>
            <a:ext cx="1482414" cy="92389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softEdge rad="112500"/>
          </a:effectLst>
        </p:spPr>
      </p:pic>
      <p:sp>
        <p:nvSpPr>
          <p:cNvPr id="17" name="BlokTextu 16"/>
          <p:cNvSpPr txBox="1"/>
          <p:nvPr/>
        </p:nvSpPr>
        <p:spPr>
          <a:xfrm>
            <a:off x="5857884" y="607220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="1" dirty="0" smtClean="0">
                <a:solidFill>
                  <a:srgbClr val="FF0000"/>
                </a:solidFill>
              </a:rPr>
              <a:t>ъ</a:t>
            </a:r>
            <a:r>
              <a:rPr lang="ru-RU" b="1" dirty="0" smtClean="0">
                <a:solidFill>
                  <a:srgbClr val="00B050"/>
                </a:solidFill>
              </a:rPr>
              <a:t>ё</a:t>
            </a:r>
            <a:r>
              <a:rPr lang="ru-RU" dirty="0" smtClean="0"/>
              <a:t>мка [</a:t>
            </a:r>
            <a:r>
              <a:rPr lang="ru-RU" b="1" dirty="0" smtClean="0">
                <a:solidFill>
                  <a:srgbClr val="00B050"/>
                </a:solidFill>
              </a:rPr>
              <a:t>й</a:t>
            </a:r>
            <a:r>
              <a:rPr lang="ru-RU" dirty="0" smtClean="0"/>
              <a:t>] [</a:t>
            </a:r>
            <a:r>
              <a:rPr lang="ru-RU" b="1" dirty="0" smtClean="0">
                <a:solidFill>
                  <a:srgbClr val="00B050"/>
                </a:solidFill>
              </a:rPr>
              <a:t>о</a:t>
            </a:r>
            <a:r>
              <a:rPr lang="ru-RU" dirty="0" smtClean="0"/>
              <a:t>]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7286644" y="5429264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filmovanie</a:t>
            </a:r>
            <a:endParaRPr lang="sk-SK" sz="14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1428728" y="607220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самол</a:t>
            </a:r>
            <a:r>
              <a:rPr lang="ru-RU" b="1" dirty="0" smtClean="0">
                <a:solidFill>
                  <a:srgbClr val="C00000"/>
                </a:solidFill>
              </a:rPr>
              <a:t>ё</a:t>
            </a:r>
            <a:r>
              <a:rPr lang="ru-RU" dirty="0" smtClean="0"/>
              <a:t>т [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] 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642910" y="3429000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1400" b="1" dirty="0" smtClean="0">
                <a:latin typeface="Times New Roman" pitchFamily="18" charset="0"/>
                <a:cs typeface="Times New Roman" pitchFamily="18" charset="0"/>
              </a:rPr>
              <a:t>poklop</a:t>
            </a:r>
            <a:endParaRPr lang="sk-SK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 rot="10800000" flipV="1">
            <a:off x="6929454" y="3602471"/>
            <a:ext cx="2214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latin typeface="Times New Roman" pitchFamily="18" charset="0"/>
                <a:cs typeface="Times New Roman" pitchFamily="18" charset="0"/>
              </a:rPr>
              <a:t>kajuta</a:t>
            </a:r>
            <a:endParaRPr lang="sk-SK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714612" y="342900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latin typeface="Times New Roman" pitchFamily="18" charset="0"/>
                <a:cs typeface="Times New Roman" pitchFamily="18" charset="0"/>
              </a:rPr>
              <a:t>láska</a:t>
            </a:r>
            <a:endParaRPr lang="sk-SK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3143240" y="5500702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lietadlo</a:t>
            </a:r>
            <a:endParaRPr lang="sk-SK" sz="1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пишется буква Ю,Ё,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AdmNB\Desktop\Nový priečinok\stiahnuť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2286016" cy="21396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1" name="Picture 5" descr="C:\Users\AdmNB\Desktop\Nový priečinok\d1d1c03bc1a7547525401d0dde961a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071942"/>
            <a:ext cx="4000528" cy="24288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3074" name="Picture 2" descr="C:\Users\AdmNB\Desktop\Nový priečinok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286256"/>
            <a:ext cx="2286016" cy="19867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AdmNB\Desktop\Nový priečinok\kak-pravilno-pisat-bukvy2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1214422"/>
            <a:ext cx="3882865" cy="25717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Pracovný list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285984" y="1500174"/>
            <a:ext cx="464347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 слова на букву Ю !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AdmNB\Desktop\Nový priečinok\stiahnuť (15).jpg"/>
          <p:cNvPicPr>
            <a:picLocks noChangeAspect="1" noChangeArrowheads="1"/>
          </p:cNvPicPr>
          <p:nvPr/>
        </p:nvPicPr>
        <p:blipFill>
          <a:blip r:embed="rId2"/>
          <a:srcRect l="28125"/>
          <a:stretch>
            <a:fillRect/>
          </a:stretch>
        </p:blipFill>
        <p:spPr bwMode="auto">
          <a:xfrm>
            <a:off x="1714480" y="2285992"/>
            <a:ext cx="1643074" cy="1217229"/>
          </a:xfrm>
          <a:prstGeom prst="rect">
            <a:avLst/>
          </a:prstGeom>
          <a:noFill/>
        </p:spPr>
      </p:pic>
      <p:pic>
        <p:nvPicPr>
          <p:cNvPr id="5124" name="Picture 4" descr="C:\Users\AdmNB\Desktop\Nový priečinok\stiahnuť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357826"/>
            <a:ext cx="2085119" cy="1171572"/>
          </a:xfrm>
          <a:prstGeom prst="rect">
            <a:avLst/>
          </a:prstGeom>
          <a:noFill/>
        </p:spPr>
      </p:pic>
      <p:pic>
        <p:nvPicPr>
          <p:cNvPr id="5125" name="Picture 5" descr="C:\Users\AdmNB\Desktop\Nový priečinok\images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357430"/>
            <a:ext cx="1271591" cy="1271591"/>
          </a:xfrm>
          <a:prstGeom prst="rect">
            <a:avLst/>
          </a:prstGeom>
          <a:noFill/>
        </p:spPr>
      </p:pic>
      <p:pic>
        <p:nvPicPr>
          <p:cNvPr id="5127" name="Picture 7" descr="C:\Users\AdmNB\Desktop\Nový priečinok\images (1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286256"/>
            <a:ext cx="1562104" cy="1801278"/>
          </a:xfrm>
          <a:prstGeom prst="rect">
            <a:avLst/>
          </a:prstGeom>
          <a:noFill/>
        </p:spPr>
      </p:pic>
      <p:pic>
        <p:nvPicPr>
          <p:cNvPr id="5131" name="Picture 11" descr="C:\Users\AdmNB\Desktop\Nový priečinok\images (1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071678"/>
            <a:ext cx="1320816" cy="1320816"/>
          </a:xfrm>
          <a:prstGeom prst="rect">
            <a:avLst/>
          </a:prstGeom>
          <a:noFill/>
        </p:spPr>
      </p:pic>
      <p:pic>
        <p:nvPicPr>
          <p:cNvPr id="5132" name="Picture 12" descr="C:\Users\AdmNB\Desktop\Nový priečinok\images (1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3714752"/>
            <a:ext cx="1428760" cy="1071570"/>
          </a:xfrm>
          <a:prstGeom prst="rect">
            <a:avLst/>
          </a:prstGeom>
          <a:noFill/>
        </p:spPr>
      </p:pic>
      <p:pic>
        <p:nvPicPr>
          <p:cNvPr id="5133" name="Picture 13" descr="C:\Users\AdmNB\Desktop\Nový priečinok\images (20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642918"/>
            <a:ext cx="1312871" cy="1312871"/>
          </a:xfrm>
          <a:prstGeom prst="rect">
            <a:avLst/>
          </a:prstGeom>
          <a:noFill/>
        </p:spPr>
      </p:pic>
      <p:pic>
        <p:nvPicPr>
          <p:cNvPr id="5134" name="Picture 14" descr="C:\Users\AdmNB\Desktop\Nový priečinok\images (21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714356"/>
            <a:ext cx="1071567" cy="1071567"/>
          </a:xfrm>
          <a:prstGeom prst="rect">
            <a:avLst/>
          </a:prstGeom>
          <a:noFill/>
        </p:spPr>
      </p:pic>
      <p:pic>
        <p:nvPicPr>
          <p:cNvPr id="5135" name="Picture 15" descr="C:\Users\AdmNB\Desktop\Nový priečinok\images (22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290" y="5000636"/>
            <a:ext cx="1604951" cy="1604951"/>
          </a:xfrm>
          <a:prstGeom prst="rect">
            <a:avLst/>
          </a:prstGeom>
          <a:noFill/>
        </p:spPr>
      </p:pic>
      <p:pic>
        <p:nvPicPr>
          <p:cNvPr id="5137" name="Picture 17" descr="C:\Users\AdmNB\Desktop\Nový priečinok\images (23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72066" y="3786190"/>
            <a:ext cx="1785950" cy="11906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буква потерялась?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NB\Desktop\Nový priečinok\stiahnuť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997850" cy="1257292"/>
          </a:xfrm>
          <a:prstGeom prst="rect">
            <a:avLst/>
          </a:prstGeom>
          <a:noFill/>
        </p:spPr>
      </p:pic>
      <p:pic>
        <p:nvPicPr>
          <p:cNvPr id="2051" name="Picture 3" descr="C:\Users\AdmNB\Desktop\Nový priečinok\stiahnuť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643050"/>
            <a:ext cx="1157546" cy="1650119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000364" y="321468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т-рка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143108" y="464344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вертол-т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 rot="10800000" flipV="1">
            <a:off x="642910" y="3929066"/>
            <a:ext cx="87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-лка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AdmNB\Desktop\Nový priečinok\stiahnuť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571876"/>
            <a:ext cx="1626317" cy="1058861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6643702" y="457200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цыпл-нок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AdmNB\Desktop\Nový priečinok\stiahnuť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3286124"/>
            <a:ext cx="1562094" cy="1223845"/>
          </a:xfrm>
          <a:prstGeom prst="rect">
            <a:avLst/>
          </a:prstGeom>
          <a:noFill/>
        </p:spPr>
      </p:pic>
      <p:pic>
        <p:nvPicPr>
          <p:cNvPr id="2055" name="Picture 7" descr="C:\Users\AdmNB\Desktop\Nový priečinok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3714752"/>
            <a:ext cx="1536701" cy="2033174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4214810" y="564357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матр-шка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C:\Users\AdmNB\Desktop\Nový priečinok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1714488"/>
            <a:ext cx="1509653" cy="109221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7" name="BlokTextu 16"/>
          <p:cNvSpPr txBox="1"/>
          <p:nvPr/>
        </p:nvSpPr>
        <p:spPr>
          <a:xfrm>
            <a:off x="2000232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-ж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C:\Users\AdmNB\Desktop\Nový priečinok\images (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1571612"/>
            <a:ext cx="1763323" cy="1320790"/>
          </a:xfrm>
          <a:prstGeom prst="rect">
            <a:avLst/>
          </a:prstGeom>
          <a:noFill/>
        </p:spPr>
      </p:pic>
      <p:pic>
        <p:nvPicPr>
          <p:cNvPr id="2059" name="Picture 11" descr="C:\Users\AdmNB\Desktop\Nový priečinok\stiahnuť (7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5143512"/>
            <a:ext cx="1428760" cy="1276340"/>
          </a:xfrm>
          <a:prstGeom prst="rect">
            <a:avLst/>
          </a:prstGeom>
          <a:noFill/>
        </p:spPr>
      </p:pic>
      <p:sp>
        <p:nvSpPr>
          <p:cNvPr id="20" name="BlokTextu 19"/>
          <p:cNvSpPr txBox="1"/>
          <p:nvPr/>
        </p:nvSpPr>
        <p:spPr>
          <a:xfrm>
            <a:off x="2143108" y="57864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коз-л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12" descr="C:\Users\AdmNB\Desktop\Nový priečinok\stiahnuť (8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15074" y="5000636"/>
            <a:ext cx="1196409" cy="15890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3" name="BlokTextu 22"/>
          <p:cNvSpPr txBox="1"/>
          <p:nvPr/>
        </p:nvSpPr>
        <p:spPr>
          <a:xfrm>
            <a:off x="7358082" y="200024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м-д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7643834" y="59293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бер-за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Nauč sa písať malé a veľké písmená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správne spájať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Ю,Ё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 inými písmenami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Ё_____________________________________</a:t>
            </a:r>
          </a:p>
          <a:p>
            <a:pPr>
              <a:buNone/>
            </a:pPr>
            <a:r>
              <a:rPr lang="ru-RU" u="sng" dirty="0" smtClean="0"/>
              <a:t>ё_____________________________________</a:t>
            </a:r>
          </a:p>
          <a:p>
            <a:pPr>
              <a:buNone/>
            </a:pPr>
            <a:r>
              <a:rPr lang="ru-RU" u="sng" dirty="0" smtClean="0"/>
              <a:t>Ё</a:t>
            </a:r>
            <a:r>
              <a:rPr lang="sk-SK" u="sng" dirty="0" smtClean="0"/>
              <a:t>,</a:t>
            </a:r>
            <a:r>
              <a:rPr lang="ru-RU" u="sng" dirty="0" smtClean="0"/>
              <a:t>ё____________________________________</a:t>
            </a:r>
          </a:p>
          <a:p>
            <a:pPr>
              <a:buNone/>
            </a:pPr>
            <a:r>
              <a:rPr lang="ru-RU" u="sng" dirty="0" smtClean="0"/>
              <a:t>Ю_____________________________________</a:t>
            </a:r>
          </a:p>
          <a:p>
            <a:pPr>
              <a:buNone/>
            </a:pPr>
            <a:r>
              <a:rPr lang="ru-RU" u="sng" dirty="0" smtClean="0"/>
              <a:t>ю_____________________________________</a:t>
            </a:r>
          </a:p>
          <a:p>
            <a:pPr>
              <a:buNone/>
            </a:pPr>
            <a:r>
              <a:rPr lang="ru-RU" u="sng" dirty="0" smtClean="0"/>
              <a:t>лё,ьё,мё,_______________________________</a:t>
            </a:r>
          </a:p>
          <a:p>
            <a:pPr>
              <a:buNone/>
            </a:pPr>
            <a:r>
              <a:rPr lang="ru-RU" u="sng" dirty="0" smtClean="0"/>
              <a:t>юб,юл,рю______________________________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sk-SK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Napíš niekoľkokrát slová do riadku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Ёлка_________________________________</a:t>
            </a:r>
          </a:p>
          <a:p>
            <a:pPr>
              <a:buNone/>
            </a:pPr>
            <a:r>
              <a:rPr lang="ru-RU" u="sng" dirty="0" smtClean="0"/>
              <a:t>моё__________________________________</a:t>
            </a:r>
          </a:p>
          <a:p>
            <a:pPr>
              <a:buNone/>
            </a:pPr>
            <a:r>
              <a:rPr lang="ru-RU" u="sng" dirty="0" smtClean="0"/>
              <a:t>зелёный______________________________</a:t>
            </a:r>
          </a:p>
          <a:p>
            <a:pPr>
              <a:buNone/>
            </a:pPr>
            <a:r>
              <a:rPr lang="ru-RU" u="sng" dirty="0" smtClean="0"/>
              <a:t>Юля__________________________________</a:t>
            </a:r>
          </a:p>
          <a:p>
            <a:pPr>
              <a:buNone/>
            </a:pPr>
            <a:r>
              <a:rPr lang="ru-RU" u="sng" dirty="0" smtClean="0"/>
              <a:t>юрта_________________________________</a:t>
            </a:r>
          </a:p>
          <a:p>
            <a:pPr>
              <a:buNone/>
            </a:pPr>
            <a:r>
              <a:rPr lang="ru-RU" u="sng" dirty="0" smtClean="0"/>
              <a:t>юбка_________________________________</a:t>
            </a:r>
          </a:p>
          <a:p>
            <a:pPr>
              <a:buNone/>
            </a:pPr>
            <a:r>
              <a:rPr lang="ru-RU" u="sng" dirty="0" smtClean="0"/>
              <a:t>бельё_________________________________</a:t>
            </a:r>
          </a:p>
          <a:p>
            <a:endParaRPr lang="sk-SK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253</Words>
  <Application>Microsoft Office PowerPoint</Application>
  <PresentationFormat>Prezentácia na obrazovke (4:3)</PresentationFormat>
  <Paragraphs>78</Paragraphs>
  <Slides>9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Буквы Ю-ю, Ё-ё, Písmená Ju-ju,Jo-jo,</vt:lpstr>
      <vt:lpstr>Буква Ю-ю </vt:lpstr>
      <vt:lpstr>Буква Ё-ё</vt:lpstr>
      <vt:lpstr>Двойная роль букв Ю,Ё,</vt:lpstr>
      <vt:lpstr>Как пишется буква Ю,Ё,</vt:lpstr>
      <vt:lpstr>Pracovný list</vt:lpstr>
      <vt:lpstr>Какая буква потерялась?</vt:lpstr>
      <vt:lpstr>Nauč sa písať malé a veľké písmená správne spájať Ю,Ё,s inými písmenami</vt:lpstr>
      <vt:lpstr>Napíš niekoľkokrát slová do riadku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Ё-ё,</dc:title>
  <dc:creator>AdmNB</dc:creator>
  <cp:lastModifiedBy>AdmNB</cp:lastModifiedBy>
  <cp:revision>67</cp:revision>
  <dcterms:created xsi:type="dcterms:W3CDTF">2022-02-09T15:11:13Z</dcterms:created>
  <dcterms:modified xsi:type="dcterms:W3CDTF">2022-02-11T05:23:55Z</dcterms:modified>
</cp:coreProperties>
</file>