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5332" autoAdjust="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99AD-FF5B-4044-9486-0989211E8870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E681-42A0-418C-A594-F71EDD5248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589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99AD-FF5B-4044-9486-0989211E8870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E681-42A0-418C-A594-F71EDD5248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8281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99AD-FF5B-4044-9486-0989211E8870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E681-42A0-418C-A594-F71EDD5248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034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99AD-FF5B-4044-9486-0989211E8870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E681-42A0-418C-A594-F71EDD5248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684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99AD-FF5B-4044-9486-0989211E8870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E681-42A0-418C-A594-F71EDD5248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3177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99AD-FF5B-4044-9486-0989211E8870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E681-42A0-418C-A594-F71EDD5248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7649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99AD-FF5B-4044-9486-0989211E8870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E681-42A0-418C-A594-F71EDD5248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682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99AD-FF5B-4044-9486-0989211E8870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E681-42A0-418C-A594-F71EDD5248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577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99AD-FF5B-4044-9486-0989211E8870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E681-42A0-418C-A594-F71EDD5248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4957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99AD-FF5B-4044-9486-0989211E8870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E681-42A0-418C-A594-F71EDD5248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645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099AD-FF5B-4044-9486-0989211E8870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BE681-42A0-418C-A594-F71EDD5248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9340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099AD-FF5B-4044-9486-0989211E8870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BE681-42A0-418C-A594-F71EDD52482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982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972" y="12035"/>
            <a:ext cx="6845965" cy="6845965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4312227" y="1995055"/>
            <a:ext cx="379268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>
                <a:latin typeface="Arial Black" panose="020B0A04020102020204" pitchFamily="34" charset="0"/>
              </a:rPr>
              <a:t>Lyrická a lyrickoepická poézia</a:t>
            </a:r>
          </a:p>
          <a:p>
            <a:endParaRPr lang="sk-SK" dirty="0"/>
          </a:p>
          <a:p>
            <a:endParaRPr lang="sk-SK" dirty="0" smtClean="0"/>
          </a:p>
          <a:p>
            <a:pPr algn="ctr"/>
            <a:r>
              <a:rPr lang="sk-SK" sz="2000" dirty="0" smtClean="0">
                <a:latin typeface="Arial Black" panose="020B0A04020102020204" pitchFamily="34" charset="0"/>
              </a:rPr>
              <a:t>9. ročník, SJ,</a:t>
            </a:r>
          </a:p>
          <a:p>
            <a:pPr algn="ctr"/>
            <a:r>
              <a:rPr lang="sk-SK" sz="2000" dirty="0" smtClean="0">
                <a:latin typeface="Arial Black" panose="020B0A04020102020204" pitchFamily="34" charset="0"/>
              </a:rPr>
              <a:t>Mgr.  A. </a:t>
            </a:r>
            <a:r>
              <a:rPr lang="sk-SK" sz="2000" dirty="0" err="1" smtClean="0">
                <a:latin typeface="Arial Black" panose="020B0A04020102020204" pitchFamily="34" charset="0"/>
              </a:rPr>
              <a:t>Tutokyová</a:t>
            </a:r>
            <a:endParaRPr lang="sk-SK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35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777248" cy="1361209"/>
          </a:xfrm>
        </p:spPr>
        <p:txBody>
          <a:bodyPr>
            <a:normAutofit/>
          </a:bodyPr>
          <a:lstStyle/>
          <a:p>
            <a:r>
              <a:rPr lang="sk-SK" dirty="0" smtClean="0">
                <a:latin typeface="Arial Black" panose="020B0A04020102020204" pitchFamily="34" charset="0"/>
              </a:rPr>
              <a:t>                                  </a:t>
            </a:r>
            <a:r>
              <a:rPr lang="sk-SK" sz="3600" dirty="0" smtClean="0">
                <a:latin typeface="Arial Black" panose="020B0A04020102020204" pitchFamily="34" charset="0"/>
              </a:rPr>
              <a:t>Lyrika</a:t>
            </a:r>
            <a:r>
              <a:rPr lang="sk-SK" sz="3600" dirty="0">
                <a:latin typeface="Arial Black" panose="020B0A04020102020204" pitchFamily="34" charset="0"/>
              </a:rPr>
              <a:t/>
            </a:r>
            <a:br>
              <a:rPr lang="sk-SK" sz="3600" dirty="0">
                <a:latin typeface="Arial Black" panose="020B0A04020102020204" pitchFamily="34" charset="0"/>
              </a:rPr>
            </a:br>
            <a:endParaRPr lang="sk-SK" sz="3600" dirty="0">
              <a:latin typeface="Arial Black" panose="020B0A04020102020204" pitchFamily="34" charset="0"/>
            </a:endParaRPr>
          </a:p>
        </p:txBody>
      </p:sp>
      <p:pic>
        <p:nvPicPr>
          <p:cNvPr id="5" name="Zástupný objekt pre obrázok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3" t="25999" r="299" b="20720"/>
          <a:stretch/>
        </p:blipFill>
        <p:spPr>
          <a:xfrm>
            <a:off x="2909456" y="5039590"/>
            <a:ext cx="6785262" cy="1818410"/>
          </a:xfrm>
        </p:spPr>
      </p:pic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10683730" cy="2982190"/>
          </a:xfrm>
        </p:spPr>
        <p:txBody>
          <a:bodyPr>
            <a:normAutofit/>
          </a:bodyPr>
          <a:lstStyle/>
          <a:p>
            <a:pPr algn="ctr"/>
            <a:r>
              <a:rPr lang="sk-SK" sz="2800" b="1" dirty="0" smtClean="0">
                <a:latin typeface="Arial Black" panose="020B0A04020102020204" pitchFamily="34" charset="0"/>
              </a:rPr>
              <a:t>Lyrika</a:t>
            </a:r>
            <a:r>
              <a:rPr lang="sk-SK" sz="2800" dirty="0" smtClean="0">
                <a:latin typeface="Arial Black" panose="020B0A04020102020204" pitchFamily="34" charset="0"/>
              </a:rPr>
              <a:t> je jeden z troch základných druhov umeleckej literatúry spolu s drámou a epikou.</a:t>
            </a:r>
          </a:p>
          <a:p>
            <a:pPr algn="ctr"/>
            <a:r>
              <a:rPr lang="sk-SK" sz="2800" dirty="0" smtClean="0">
                <a:latin typeface="Arial Black" panose="020B0A04020102020204" pitchFamily="34" charset="0"/>
              </a:rPr>
              <a:t> </a:t>
            </a:r>
            <a:r>
              <a:rPr lang="pl-PL" sz="2800" dirty="0" smtClean="0"/>
              <a:t>Na rozdiel od epiky a drámy  je lyrika nedejová – nemá dej.</a:t>
            </a:r>
          </a:p>
          <a:p>
            <a:pPr algn="ctr"/>
            <a:r>
              <a:rPr lang="pl-PL" sz="2800" dirty="0" smtClean="0">
                <a:latin typeface="Arial Black" panose="020B0A04020102020204" pitchFamily="34" charset="0"/>
              </a:rPr>
              <a:t>Autor v nej vyjadruje pocity, nálady, myšlienky.</a:t>
            </a:r>
            <a:endParaRPr lang="sk-SK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1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10777248" cy="1361209"/>
          </a:xfrm>
        </p:spPr>
        <p:txBody>
          <a:bodyPr>
            <a:normAutofit/>
          </a:bodyPr>
          <a:lstStyle/>
          <a:p>
            <a:pPr algn="ctr"/>
            <a:r>
              <a:rPr lang="sk-SK" sz="3600" dirty="0" smtClean="0">
                <a:latin typeface="Arial Black" panose="020B0A04020102020204" pitchFamily="34" charset="0"/>
              </a:rPr>
              <a:t>Lyrická poézia</a:t>
            </a:r>
            <a:br>
              <a:rPr lang="sk-SK" sz="3600" dirty="0" smtClean="0">
                <a:latin typeface="Arial Black" panose="020B0A04020102020204" pitchFamily="34" charset="0"/>
              </a:rPr>
            </a:br>
            <a:endParaRPr lang="sk-SK" sz="3600" dirty="0">
              <a:latin typeface="Arial Black" panose="020B0A04020102020204" pitchFamily="34" charset="0"/>
            </a:endParaRPr>
          </a:p>
        </p:txBody>
      </p:sp>
      <p:pic>
        <p:nvPicPr>
          <p:cNvPr id="5" name="Zástupný objekt pre obrázok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3" t="25999" r="299" b="20720"/>
          <a:stretch/>
        </p:blipFill>
        <p:spPr>
          <a:xfrm>
            <a:off x="2909456" y="5039590"/>
            <a:ext cx="6785262" cy="1818410"/>
          </a:xfrm>
        </p:spPr>
      </p:pic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10683730" cy="2982190"/>
          </a:xfrm>
        </p:spPr>
        <p:txBody>
          <a:bodyPr>
            <a:normAutofit/>
          </a:bodyPr>
          <a:lstStyle/>
          <a:p>
            <a:pPr algn="ctr"/>
            <a:r>
              <a:rPr lang="sk-SK" sz="2800" dirty="0" smtClean="0"/>
              <a:t>Najcharakteristickejším znakom lyriky je to, že konkrétna báseň vyjadruje jednu základnú myšlienku alebo opisuje jeden silný zážitok z viacerých hľadísk.</a:t>
            </a:r>
          </a:p>
          <a:p>
            <a:pPr algn="ctr"/>
            <a:r>
              <a:rPr lang="sk-SK" sz="2800" dirty="0" smtClean="0"/>
              <a:t>Je </a:t>
            </a:r>
            <a:r>
              <a:rPr lang="sk-SK" sz="2800" dirty="0" smtClean="0"/>
              <a:t>písaná vo veršoch, viazanou umeleckou </a:t>
            </a:r>
            <a:r>
              <a:rPr lang="sk-SK" sz="2800" dirty="0" smtClean="0"/>
              <a:t>rečou.</a:t>
            </a:r>
            <a:endParaRPr lang="pl-PL" sz="2800" dirty="0" smtClean="0">
              <a:latin typeface="Arial Black" panose="020B0A04020102020204" pitchFamily="34" charset="0"/>
            </a:endParaRPr>
          </a:p>
          <a:p>
            <a:pPr algn="ctr"/>
            <a:endParaRPr lang="pl-PL" sz="2800" dirty="0">
              <a:latin typeface="Arial Black" panose="020B0A04020102020204" pitchFamily="34" charset="0"/>
            </a:endParaRPr>
          </a:p>
          <a:p>
            <a:pPr algn="ctr"/>
            <a:endParaRPr lang="pl-PL" sz="2800" dirty="0" smtClean="0">
              <a:latin typeface="Arial Black" panose="020B0A04020102020204" pitchFamily="34" charset="0"/>
            </a:endParaRPr>
          </a:p>
          <a:p>
            <a:pPr algn="ctr"/>
            <a:endParaRPr lang="pl-PL" sz="2800" dirty="0" smtClean="0">
              <a:latin typeface="Arial Black" panose="020B0A04020102020204" pitchFamily="34" charset="0"/>
            </a:endParaRPr>
          </a:p>
          <a:p>
            <a:pPr algn="ctr"/>
            <a:endParaRPr lang="pl-PL" sz="2800" dirty="0">
              <a:latin typeface="Arial Black" panose="020B0A04020102020204" pitchFamily="34" charset="0"/>
            </a:endParaRPr>
          </a:p>
          <a:p>
            <a:pPr algn="ctr"/>
            <a:endParaRPr lang="pl-PL" sz="2800" dirty="0" smtClean="0">
              <a:latin typeface="Arial Black" panose="020B0A04020102020204" pitchFamily="34" charset="0"/>
            </a:endParaRPr>
          </a:p>
          <a:p>
            <a:pPr algn="ctr"/>
            <a:endParaRPr lang="pl-PL" sz="2800" dirty="0">
              <a:latin typeface="Arial Black" panose="020B0A04020102020204" pitchFamily="34" charset="0"/>
            </a:endParaRPr>
          </a:p>
          <a:p>
            <a:pPr algn="ctr"/>
            <a:endParaRPr lang="pl-PL" sz="2800" dirty="0" smtClean="0">
              <a:latin typeface="Arial Black" panose="020B0A04020102020204" pitchFamily="34" charset="0"/>
            </a:endParaRPr>
          </a:p>
          <a:p>
            <a:pPr algn="ctr"/>
            <a:endParaRPr lang="pl-PL" sz="2800" dirty="0">
              <a:latin typeface="Arial Black" panose="020B0A04020102020204" pitchFamily="34" charset="0"/>
            </a:endParaRPr>
          </a:p>
          <a:p>
            <a:pPr algn="ctr"/>
            <a:endParaRPr lang="pl-PL" sz="2800" dirty="0" smtClean="0">
              <a:latin typeface="Arial Black" panose="020B0A04020102020204" pitchFamily="34" charset="0"/>
            </a:endParaRPr>
          </a:p>
          <a:p>
            <a:pPr algn="ctr"/>
            <a:endParaRPr lang="pl-PL" sz="2800" dirty="0">
              <a:latin typeface="Arial Black" panose="020B0A04020102020204" pitchFamily="34" charset="0"/>
            </a:endParaRPr>
          </a:p>
          <a:p>
            <a:pPr algn="ctr"/>
            <a:endParaRPr lang="pl-PL" sz="2800" dirty="0" smtClean="0">
              <a:latin typeface="Arial Black" panose="020B0A04020102020204" pitchFamily="34" charset="0"/>
            </a:endParaRPr>
          </a:p>
          <a:p>
            <a:pPr algn="ctr"/>
            <a:endParaRPr lang="pl-PL" sz="2800" dirty="0">
              <a:latin typeface="Arial Black" panose="020B0A04020102020204" pitchFamily="34" charset="0"/>
            </a:endParaRPr>
          </a:p>
          <a:p>
            <a:pPr algn="ctr"/>
            <a:endParaRPr lang="pl-PL" sz="2800" dirty="0" smtClean="0">
              <a:latin typeface="Arial Black" panose="020B0A04020102020204" pitchFamily="34" charset="0"/>
            </a:endParaRPr>
          </a:p>
          <a:p>
            <a:pPr algn="ctr"/>
            <a:endParaRPr lang="pl-PL" sz="2800" dirty="0">
              <a:latin typeface="Arial Black" panose="020B0A04020102020204" pitchFamily="34" charset="0"/>
            </a:endParaRPr>
          </a:p>
          <a:p>
            <a:pPr algn="ctr"/>
            <a:endParaRPr lang="pl-PL" sz="2800" dirty="0" smtClean="0">
              <a:latin typeface="Arial Black" panose="020B0A04020102020204" pitchFamily="34" charset="0"/>
            </a:endParaRPr>
          </a:p>
          <a:p>
            <a:pPr algn="ctr"/>
            <a:endParaRPr lang="pl-PL" sz="2800" dirty="0">
              <a:latin typeface="Arial Black" panose="020B0A04020102020204" pitchFamily="34" charset="0"/>
            </a:endParaRPr>
          </a:p>
          <a:p>
            <a:pPr algn="ctr"/>
            <a:endParaRPr lang="pl-PL" sz="2800" dirty="0" smtClean="0">
              <a:latin typeface="Arial Black" panose="020B0A04020102020204" pitchFamily="34" charset="0"/>
            </a:endParaRPr>
          </a:p>
          <a:p>
            <a:pPr algn="ctr"/>
            <a:endParaRPr lang="pl-PL" sz="2800" dirty="0">
              <a:latin typeface="Arial Black" panose="020B0A04020102020204" pitchFamily="34" charset="0"/>
            </a:endParaRPr>
          </a:p>
          <a:p>
            <a:pPr algn="ctr"/>
            <a:endParaRPr lang="pl-PL" sz="2800" dirty="0" smtClean="0">
              <a:latin typeface="Arial Black" panose="020B0A04020102020204" pitchFamily="34" charset="0"/>
            </a:endParaRPr>
          </a:p>
          <a:p>
            <a:pPr algn="ctr"/>
            <a:endParaRPr lang="pl-PL" sz="2800" dirty="0">
              <a:latin typeface="Arial Black" panose="020B0A04020102020204" pitchFamily="34" charset="0"/>
            </a:endParaRPr>
          </a:p>
          <a:p>
            <a:pPr algn="ctr"/>
            <a:endParaRPr lang="pl-PL" sz="2800" dirty="0" smtClean="0">
              <a:latin typeface="Arial Black" panose="020B0A04020102020204" pitchFamily="34" charset="0"/>
            </a:endParaRPr>
          </a:p>
          <a:p>
            <a:pPr algn="ctr"/>
            <a:endParaRPr lang="pl-PL" sz="2800" dirty="0">
              <a:latin typeface="Arial Black" panose="020B0A04020102020204" pitchFamily="34" charset="0"/>
            </a:endParaRPr>
          </a:p>
          <a:p>
            <a:pPr algn="ctr"/>
            <a:endParaRPr lang="pl-PL" sz="2800" dirty="0" smtClean="0">
              <a:latin typeface="Arial Black" panose="020B0A04020102020204" pitchFamily="34" charset="0"/>
            </a:endParaRPr>
          </a:p>
          <a:p>
            <a:pPr algn="ctr"/>
            <a:endParaRPr lang="pl-PL" sz="2800" dirty="0">
              <a:latin typeface="Arial Black" panose="020B0A04020102020204" pitchFamily="34" charset="0"/>
            </a:endParaRPr>
          </a:p>
          <a:p>
            <a:pPr algn="ctr"/>
            <a:endParaRPr lang="pl-PL" sz="2800" dirty="0" smtClean="0">
              <a:latin typeface="Arial Black" panose="020B0A04020102020204" pitchFamily="34" charset="0"/>
            </a:endParaRPr>
          </a:p>
          <a:p>
            <a:pPr algn="ctr"/>
            <a:endParaRPr lang="sk-SK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06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1820091" y="1262743"/>
            <a:ext cx="866502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2800" b="1" dirty="0" smtClean="0">
                <a:latin typeface="Arial Black" panose="020B0A04020102020204" pitchFamily="34" charset="0"/>
              </a:rPr>
              <a:t>Lyrika sa člení podľa obsahu na:</a:t>
            </a:r>
          </a:p>
          <a:p>
            <a:pPr algn="ctr"/>
            <a:endParaRPr lang="sk-SK" sz="2800" dirty="0" smtClean="0">
              <a:latin typeface="Arial Black" panose="020B0A040201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sk-SK" sz="2400" dirty="0" smtClean="0">
                <a:latin typeface="Arial Black" panose="020B0A04020102020204" pitchFamily="34" charset="0"/>
              </a:rPr>
              <a:t> prírodnú </a:t>
            </a:r>
            <a:r>
              <a:rPr lang="sk-SK" sz="2400" dirty="0" smtClean="0">
                <a:latin typeface="Arial Black" panose="020B0A04020102020204" pitchFamily="34" charset="0"/>
              </a:rPr>
              <a:t>lyriku</a:t>
            </a:r>
          </a:p>
          <a:p>
            <a:pPr>
              <a:buFont typeface="+mj-lt"/>
              <a:buAutoNum type="arabicPeriod"/>
            </a:pPr>
            <a:r>
              <a:rPr lang="sk-SK" sz="2400" dirty="0" smtClean="0">
                <a:latin typeface="Arial Black" panose="020B0A04020102020204" pitchFamily="34" charset="0"/>
              </a:rPr>
              <a:t> osobnú </a:t>
            </a:r>
            <a:r>
              <a:rPr lang="sk-SK" sz="2400" dirty="0" smtClean="0">
                <a:latin typeface="Arial Black" panose="020B0A04020102020204" pitchFamily="34" charset="0"/>
              </a:rPr>
              <a:t>(intímnu), sem patrí aj ľúbostná lyrika</a:t>
            </a:r>
          </a:p>
          <a:p>
            <a:pPr>
              <a:buFont typeface="+mj-lt"/>
              <a:buAutoNum type="arabicPeriod"/>
            </a:pPr>
            <a:r>
              <a:rPr lang="sk-SK" sz="2400" dirty="0" smtClean="0">
                <a:latin typeface="Arial Black" panose="020B0A04020102020204" pitchFamily="34" charset="0"/>
              </a:rPr>
              <a:t> spoločenskú </a:t>
            </a:r>
            <a:r>
              <a:rPr lang="sk-SK" sz="2400" dirty="0" smtClean="0">
                <a:latin typeface="Arial Black" panose="020B0A04020102020204" pitchFamily="34" charset="0"/>
              </a:rPr>
              <a:t>a politickú</a:t>
            </a:r>
          </a:p>
          <a:p>
            <a:pPr>
              <a:buFont typeface="+mj-lt"/>
              <a:buAutoNum type="arabicPeriod"/>
            </a:pPr>
            <a:r>
              <a:rPr lang="sk-SK" sz="2400" dirty="0" smtClean="0">
                <a:latin typeface="Arial Black" panose="020B0A04020102020204" pitchFamily="34" charset="0"/>
              </a:rPr>
              <a:t> úvahovú, reflexívnu</a:t>
            </a:r>
            <a:endParaRPr lang="sk-SK" sz="2400" dirty="0" smtClean="0">
              <a:latin typeface="Arial Black" panose="020B0A040201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sk-SK" sz="2400" dirty="0" smtClean="0">
                <a:latin typeface="Arial Black" panose="020B0A04020102020204" pitchFamily="34" charset="0"/>
              </a:rPr>
              <a:t> náboženskú, duchovnú</a:t>
            </a:r>
            <a:endParaRPr lang="sk-SK" sz="2400" dirty="0" smtClean="0">
              <a:latin typeface="Arial Black" panose="020B0A04020102020204" pitchFamily="34" charset="0"/>
            </a:endParaRPr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17" b="34731"/>
          <a:stretch/>
        </p:blipFill>
        <p:spPr>
          <a:xfrm>
            <a:off x="3074669" y="4927078"/>
            <a:ext cx="6155872" cy="178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76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8836" y="365125"/>
            <a:ext cx="10734964" cy="4142220"/>
          </a:xfrm>
        </p:spPr>
        <p:txBody>
          <a:bodyPr>
            <a:normAutofit/>
          </a:bodyPr>
          <a:lstStyle/>
          <a:p>
            <a:pPr algn="ctr"/>
            <a:r>
              <a:rPr lang="sk-SK" sz="2800" dirty="0" smtClean="0">
                <a:latin typeface="Arial Black" panose="020B0A04020102020204" pitchFamily="34" charset="0"/>
              </a:rPr>
              <a:t>Patria tu napríklad piesne, básne, ódy, žalmy, hymny, elégie, sonety. </a:t>
            </a:r>
            <a:br>
              <a:rPr lang="sk-SK" sz="2800" dirty="0" smtClean="0">
                <a:latin typeface="Arial Black" panose="020B0A04020102020204" pitchFamily="34" charset="0"/>
              </a:rPr>
            </a:br>
            <a:r>
              <a:rPr lang="sk-SK" sz="2800" dirty="0">
                <a:latin typeface="Arial Black" panose="020B0A04020102020204" pitchFamily="34" charset="0"/>
              </a:rPr>
              <a:t/>
            </a:r>
            <a:br>
              <a:rPr lang="sk-SK" sz="2800" dirty="0">
                <a:latin typeface="Arial Black" panose="020B0A04020102020204" pitchFamily="34" charset="0"/>
              </a:rPr>
            </a:br>
            <a:r>
              <a:rPr lang="sk-SK" sz="2800" dirty="0" smtClean="0">
                <a:latin typeface="Arial Black" panose="020B0A04020102020204" pitchFamily="34" charset="0"/>
              </a:rPr>
              <a:t/>
            </a:r>
            <a:br>
              <a:rPr lang="sk-SK" sz="2800" dirty="0" smtClean="0">
                <a:latin typeface="Arial Black" panose="020B0A04020102020204" pitchFamily="34" charset="0"/>
              </a:rPr>
            </a:br>
            <a:endParaRPr lang="sk-SK" sz="2800" dirty="0">
              <a:latin typeface="Arial Black" panose="020B0A04020102020204" pitchFamily="34" charset="0"/>
            </a:endParaRPr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574" b="34183"/>
          <a:stretch/>
        </p:blipFill>
        <p:spPr>
          <a:xfrm>
            <a:off x="3238491" y="4269576"/>
            <a:ext cx="5495653" cy="1881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3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2198255" y="944618"/>
            <a:ext cx="776778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200" b="1" dirty="0" smtClean="0">
                <a:latin typeface="Arial Black" panose="020B0A04020102020204" pitchFamily="34" charset="0"/>
              </a:rPr>
              <a:t>Lyrickoepická báseň</a:t>
            </a:r>
          </a:p>
          <a:p>
            <a:pPr algn="ctr"/>
            <a:endParaRPr lang="sk-SK" sz="2400" b="1" dirty="0" smtClean="0">
              <a:latin typeface="Arial Black" panose="020B0A04020102020204" pitchFamily="34" charset="0"/>
            </a:endParaRPr>
          </a:p>
          <a:p>
            <a:pPr algn="ctr"/>
            <a:r>
              <a:rPr lang="sk-SK" sz="2400" b="1" dirty="0" smtClean="0">
                <a:latin typeface="Arial Black" panose="020B0A04020102020204" pitchFamily="34" charset="0"/>
              </a:rPr>
              <a:t>Lyrickoepická báseň</a:t>
            </a:r>
            <a:r>
              <a:rPr lang="sk-SK" sz="2400" dirty="0" smtClean="0">
                <a:latin typeface="Arial Black" panose="020B0A04020102020204" pitchFamily="34" charset="0"/>
              </a:rPr>
              <a:t> je druh básne, v ktorej sa prelínajú lyrické aj epické prvky. </a:t>
            </a:r>
          </a:p>
          <a:p>
            <a:pPr algn="ctr"/>
            <a:r>
              <a:rPr lang="sk-SK" sz="2400" dirty="0" smtClean="0">
                <a:latin typeface="Arial Black" panose="020B0A04020102020204" pitchFamily="34" charset="0"/>
              </a:rPr>
              <a:t>Napr. básne </a:t>
            </a:r>
            <a:r>
              <a:rPr lang="sk-SK" sz="2400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Detvan</a:t>
            </a:r>
            <a:r>
              <a:rPr lang="sk-SK" sz="2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 </a:t>
            </a:r>
            <a:r>
              <a:rPr lang="sk-SK" sz="2400" dirty="0" smtClean="0">
                <a:latin typeface="Arial Black" panose="020B0A04020102020204" pitchFamily="34" charset="0"/>
              </a:rPr>
              <a:t>od Andreja Sládkoviča, </a:t>
            </a:r>
            <a:r>
              <a:rPr lang="sk-SK" sz="2400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Mor ho!</a:t>
            </a:r>
            <a:r>
              <a:rPr lang="sk-SK" sz="2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 </a:t>
            </a:r>
            <a:r>
              <a:rPr lang="sk-SK" sz="2400" dirty="0" smtClean="0">
                <a:latin typeface="Arial Black" panose="020B0A04020102020204" pitchFamily="34" charset="0"/>
              </a:rPr>
              <a:t>od Sama Chalupku, </a:t>
            </a:r>
            <a:r>
              <a:rPr lang="sk-SK" sz="2400" i="1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Slávy </a:t>
            </a:r>
            <a:r>
              <a:rPr lang="sk-SK" sz="2400" i="1" dirty="0" err="1" smtClean="0">
                <a:solidFill>
                  <a:schemeClr val="accent2"/>
                </a:solidFill>
                <a:latin typeface="Arial Black" panose="020B0A04020102020204" pitchFamily="34" charset="0"/>
              </a:rPr>
              <a:t>dcera</a:t>
            </a:r>
            <a:r>
              <a:rPr lang="sk-SK" sz="24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 </a:t>
            </a:r>
            <a:r>
              <a:rPr lang="sk-SK" sz="2400" dirty="0" smtClean="0">
                <a:latin typeface="Arial Black" panose="020B0A04020102020204" pitchFamily="34" charset="0"/>
              </a:rPr>
              <a:t>od Jána Kollára a </a:t>
            </a:r>
            <a:r>
              <a:rPr lang="sk-SK" sz="2400" i="1" dirty="0" err="1" smtClean="0">
                <a:solidFill>
                  <a:schemeClr val="accent2"/>
                </a:solidFill>
                <a:latin typeface="Arial Black" panose="020B0A04020102020204" pitchFamily="34" charset="0"/>
              </a:rPr>
              <a:t>Svatopluk</a:t>
            </a:r>
            <a:r>
              <a:rPr lang="sk-SK" sz="2400" dirty="0" smtClean="0">
                <a:latin typeface="Arial Black" panose="020B0A04020102020204" pitchFamily="34" charset="0"/>
              </a:rPr>
              <a:t> od Jána Hollého. </a:t>
            </a:r>
            <a:endParaRPr lang="sk-SK" sz="2400" dirty="0">
              <a:latin typeface="Arial Black" panose="020B0A0402010202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407" b="31701"/>
          <a:stretch/>
        </p:blipFill>
        <p:spPr>
          <a:xfrm>
            <a:off x="3639128" y="4128654"/>
            <a:ext cx="4886036" cy="1893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82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116</Words>
  <Application>Microsoft Office PowerPoint</Application>
  <PresentationFormat>Širokouhlá</PresentationFormat>
  <Paragraphs>48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Motív balíka Office</vt:lpstr>
      <vt:lpstr>Prezentácia programu PowerPoint</vt:lpstr>
      <vt:lpstr>                                  Lyrika </vt:lpstr>
      <vt:lpstr>Lyrická poézia </vt:lpstr>
      <vt:lpstr>Prezentácia programu PowerPoint</vt:lpstr>
      <vt:lpstr>Patria tu napríklad piesne, básne, ódy, žalmy, hymny, elégie, sonety.    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Antónia</dc:creator>
  <cp:lastModifiedBy>Antónia</cp:lastModifiedBy>
  <cp:revision>8</cp:revision>
  <dcterms:created xsi:type="dcterms:W3CDTF">2021-01-28T18:01:50Z</dcterms:created>
  <dcterms:modified xsi:type="dcterms:W3CDTF">2021-01-28T21:25:52Z</dcterms:modified>
</cp:coreProperties>
</file>