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71" r:id="rId13"/>
    <p:sldId id="270" r:id="rId14"/>
    <p:sldId id="276" r:id="rId15"/>
    <p:sldId id="268" r:id="rId16"/>
    <p:sldId id="273" r:id="rId17"/>
    <p:sldId id="272" r:id="rId18"/>
    <p:sldId id="274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8F00"/>
    <a:srgbClr val="333300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91" d="100"/>
          <a:sy n="91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548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714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5769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1898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43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82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8259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3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829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814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35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8405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038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772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57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43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1A1CC-C87F-49B2-9FBB-E917A19CF2EC}" type="datetimeFigureOut">
              <a:rPr lang="sk-SK" smtClean="0"/>
              <a:pPr/>
              <a:t>14. 2. 2024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C8FBB0-566F-4EAA-BCEA-A44DFB2116C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76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50" r:id="rId12"/>
    <p:sldLayoutId id="2147484151" r:id="rId13"/>
    <p:sldLayoutId id="2147484152" r:id="rId14"/>
    <p:sldLayoutId id="2147484153" r:id="rId15"/>
    <p:sldLayoutId id="21474841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810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jastredna.s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1948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udpap.sk/wp-content/uploads/2022/11/Prakticky-manual-pre-podporu-ziakov-so-SVVP-pri-prechode-na-SS-bezneho-typu.pdf" TargetMode="External"/><Relationship Id="rId2" Type="http://schemas.openxmlformats.org/officeDocument/2006/relationships/hyperlink" Target="https://www.minedu.sk/zoznam-ucebnych-odborov-a-studijnych-odborov-v-ktorych-sa-vyzaduje-zdravotna-sposobilos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edu.sk/data/att/2461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27000">
              <a:srgbClr val="F2FAE3"/>
            </a:gs>
            <a:gs pos="0">
              <a:schemeClr val="accent1">
                <a:lumMod val="0"/>
                <a:lumOff val="100000"/>
                <a:alpha val="0"/>
              </a:schemeClr>
            </a:gs>
            <a:gs pos="19000">
              <a:srgbClr val="F5FCE8"/>
            </a:gs>
            <a:gs pos="5000">
              <a:srgbClr val="F6FCEA"/>
            </a:gs>
            <a:gs pos="6000">
              <a:srgbClr val="F7FCED"/>
            </a:gs>
            <a:gs pos="11000">
              <a:srgbClr val="F4FBE6"/>
            </a:gs>
            <a:gs pos="0">
              <a:srgbClr val="E4F3C3">
                <a:lumMod val="0"/>
                <a:lumOff val="100000"/>
              </a:srgbClr>
            </a:gs>
            <a:gs pos="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9051" y="2138431"/>
            <a:ext cx="7766936" cy="230428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Prijímacie konanie </a:t>
            </a:r>
            <a:b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stredné školy 2024</a:t>
            </a:r>
            <a:endParaRPr lang="sk-SK" b="1" cap="small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84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7557"/>
            <a:ext cx="8596668" cy="5274066"/>
          </a:xfrm>
        </p:spPr>
        <p:txBody>
          <a:bodyPr>
            <a:noAutofit/>
          </a:bodyPr>
          <a:lstStyle/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66 ods. 8 školského zákona - uchádzačovi, ktorý sa zo závažných dôvodov nemôže zúčastniť na prijímacej skúške v riadnych termínoch, určí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náhradný termín najneskôr v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poslednom augustovom týždni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dôvod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neúčasti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na prijímacej skúške oznámi uchádzač alebo zákonný zástupca neplnoletého uchádzača riaditeľovi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najneskôr v deň konania prijímacej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skúšky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- riaditeľ SŠ v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takom prípade rezervuje miesto v počte žiakov, ktorých prijíma do prvého ročníka.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§ 67 ods. 3 školského zákona – riaditeľ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SŠ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prednostne prijme uchádzača, ktorý má zmenenú pracovnú schopnosť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, pred uchádzačmi, ktorí dosiahli rovnaký výsledok prijímacieho konania; to neplatí, ak ide o strednú športovú školu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rozdielové kritériá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pri rovnosti bodov (min. 3), pričom ako prvé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sa uvádza §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67 ods.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pozvánky na prijímacie skúšky musia byť doručené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najneskôr 5 dní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pred termínom ich konania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prijatí § 68 ods. 1</a:t>
            </a:r>
            <a: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14901"/>
            <a:ext cx="8727924" cy="48979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Riaditeľ SŠ zverejní na výveske školy a na webovom sídle školy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zoznam uchádzačov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podľa výsledkov prijímacieho konania v termíne určenom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 zverejnenom ministerstvom školstva  -  </a:t>
            </a:r>
            <a:r>
              <a:rPr lang="sk-SK" sz="2000" b="1" dirty="0" smtClean="0">
                <a:solidFill>
                  <a:srgbClr val="FF0000"/>
                </a:solidFill>
              </a:rPr>
              <a:t>17. </a:t>
            </a:r>
            <a:r>
              <a:rPr lang="sk-SK" sz="2000" b="1" dirty="0">
                <a:solidFill>
                  <a:srgbClr val="FF0000"/>
                </a:solidFill>
              </a:rPr>
              <a:t>mája 2024 </a:t>
            </a:r>
            <a:r>
              <a:rPr lang="sk-SK" sz="2000" dirty="0" smtClean="0">
                <a:solidFill>
                  <a:srgbClr val="FF0000"/>
                </a:solidFill>
              </a:rPr>
              <a:t>(</a:t>
            </a:r>
            <a:r>
              <a:rPr lang="sk-SK" sz="2000" dirty="0">
                <a:solidFill>
                  <a:srgbClr val="FF0000"/>
                </a:solidFill>
              </a:rPr>
              <a:t>v čase od 0:00 do 23:59 hod</a:t>
            </a:r>
            <a:r>
              <a:rPr lang="sk-SK" sz="2000" dirty="0" smtClean="0">
                <a:solidFill>
                  <a:srgbClr val="FF0000"/>
                </a:solidFill>
              </a:rPr>
              <a:t>.)</a:t>
            </a:r>
            <a:endParaRPr lang="sk-SK" sz="2000" dirty="0">
              <a:solidFill>
                <a:srgbClr val="FF0000"/>
              </a:solidFill>
            </a:endParaRP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 ide o strednú odbornú školu, v ktorej sa odborné vzdelávanie a príprava poskytuje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v systéme duálneho vzdelávania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riaditeľ strednej odbornej školy </a:t>
            </a:r>
            <a:r>
              <a:rPr lang="sk-SK" sz="2000" b="1" dirty="0">
                <a:solidFill>
                  <a:srgbClr val="FF0000"/>
                </a:solidFill>
              </a:rPr>
              <a:t>zverejní samostatne zoznam uchádzačov o štúdium v študijnom odbore alebo v učebnom odbore, v ktorom sa odborné vzdelávanie a príprava poskytuje v systéme duálneho vzdelávania a zoznam ostatných uchádzačov.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Zoznam obsahuje poradie uchádzačov s vopred prideleným číselným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kódom zoradených podľa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celkového počtu bodov získaných </a:t>
            </a:r>
            <a:br>
              <a:rPr lang="sk-SK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pri prijímacom konaní, </a:t>
            </a:r>
            <a:r>
              <a:rPr lang="sk-SK" sz="2000" b="1" dirty="0">
                <a:solidFill>
                  <a:srgbClr val="FF0000"/>
                </a:solidFill>
              </a:rPr>
              <a:t>informáciu, či uchádzač vykonal prijímaciu skúšku úspešne alebo neúspešne, informáciu, či uchádzač bol prijatý alebo neprijatý, a nenaplnený počet miest pre žiakov, ktorých možno prijať </a:t>
            </a:r>
            <a:r>
              <a:rPr lang="sk-SK" sz="2000" b="1" dirty="0" smtClean="0">
                <a:solidFill>
                  <a:srgbClr val="FF0000"/>
                </a:solidFill>
              </a:rPr>
              <a:t>do </a:t>
            </a:r>
            <a:r>
              <a:rPr lang="sk-SK" sz="2000" b="1" dirty="0">
                <a:solidFill>
                  <a:srgbClr val="FF0000"/>
                </a:solidFill>
              </a:rPr>
              <a:t>tried prvého ročníka príslušného odboru vzdelávania.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36728"/>
            <a:ext cx="8596668" cy="94169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Rozhodovanie o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prijatí § 68 ods. 2</a:t>
            </a:r>
            <a: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9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46078" y="1472718"/>
            <a:ext cx="8727924" cy="4856987"/>
          </a:xfrm>
        </p:spPr>
        <p:txBody>
          <a:bodyPr>
            <a:normAutofit/>
          </a:bodyPr>
          <a:lstStyle/>
          <a:p>
            <a:pPr algn="just"/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Riaditeľ SŠ odošle 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neprijatému uchádzačovi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rozhodnutie o neprijatí najneskôr v termíne podľa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odseku 1 do </a:t>
            </a:r>
            <a:r>
              <a:rPr lang="sk-SK" sz="1900" b="1" dirty="0" smtClean="0">
                <a:solidFill>
                  <a:srgbClr val="FF0000"/>
                </a:solidFill>
              </a:rPr>
              <a:t>17. </a:t>
            </a:r>
            <a:r>
              <a:rPr lang="sk-SK" sz="1900" b="1" dirty="0">
                <a:solidFill>
                  <a:srgbClr val="FF0000"/>
                </a:solidFill>
              </a:rPr>
              <a:t>mája </a:t>
            </a:r>
            <a:r>
              <a:rPr lang="sk-SK" sz="1900" b="1" dirty="0" smtClean="0">
                <a:solidFill>
                  <a:srgbClr val="FF0000"/>
                </a:solidFill>
              </a:rPr>
              <a:t>2024. 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Ak riaditeľ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strednej školy rozhodne o prijatí uchádzača,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informácia </a:t>
            </a:r>
            <a:b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o jeho prijatí v zozname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 podľa odseku 1 </a:t>
            </a:r>
            <a:r>
              <a:rPr lang="sk-SK" sz="1900" b="1" u="sng" dirty="0">
                <a:solidFill>
                  <a:srgbClr val="FF0000"/>
                </a:solidFill>
              </a:rPr>
              <a:t>sa považuje za rozhodnutie </a:t>
            </a:r>
            <a:r>
              <a:rPr lang="sk-SK" sz="1900" b="1" u="sng" dirty="0" smtClean="0">
                <a:solidFill>
                  <a:srgbClr val="FF0000"/>
                </a:solidFill>
              </a:rPr>
              <a:t>           o </a:t>
            </a:r>
            <a:r>
              <a:rPr lang="sk-SK" sz="1900" b="1" u="sng" dirty="0">
                <a:solidFill>
                  <a:srgbClr val="FF0000"/>
                </a:solidFill>
              </a:rPr>
              <a:t>prijatí</a:t>
            </a:r>
            <a:r>
              <a:rPr lang="sk-SK" sz="1900" b="1" dirty="0">
                <a:solidFill>
                  <a:srgbClr val="FF0000"/>
                </a:solidFill>
              </a:rPr>
              <a:t> a </a:t>
            </a:r>
            <a:r>
              <a:rPr lang="sk-SK" sz="1900" b="1" u="sng" dirty="0">
                <a:solidFill>
                  <a:srgbClr val="FF0000"/>
                </a:solidFill>
              </a:rPr>
              <a:t>deň zverejnenia zoznamu sa považuje za deň doručenia rozhodnutia o prijatí.</a:t>
            </a:r>
          </a:p>
          <a:p>
            <a:pPr marL="0" indent="0">
              <a:buNone/>
            </a:pPr>
            <a:r>
              <a:rPr lang="sk-SK" sz="1900" u="sng" dirty="0" smtClean="0">
                <a:solidFill>
                  <a:schemeClr val="accent2">
                    <a:lumMod val="50000"/>
                  </a:schemeClr>
                </a:solidFill>
              </a:rPr>
              <a:t>Z</a:t>
            </a:r>
            <a:r>
              <a:rPr lang="sk-SK" sz="1900" b="1" u="sng" dirty="0" smtClean="0">
                <a:solidFill>
                  <a:schemeClr val="accent2">
                    <a:lumMod val="50000"/>
                  </a:schemeClr>
                </a:solidFill>
              </a:rPr>
              <a:t>mena </a:t>
            </a:r>
            <a:r>
              <a:rPr lang="sk-SK" sz="1900" b="1" u="sng" dirty="0">
                <a:solidFill>
                  <a:schemeClr val="accent2">
                    <a:lumMod val="50000"/>
                  </a:schemeClr>
                </a:solidFill>
              </a:rPr>
              <a:t>v prijímacom </a:t>
            </a:r>
            <a:r>
              <a:rPr lang="sk-SK" sz="1900" b="1" u="sng" dirty="0" smtClean="0">
                <a:solidFill>
                  <a:schemeClr val="accent2">
                    <a:lumMod val="50000"/>
                  </a:schemeClr>
                </a:solidFill>
              </a:rPr>
              <a:t>konaní 2024</a:t>
            </a:r>
            <a:r>
              <a:rPr lang="sk-SK" sz="1900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V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prijímacom konaní na stredné školy sa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doručujú len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rozhodnutia zákonným zástupcom </a:t>
            </a:r>
            <a:r>
              <a:rPr lang="sk-SK" sz="1900" dirty="0" smtClean="0">
                <a:solidFill>
                  <a:schemeClr val="accent2">
                    <a:lumMod val="50000"/>
                  </a:schemeClr>
                </a:solidFill>
              </a:rPr>
              <a:t>uchádzačov,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ktorí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neboli prijatí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alebo písomne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potvrdili prijatie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na strednú školu. Nezasielajú sa, ak uchádzač bol prijatý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sz="1900" dirty="0">
                <a:solidFill>
                  <a:schemeClr val="accent2">
                    <a:lumMod val="50000"/>
                  </a:schemeClr>
                </a:solidFill>
              </a:rPr>
              <a:t>ale prijatie písomne nepotvrdil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, t. j. pre informovanie zákonných zástupcov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uchádzačov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o </a:t>
            </a:r>
            <a:r>
              <a:rPr lang="sk-SK" sz="1900" b="1" dirty="0" smtClean="0">
                <a:solidFill>
                  <a:schemeClr val="accent2">
                    <a:lumMod val="50000"/>
                  </a:schemeClr>
                </a:solidFill>
              </a:rPr>
              <a:t>prijatí, </a:t>
            </a:r>
            <a:r>
              <a:rPr lang="sk-SK" sz="1900" b="1" dirty="0">
                <a:solidFill>
                  <a:schemeClr val="accent2">
                    <a:lumMod val="50000"/>
                  </a:schemeClr>
                </a:solidFill>
              </a:rPr>
              <a:t>resp. neprijatí na strednú školu sa vo väčšej miere stane relevantným zverejnený zoznam uchádzačov podľa výsledkov prijatia.</a:t>
            </a:r>
            <a:endParaRPr lang="sk-SK" sz="19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50544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3</a:t>
            </a: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860143"/>
            <a:ext cx="8596668" cy="4552689"/>
          </a:xfrm>
        </p:spPr>
        <p:txBody>
          <a:bodyPr>
            <a:normAutofit/>
          </a:bodyPr>
          <a:lstStyle/>
          <a:p>
            <a:pPr algn="just"/>
            <a:r>
              <a:rPr lang="sk-SK" sz="2400" u="sng" dirty="0">
                <a:solidFill>
                  <a:schemeClr val="accent2">
                    <a:lumMod val="50000"/>
                  </a:schemeClr>
                </a:solidFill>
              </a:rPr>
              <a:t>Ak bol uchádzač prijatý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 na vzdelávanie v SŠ, uchádzač alebo zákonný zástupca neplnoletého uchádzača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písomne potvrdí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strednej škole prijatie na vzdelávanie najneskôr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do troch pracovných dní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do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termínu </a:t>
            </a:r>
            <a:r>
              <a:rPr lang="sk-SK" sz="2400" b="1" dirty="0" smtClean="0">
                <a:solidFill>
                  <a:srgbClr val="FF0000"/>
                </a:solidFill>
              </a:rPr>
              <a:t>22. mája 2024 </a:t>
            </a:r>
            <a:r>
              <a:rPr lang="sk-SK" sz="2400" b="1" dirty="0">
                <a:solidFill>
                  <a:srgbClr val="FF0000"/>
                </a:solidFill>
              </a:rPr>
              <a:t>(23:59 hod</a:t>
            </a:r>
            <a:r>
              <a:rPr lang="sk-SK" sz="2400" b="1" dirty="0" smtClean="0">
                <a:solidFill>
                  <a:srgbClr val="FF0000"/>
                </a:solidFill>
              </a:rPr>
              <a:t>.)</a:t>
            </a:r>
            <a:r>
              <a:rPr lang="sk-SK" sz="2400" b="1" dirty="0" smtClean="0">
                <a:solidFill>
                  <a:schemeClr val="accent2">
                    <a:lumMod val="50000"/>
                  </a:schemeClr>
                </a:solidFill>
              </a:rPr>
              <a:t>;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ostatné rozhodnutia o prijatí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, ktoré sa vzťahujú na školy a odbory vzdelávania uvedené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v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prihláške na vzdelávanie, </a:t>
            </a:r>
            <a:r>
              <a:rPr lang="sk-SK" sz="2400" b="1" u="sng" dirty="0">
                <a:solidFill>
                  <a:schemeClr val="accent2">
                    <a:lumMod val="50000"/>
                  </a:schemeClr>
                </a:solidFill>
              </a:rPr>
              <a:t>strácajú platnosť. </a:t>
            </a:r>
          </a:p>
          <a:p>
            <a:pPr algn="just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doručení písomného potvrdenia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podľa prvej vety riaditeľ strednej školy </a:t>
            </a: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vyhotoví rozhodnutie o prijatí samostatne a odošle ho uchádzačovi do piatich pracovných dní od doručenia písomného potvrdenia.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9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709" y="218282"/>
            <a:ext cx="8596668" cy="1136693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400" b="1" dirty="0">
                <a:solidFill>
                  <a:schemeClr val="accent2">
                    <a:lumMod val="50000"/>
                  </a:schemeClr>
                </a:solidFill>
              </a:rPr>
              <a:t>po prijímacích skúškach</a:t>
            </a:r>
            <a: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1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Rozhodovanie o prijatí § 68 ods. 6</a:t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>Zmena </a:t>
            </a:r>
            <a:r>
              <a:rPr lang="sk-SK" sz="2700" b="1" u="sng" dirty="0">
                <a:solidFill>
                  <a:schemeClr val="accent2">
                    <a:lumMod val="50000"/>
                  </a:schemeClr>
                </a:solidFill>
              </a:rPr>
              <a:t>v prijímacom konaní 2024</a:t>
            </a: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2700" b="1" u="sng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sk-SK" sz="1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11573" y="2084588"/>
            <a:ext cx="9106746" cy="4552689"/>
          </a:xfrm>
        </p:spPr>
        <p:txBody>
          <a:bodyPr>
            <a:normAutofit/>
          </a:bodyPr>
          <a:lstStyle/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Uchádzač, ktorý na základe výsledkov prijímacej skúšky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nebol prijatý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v odbore vzdelávania uvedenom v prihláške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vzdelávanie len z dôvodu naplnenia počtu miest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 žiakov, ktorých možno prijať do tried prvého ročníka, môže byť v príslušnej strednej škole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prijatý na vzdelávanie v odbore vzdelávania z rovnakej skupiny, ktorý nebol uvedený v prihláške na vzdelávanie, na nenaplnený počet miest, ak forma, obsah a rozsah prijímacej skúšky na vzdelávanie </a:t>
            </a:r>
            <a:b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 tomto odbore vzdelávania sú rovnaké ako forma, obsah a rozsah absolvovanej prijímacej skúšky. 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 prijatie na vzdelávanie podľa prvej vety môže uchádzač alebo zákonný zástupca neplnoletého uchádzača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požiadať do dvoch </a:t>
            </a:r>
            <a:r>
              <a:rPr lang="sk-SK" sz="2000" u="sng" dirty="0" smtClean="0">
                <a:solidFill>
                  <a:schemeClr val="accent2">
                    <a:lumMod val="50000"/>
                  </a:schemeClr>
                </a:solidFill>
              </a:rPr>
              <a:t>pracovných dní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 termínu podľa odseku 1; riaditeľ strednej školy rozhodne o prijatí bezodkladne.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396" y="451658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prijímacích skúškach</a:t>
            </a:r>
            <a:r>
              <a:rPr lang="sk-SK" sz="2200" dirty="0"/>
              <a:t/>
            </a:r>
            <a:br>
              <a:rPr lang="sk-SK" sz="2200" dirty="0"/>
            </a:b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Ďalší termín </a:t>
            </a: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§ </a:t>
            </a:r>
            <a:r>
              <a:rPr lang="sk-SK" sz="3300" b="1" dirty="0" smtClean="0">
                <a:solidFill>
                  <a:schemeClr val="accent2">
                    <a:lumMod val="50000"/>
                  </a:schemeClr>
                </a:solidFill>
              </a:rPr>
              <a:t>66 </a:t>
            </a:r>
            <a:r>
              <a:rPr lang="sk-SK" sz="3300" b="1" dirty="0">
                <a:solidFill>
                  <a:schemeClr val="accent2">
                    <a:lumMod val="50000"/>
                  </a:schemeClr>
                </a:solidFill>
              </a:rPr>
              <a:t>ods. 6</a:t>
            </a:r>
            <a:endParaRPr lang="sk-SK" sz="33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77581" y="1587732"/>
            <a:ext cx="8596668" cy="4675472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ak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žiak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na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štúdium z dôvodu, že síce splnil kritériá prijímacieho konania, ale umiestnil sa na mieste, ktoré prevyšuje určený počet žiakov, ktorí môžu byť prijatí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môže sa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plnoletý uchádzač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alebo zákonný zástupca neplnoletého uchádzača odvolať v </a:t>
            </a:r>
            <a:r>
              <a:rPr lang="sk-SK" sz="2000" b="1" u="sng" dirty="0">
                <a:solidFill>
                  <a:srgbClr val="FF0000"/>
                </a:solidFill>
              </a:rPr>
              <a:t>lehote do piatich dní odo dňa doručenia </a:t>
            </a:r>
            <a:r>
              <a:rPr lang="sk-SK" sz="2000" b="1" u="sng" dirty="0" smtClean="0">
                <a:solidFill>
                  <a:srgbClr val="FF0000"/>
                </a:solidFill>
              </a:rPr>
              <a:t>rozhodnutia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ďalší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termín na vykonanie prijímacej skúšky na nenaplnený počet miest pre žiakov, ktorých možno prijať do tried prvého ročníka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okrem stredných škôl s osemročným vzdelávacím programom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je </a:t>
            </a:r>
            <a:r>
              <a:rPr lang="sk-SK" sz="2000" b="1" dirty="0">
                <a:solidFill>
                  <a:srgbClr val="FF0000"/>
                </a:solidFill>
              </a:rPr>
              <a:t>18. jún 2024,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Riaditeľ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strednej školy zverejní na výveske školy a na webovom sídle školy zoznam uchádzačov podľa výsledkov prijímacieho konania </a:t>
            </a:r>
            <a:r>
              <a:rPr lang="sk-SK" sz="2000" b="1" dirty="0">
                <a:solidFill>
                  <a:srgbClr val="FF0000"/>
                </a:solidFill>
              </a:rPr>
              <a:t>21. júna 2024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(v čase od 0:00 do 23:59 hod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.). Uchádzač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alebo zákonný zástupca neplnoletého uchádzača najneskôr </a:t>
            </a:r>
            <a:r>
              <a:rPr lang="sk-SK" sz="2000" b="1" dirty="0">
                <a:solidFill>
                  <a:srgbClr val="FF0000"/>
                </a:solidFill>
              </a:rPr>
              <a:t>do 26. júna 2024 (23:59 hod.) </a:t>
            </a:r>
            <a:r>
              <a:rPr lang="sk-SK" sz="2000" u="sng" dirty="0">
                <a:solidFill>
                  <a:schemeClr val="accent2">
                    <a:lumMod val="50000"/>
                  </a:schemeClr>
                </a:solidFill>
              </a:rPr>
              <a:t>písomne potvrdí strednej škole prijatie na vzdelávanie. </a:t>
            </a:r>
          </a:p>
          <a:p>
            <a:pPr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ak žiak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prijatý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 štúdium na žiadnej SŠ ani po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2. kole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prijímacích skúšok, o škole, v ktorej bude žiak pokračovať v plnení povinnej školskej dochádzky,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rozhoduje Regionálny úrad školskej správy v Žiline</a:t>
            </a:r>
          </a:p>
        </p:txBody>
      </p:sp>
    </p:spTree>
    <p:extLst>
      <p:ext uri="{BB962C8B-B14F-4D97-AF65-F5344CB8AC3E}">
        <p14:creationId xmlns:p14="http://schemas.microsoft.com/office/powerpoint/2010/main" val="255101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391" y="313899"/>
            <a:ext cx="8775948" cy="1146412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</a:t>
            </a:r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školy – zmeny 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64025" y="1555845"/>
            <a:ext cx="9171294" cy="48569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Vyhláška  zredukovala sieť – skupina odborov 63, 64  ekonomika</a:t>
            </a:r>
          </a:p>
          <a:p>
            <a:pPr algn="just">
              <a:buNone/>
            </a:pP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 a organizácia, </a:t>
            </a:r>
            <a:r>
              <a:rPr lang="sk-SK" sz="2400" dirty="0">
                <a:solidFill>
                  <a:schemeClr val="accent2">
                    <a:lumMod val="50000"/>
                  </a:schemeClr>
                </a:solidFill>
              </a:rPr>
              <a:t>obchod a </a:t>
            </a:r>
            <a:r>
              <a:rPr lang="sk-SK" sz="2400" dirty="0" smtClean="0">
                <a:solidFill>
                  <a:schemeClr val="accent2">
                    <a:lumMod val="50000"/>
                  </a:schemeClr>
                </a:solidFill>
              </a:rPr>
              <a:t>služby I. a II. – niektoré odbory zrušila</a:t>
            </a:r>
          </a:p>
          <a:p>
            <a:pPr algn="just">
              <a:buNone/>
            </a:pP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 úplne, niektoré premenovala.</a:t>
            </a:r>
          </a:p>
          <a:p>
            <a:pPr marL="0" indent="0" algn="just">
              <a:buNone/>
            </a:pP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Z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tohto dôvodu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už nebude možné študovať </a:t>
            </a:r>
            <a:r>
              <a:rPr lang="sk-SK" sz="2500" b="1" u="sng" dirty="0" smtClean="0">
                <a:solidFill>
                  <a:schemeClr val="accent2">
                    <a:lumMod val="50000"/>
                  </a:schemeClr>
                </a:solidFill>
              </a:rPr>
              <a:t>zrušené odbory: 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kuchár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a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čašník, servírka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v študijných odboroch s 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maturitou (možné len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v učebných odboroch s výučným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listom)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aranžér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služby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a súkromné podnikanie -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hotelierstvo</a:t>
            </a:r>
          </a:p>
          <a:p>
            <a:pPr algn="just"/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informačné </a:t>
            </a:r>
            <a:r>
              <a:rPr lang="sk-SK" sz="2500" dirty="0">
                <a:solidFill>
                  <a:schemeClr val="accent2">
                    <a:lumMod val="50000"/>
                  </a:schemeClr>
                </a:solidFill>
              </a:rPr>
              <a:t>technológie a informačné služby </a:t>
            </a:r>
            <a:r>
              <a:rPr lang="sk-SK" sz="2500" dirty="0" smtClean="0">
                <a:solidFill>
                  <a:schemeClr val="accent2">
                    <a:lumMod val="50000"/>
                  </a:schemeClr>
                </a:solidFill>
              </a:rPr>
              <a:t>v obchode</a:t>
            </a:r>
            <a:endParaRPr lang="sk-SK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0982" y="514066"/>
            <a:ext cx="8775948" cy="85795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>
                <a:solidFill>
                  <a:schemeClr val="accent2">
                    <a:lumMod val="50000"/>
                  </a:schemeClr>
                </a:solidFill>
              </a:rPr>
              <a:t>Vyhláška č. 287/2022 Z. z. o sústave odborov vzdelávania pre stredné školy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596788"/>
            <a:ext cx="8971633" cy="48160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sk-SK" sz="2400" u="sng" dirty="0" smtClean="0">
                <a:solidFill>
                  <a:schemeClr val="accent2">
                    <a:lumMod val="50000"/>
                  </a:schemeClr>
                </a:solidFill>
              </a:rPr>
              <a:t>Nástupnícke resp. premenované odbory: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služby v cestovnom ruchu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(manažment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regionálneho cestovného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ruchu,</a:t>
            </a:r>
            <a:r>
              <a:rPr lang="sk-SK" dirty="0"/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informačné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technológie a informačné služby v cestovnom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ruchu)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ekonomické a administratívne služby v podnikaní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(obchodné                         a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informačné služby - medzinárodné obchodné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vzťahy, škola podnikania, obchod a podnikanie, služby a súkromné podnikanie, služby a súkromné podnikanie – marketing)</a:t>
            </a:r>
          </a:p>
          <a:p>
            <a:pPr algn="just"/>
            <a:r>
              <a:rPr lang="sk-SK" sz="2000" b="1" u="sng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odnikanie v remeslách a službách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(spoločné stravovanie, starostlivosť o ruky a nohy, vlasová kozmetika)</a:t>
            </a:r>
          </a:p>
          <a:p>
            <a:pPr algn="just"/>
            <a:r>
              <a:rPr lang="sk-SK" sz="2000" b="1" u="sng" dirty="0" smtClean="0">
                <a:solidFill>
                  <a:schemeClr val="accent2">
                    <a:lumMod val="50000"/>
                  </a:schemeClr>
                </a:solidFill>
              </a:rPr>
              <a:t>obchodný pracovník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pracovník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marketingu)</a:t>
            </a: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ozmetik = kozmetik, vizážista</a:t>
            </a:r>
          </a:p>
          <a:p>
            <a:pPr algn="just"/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predavač = asistent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predaja </a:t>
            </a:r>
            <a:endParaRPr lang="sk-SK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ostinský =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pracovník v 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gastronómii</a:t>
            </a:r>
            <a:endParaRPr lang="sk-SK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95785"/>
            <a:ext cx="8775948" cy="1091821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60310"/>
            <a:ext cx="8802842" cy="4952523"/>
          </a:xfrm>
        </p:spPr>
        <p:txBody>
          <a:bodyPr>
            <a:noAutofit/>
          </a:bodyPr>
          <a:lstStyle/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technická v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Čadci – učebný odbor </a:t>
            </a:r>
            <a:r>
              <a:rPr lang="sk-SK" sz="2200" dirty="0" smtClean="0">
                <a:solidFill>
                  <a:srgbClr val="0070C0"/>
                </a:solidFill>
              </a:rPr>
              <a:t>elektromechanik/elektromechanička </a:t>
            </a:r>
            <a:r>
              <a:rPr lang="sk-SK" sz="2200" dirty="0">
                <a:solidFill>
                  <a:srgbClr val="0070C0"/>
                </a:solidFill>
              </a:rPr>
              <a:t>– chladiace zariadenia </a:t>
            </a:r>
            <a:r>
              <a:rPr lang="sk-SK" sz="2200" dirty="0" smtClean="0">
                <a:solidFill>
                  <a:srgbClr val="0070C0"/>
                </a:solidFill>
              </a:rPr>
              <a:t>                  a </a:t>
            </a:r>
            <a:r>
              <a:rPr lang="sk-SK" sz="2200" dirty="0">
                <a:solidFill>
                  <a:srgbClr val="0070C0"/>
                </a:solidFill>
              </a:rPr>
              <a:t>tepelné </a:t>
            </a:r>
            <a:r>
              <a:rPr lang="sk-SK" sz="2200" dirty="0" smtClean="0">
                <a:solidFill>
                  <a:srgbClr val="0070C0"/>
                </a:solidFill>
              </a:rPr>
              <a:t>čerpadlá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poľnohospodárstva a služieb na vidieku v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Žiline – študijný odbor </a:t>
            </a:r>
            <a:r>
              <a:rPr lang="sk-SK" sz="2200" dirty="0">
                <a:solidFill>
                  <a:srgbClr val="0070C0"/>
                </a:solidFill>
              </a:rPr>
              <a:t>veterinárne zdravotníctvo a hygiena – chov hospodárskych </a:t>
            </a:r>
            <a:r>
              <a:rPr lang="sk-SK" sz="2200" dirty="0" smtClean="0">
                <a:solidFill>
                  <a:srgbClr val="0070C0"/>
                </a:solidFill>
              </a:rPr>
              <a:t>zvierat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polytechnická v Ružomberku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200" dirty="0" smtClean="0">
                <a:solidFill>
                  <a:srgbClr val="0070C0"/>
                </a:solidFill>
              </a:rPr>
              <a:t>technik/technička spracovania plastov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stavebná v Liptovskom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Mikuláši - učebný odbor </a:t>
            </a:r>
            <a:r>
              <a:rPr lang="sk-SK" sz="2200" dirty="0">
                <a:solidFill>
                  <a:srgbClr val="0070C0"/>
                </a:solidFill>
              </a:rPr>
              <a:t>nástrojár, </a:t>
            </a:r>
            <a:r>
              <a:rPr lang="sk-SK" sz="2200" dirty="0" smtClean="0">
                <a:solidFill>
                  <a:srgbClr val="0070C0"/>
                </a:solidFill>
              </a:rPr>
              <a:t>nástrojárka – v SDV</a:t>
            </a:r>
          </a:p>
          <a:p>
            <a:pPr algn="just"/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Dolnom Kubíne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200" dirty="0" smtClean="0">
                <a:solidFill>
                  <a:srgbClr val="0070C0"/>
                </a:solidFill>
              </a:rPr>
              <a:t>kaderník </a:t>
            </a:r>
            <a:r>
              <a:rPr lang="sk-SK" sz="2200" dirty="0">
                <a:solidFill>
                  <a:srgbClr val="0070C0"/>
                </a:solidFill>
              </a:rPr>
              <a:t>- vizážista, kaderníčka – vizážistka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a 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učebný odbor </a:t>
            </a:r>
            <a:r>
              <a:rPr lang="sk-SK" sz="2200" dirty="0" smtClean="0">
                <a:solidFill>
                  <a:srgbClr val="0070C0"/>
                </a:solidFill>
              </a:rPr>
              <a:t>čašník</a:t>
            </a:r>
            <a:r>
              <a:rPr lang="sk-SK" sz="2200" dirty="0">
                <a:solidFill>
                  <a:srgbClr val="0070C0"/>
                </a:solidFill>
              </a:rPr>
              <a:t>, </a:t>
            </a:r>
            <a:r>
              <a:rPr lang="sk-SK" sz="2200" dirty="0" smtClean="0">
                <a:solidFill>
                  <a:srgbClr val="0070C0"/>
                </a:solidFill>
              </a:rPr>
              <a:t>servírka</a:t>
            </a:r>
            <a:r>
              <a:rPr lang="sk-SK" sz="2200" dirty="0">
                <a:solidFill>
                  <a:srgbClr val="0070C0"/>
                </a:solidFill>
              </a:rPr>
              <a:t> </a:t>
            </a:r>
            <a:endParaRPr lang="sk-SK" sz="2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0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75948" cy="963706"/>
          </a:xfrm>
        </p:spPr>
        <p:txBody>
          <a:bodyPr>
            <a:noAutofit/>
          </a:bodyPr>
          <a:lstStyle/>
          <a:p>
            <a:pPr algn="ctr"/>
            <a:r>
              <a:rPr lang="sk-SK" sz="3000" b="1" dirty="0" smtClean="0">
                <a:solidFill>
                  <a:schemeClr val="accent2">
                    <a:lumMod val="50000"/>
                  </a:schemeClr>
                </a:solidFill>
              </a:rPr>
              <a:t>Nové odbory v stredných školách v Žilinskom kraji od 01.09.2024</a:t>
            </a:r>
            <a:endParaRPr lang="sk-SK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37361"/>
            <a:ext cx="8802842" cy="4675472"/>
          </a:xfrm>
        </p:spPr>
        <p:txBody>
          <a:bodyPr>
            <a:noAutofit/>
          </a:bodyPr>
          <a:lstStyle/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Hotelová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akadémia v Liptovskom Mikuláši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- študijný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odbor 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                   </a:t>
            </a:r>
            <a:r>
              <a:rPr lang="sk-SK" sz="2000" dirty="0" smtClean="0">
                <a:solidFill>
                  <a:srgbClr val="0070C0"/>
                </a:solidFill>
              </a:rPr>
              <a:t>služby </a:t>
            </a:r>
            <a:r>
              <a:rPr lang="sk-SK" sz="2000" dirty="0">
                <a:solidFill>
                  <a:srgbClr val="0070C0"/>
                </a:solidFill>
              </a:rPr>
              <a:t>v cestovnom ruchu </a:t>
            </a:r>
            <a:endParaRPr lang="sk-SK" sz="2000" dirty="0" smtClean="0">
              <a:solidFill>
                <a:srgbClr val="0070C0"/>
              </a:solidFill>
            </a:endParaRP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obchodu a služieb v Čadci – učebný odbor </a:t>
            </a:r>
            <a:r>
              <a:rPr lang="sk-SK" sz="2000" dirty="0">
                <a:solidFill>
                  <a:srgbClr val="0070C0"/>
                </a:solidFill>
              </a:rPr>
              <a:t>pracovník v gastronómii, pracovníčka v </a:t>
            </a:r>
            <a:r>
              <a:rPr lang="sk-SK" sz="2000" dirty="0" smtClean="0">
                <a:solidFill>
                  <a:srgbClr val="0070C0"/>
                </a:solidFill>
              </a:rPr>
              <a:t>gastronómii</a:t>
            </a:r>
          </a:p>
          <a:p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Stredná odborná škola dopravná v Martine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– študijný odbor </a:t>
            </a:r>
            <a:r>
              <a:rPr lang="sk-SK" sz="2000" dirty="0" smtClean="0">
                <a:solidFill>
                  <a:srgbClr val="0070C0"/>
                </a:solidFill>
              </a:rPr>
              <a:t>operátor/operátorka </a:t>
            </a:r>
            <a:r>
              <a:rPr lang="sk-SK" sz="2000" dirty="0">
                <a:solidFill>
                  <a:srgbClr val="0070C0"/>
                </a:solidFill>
              </a:rPr>
              <a:t>výroby, modernizácie a opráv koľajových </a:t>
            </a:r>
            <a:r>
              <a:rPr lang="sk-SK" sz="2000" dirty="0" smtClean="0">
                <a:solidFill>
                  <a:srgbClr val="0070C0"/>
                </a:solidFill>
              </a:rPr>
              <a:t>vozidiel (experimentálne overovanie)</a:t>
            </a:r>
          </a:p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Stredná odborná škola sv. Jozefa Robotníka v Žiline -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študijný odbor </a:t>
            </a:r>
            <a:r>
              <a:rPr lang="sk-SK" sz="2000" dirty="0">
                <a:solidFill>
                  <a:srgbClr val="0070C0"/>
                </a:solidFill>
              </a:rPr>
              <a:t>operátor/operátorka </a:t>
            </a:r>
            <a:r>
              <a:rPr lang="sk-SK" sz="2000" dirty="0" smtClean="0">
                <a:solidFill>
                  <a:srgbClr val="0070C0"/>
                </a:solidFill>
              </a:rPr>
              <a:t>drevárskej a nábytkárskej výroby</a:t>
            </a:r>
          </a:p>
          <a:p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Gymnázium Martina </a:t>
            </a:r>
            <a:r>
              <a:rPr lang="sk-SK" sz="2000" dirty="0" err="1" smtClean="0">
                <a:solidFill>
                  <a:schemeClr val="accent2">
                    <a:lumMod val="50000"/>
                  </a:schemeClr>
                </a:solidFill>
              </a:rPr>
              <a:t>Hattalu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v Trstenej študijný odbor                                   </a:t>
            </a:r>
            <a:r>
              <a:rPr lang="sk-SK" sz="2000" dirty="0" smtClean="0">
                <a:solidFill>
                  <a:srgbClr val="0070C0"/>
                </a:solidFill>
              </a:rPr>
              <a:t>gymnázium – informatika </a:t>
            </a:r>
            <a:r>
              <a:rPr lang="sk-SK" sz="2000" dirty="0">
                <a:solidFill>
                  <a:srgbClr val="0070C0"/>
                </a:solidFill>
              </a:rPr>
              <a:t>(experimentálne overovanie)</a:t>
            </a:r>
          </a:p>
          <a:p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18491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9258" y="587830"/>
            <a:ext cx="9260378" cy="149866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Termíny konania prijímacích skúšok na SŠ pre šk.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rok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2024/2025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sk-SK" sz="16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www.minedu.sk/data/att/28101.pdf</a:t>
            </a:r>
            <a:r>
              <a:rPr lang="sk-SK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72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2300" b="1" u="sng" dirty="0" smtClean="0"/>
              <a:t>Pre odbory bez overovania ŠSZN (bez talentových skúšok):</a:t>
            </a:r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1. kolo</a:t>
            </a:r>
            <a:r>
              <a:rPr lang="sk-SK" sz="2300" b="1" dirty="0" smtClean="0">
                <a:solidFill>
                  <a:schemeClr val="accent2">
                    <a:lumMod val="75000"/>
                  </a:schemeClr>
                </a:solidFill>
              </a:rPr>
              <a:t>                 </a:t>
            </a:r>
          </a:p>
          <a:p>
            <a:pPr marL="0" indent="0">
              <a:buNone/>
            </a:pPr>
            <a:r>
              <a:rPr lang="sk-SK" sz="2300" b="1" dirty="0" smtClean="0"/>
              <a:t>1. termín:          </a:t>
            </a:r>
            <a:r>
              <a:rPr lang="sk-SK" sz="2300" b="1" dirty="0" smtClean="0">
                <a:solidFill>
                  <a:srgbClr val="BC8F00"/>
                </a:solidFill>
              </a:rPr>
              <a:t>2.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rgbClr val="CC9B00"/>
                </a:solidFill>
              </a:rPr>
              <a:t>3.</a:t>
            </a:r>
            <a:r>
              <a:rPr lang="sk-SK" sz="2300" b="1" dirty="0" smtClean="0"/>
              <a:t> máj 2024     (štvrtok, piatok)</a:t>
            </a:r>
          </a:p>
          <a:p>
            <a:pPr marL="0" indent="0">
              <a:buNone/>
            </a:pPr>
            <a:r>
              <a:rPr lang="sk-SK" sz="2300" b="1" dirty="0" smtClean="0"/>
              <a:t>2. termín:          </a:t>
            </a:r>
            <a:r>
              <a:rPr lang="sk-SK" sz="2300" b="1" dirty="0">
                <a:solidFill>
                  <a:srgbClr val="BC8F00"/>
                </a:solidFill>
              </a:rPr>
              <a:t>6</a:t>
            </a:r>
            <a:r>
              <a:rPr lang="sk-SK" sz="2300" b="1" dirty="0" smtClean="0">
                <a:solidFill>
                  <a:srgbClr val="BC8F00"/>
                </a:solidFill>
              </a:rPr>
              <a:t>.</a:t>
            </a:r>
            <a:r>
              <a:rPr lang="sk-SK" sz="2300" b="1" dirty="0" smtClean="0"/>
              <a:t> a </a:t>
            </a:r>
            <a:r>
              <a:rPr lang="sk-SK" sz="2300" b="1" dirty="0">
                <a:solidFill>
                  <a:srgbClr val="CC9B00"/>
                </a:solidFill>
              </a:rPr>
              <a:t>7</a:t>
            </a:r>
            <a:r>
              <a:rPr lang="sk-SK" sz="2300" b="1" dirty="0" smtClean="0">
                <a:solidFill>
                  <a:srgbClr val="CC9B00"/>
                </a:solidFill>
              </a:rPr>
              <a:t>.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/>
              <a:t>máj 2024    (pondelok, utorok)</a:t>
            </a:r>
          </a:p>
          <a:p>
            <a:pPr marL="0" indent="0">
              <a:buNone/>
            </a:pPr>
            <a:endParaRPr lang="sk-SK" sz="900" b="1" dirty="0" smtClean="0"/>
          </a:p>
          <a:p>
            <a:pPr marL="0" indent="0">
              <a:buNone/>
            </a:pPr>
            <a:r>
              <a:rPr lang="sk-SK" sz="2300" b="1" u="sng" dirty="0" smtClean="0"/>
              <a:t>Pre odbory s overovaním ŠSZN (s talentovými skúškami):</a:t>
            </a:r>
            <a:r>
              <a:rPr lang="sk-SK" sz="2300" b="1" dirty="0" smtClean="0"/>
              <a:t> </a:t>
            </a:r>
          </a:p>
          <a:p>
            <a:pPr marL="0" indent="0">
              <a:buNone/>
            </a:pPr>
            <a:r>
              <a:rPr lang="sk-SK" sz="2300" b="1" dirty="0" smtClean="0"/>
              <a:t>1. termín:         </a:t>
            </a:r>
            <a:r>
              <a:rPr lang="sk-SK" sz="2300" b="1" dirty="0" smtClean="0">
                <a:solidFill>
                  <a:srgbClr val="BC8F00"/>
                </a:solidFill>
              </a:rPr>
              <a:t>29.</a:t>
            </a:r>
            <a:r>
              <a:rPr lang="sk-SK" sz="2300" b="1" dirty="0" smtClean="0"/>
              <a:t> , </a:t>
            </a:r>
            <a:r>
              <a:rPr lang="sk-SK" sz="2300" b="1" dirty="0" smtClean="0">
                <a:solidFill>
                  <a:srgbClr val="CC9B00"/>
                </a:solidFill>
              </a:rPr>
              <a:t>26.</a:t>
            </a:r>
            <a:r>
              <a:rPr lang="sk-SK" sz="2300" b="1" dirty="0" smtClean="0"/>
              <a:t>  a </a:t>
            </a:r>
            <a:r>
              <a:rPr lang="sk-SK" sz="2300" b="1" dirty="0" smtClean="0">
                <a:solidFill>
                  <a:srgbClr val="CC9B00"/>
                </a:solidFill>
              </a:rPr>
              <a:t>30.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>
                <a:solidFill>
                  <a:schemeClr val="tx2"/>
                </a:solidFill>
              </a:rPr>
              <a:t>apríl</a:t>
            </a:r>
            <a:r>
              <a:rPr lang="sk-SK" sz="23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sz="2300" b="1" dirty="0" smtClean="0"/>
              <a:t>2024   </a:t>
            </a:r>
            <a:r>
              <a:rPr lang="sk-SK" sz="1900" b="1" dirty="0" smtClean="0"/>
              <a:t>(pondelok, piatok, utorok)</a:t>
            </a:r>
          </a:p>
          <a:p>
            <a:pPr marL="0" indent="0">
              <a:buNone/>
            </a:pPr>
            <a:r>
              <a:rPr lang="sk-SK" sz="2300" b="1" dirty="0" smtClean="0"/>
              <a:t>2. termín:           </a:t>
            </a:r>
            <a:r>
              <a:rPr lang="sk-SK" sz="2300" b="1" dirty="0">
                <a:solidFill>
                  <a:srgbClr val="BC8F00"/>
                </a:solidFill>
              </a:rPr>
              <a:t>9</a:t>
            </a:r>
            <a:r>
              <a:rPr lang="sk-SK" sz="2300" b="1" dirty="0" smtClean="0">
                <a:solidFill>
                  <a:srgbClr val="BC8F00"/>
                </a:solidFill>
              </a:rPr>
              <a:t>.</a:t>
            </a:r>
            <a:r>
              <a:rPr lang="sk-SK" sz="2300" b="1" dirty="0" smtClean="0"/>
              <a:t> </a:t>
            </a:r>
            <a:r>
              <a:rPr lang="sk-SK" sz="2300" b="1" dirty="0"/>
              <a:t>,</a:t>
            </a:r>
            <a:r>
              <a:rPr lang="sk-SK" sz="2300" b="1" dirty="0" smtClean="0"/>
              <a:t> </a:t>
            </a:r>
            <a:r>
              <a:rPr lang="sk-SK" sz="2300" b="1" dirty="0" smtClean="0">
                <a:solidFill>
                  <a:srgbClr val="CC9B00"/>
                </a:solidFill>
              </a:rPr>
              <a:t>10.</a:t>
            </a:r>
            <a:r>
              <a:rPr lang="sk-SK" sz="2300" b="1" dirty="0" smtClean="0"/>
              <a:t>  a </a:t>
            </a:r>
            <a:r>
              <a:rPr lang="sk-SK" sz="2300" b="1" dirty="0" smtClean="0">
                <a:solidFill>
                  <a:srgbClr val="CC9B00"/>
                </a:solidFill>
              </a:rPr>
              <a:t>13.</a:t>
            </a:r>
            <a:r>
              <a:rPr lang="sk-SK" sz="2300" b="1" dirty="0" smtClean="0"/>
              <a:t> máj  2024   </a:t>
            </a:r>
            <a:r>
              <a:rPr lang="sk-SK" sz="1900" b="1" dirty="0" smtClean="0"/>
              <a:t>(štvrtok, piatok, pondelok)</a:t>
            </a:r>
          </a:p>
          <a:p>
            <a:pPr marL="0" indent="0">
              <a:buNone/>
            </a:pPr>
            <a:endParaRPr lang="sk-SK" sz="800" b="1" dirty="0" smtClean="0"/>
          </a:p>
          <a:p>
            <a:pPr marL="0" indent="0">
              <a:buNone/>
            </a:pPr>
            <a:r>
              <a:rPr lang="sk-SK" sz="2300" b="1" dirty="0" smtClean="0">
                <a:solidFill>
                  <a:srgbClr val="00B050"/>
                </a:solidFill>
              </a:rPr>
              <a:t>2</a:t>
            </a:r>
            <a:r>
              <a:rPr lang="sk-SK" sz="2300" b="1" dirty="0">
                <a:solidFill>
                  <a:srgbClr val="00B050"/>
                </a:solidFill>
              </a:rPr>
              <a:t>. </a:t>
            </a:r>
            <a:r>
              <a:rPr lang="sk-SK" sz="2300" b="1" dirty="0" smtClean="0">
                <a:solidFill>
                  <a:srgbClr val="00B050"/>
                </a:solidFill>
              </a:rPr>
              <a:t>kolo</a:t>
            </a:r>
            <a:r>
              <a:rPr lang="sk-SK" sz="2300" b="1" dirty="0" smtClean="0">
                <a:solidFill>
                  <a:schemeClr val="accent2"/>
                </a:solidFill>
              </a:rPr>
              <a:t> </a:t>
            </a:r>
            <a:r>
              <a:rPr lang="sk-SK" sz="2300" b="1" dirty="0" smtClean="0"/>
              <a:t>- v </a:t>
            </a:r>
            <a:r>
              <a:rPr lang="sk-SK" sz="2300" b="1" dirty="0"/>
              <a:t>prípade nenaplnenia počtu </a:t>
            </a:r>
            <a:r>
              <a:rPr lang="sk-SK" sz="2300" b="1" dirty="0" smtClean="0"/>
              <a:t>miest zverejní SŠ do </a:t>
            </a:r>
            <a:r>
              <a:rPr lang="sk-SK" sz="2300" b="1" dirty="0" smtClean="0">
                <a:solidFill>
                  <a:srgbClr val="CC9B00"/>
                </a:solidFill>
              </a:rPr>
              <a:t>6.</a:t>
            </a:r>
            <a:r>
              <a:rPr lang="sk-SK" sz="2300" b="1" dirty="0" smtClean="0"/>
              <a:t> júna </a:t>
            </a:r>
            <a:endParaRPr lang="sk-SK" sz="2300" b="1" dirty="0"/>
          </a:p>
          <a:p>
            <a:pPr marL="0" indent="0">
              <a:buNone/>
            </a:pPr>
            <a:r>
              <a:rPr lang="sk-SK" sz="2300" b="1" dirty="0"/>
              <a:t>   </a:t>
            </a:r>
            <a:r>
              <a:rPr lang="sk-SK" sz="2300" b="1" dirty="0" smtClean="0"/>
              <a:t>                           </a:t>
            </a:r>
            <a:r>
              <a:rPr lang="sk-SK" sz="2300" b="1" dirty="0" smtClean="0">
                <a:solidFill>
                  <a:srgbClr val="CC9B00"/>
                </a:solidFill>
              </a:rPr>
              <a:t>18.</a:t>
            </a:r>
            <a:r>
              <a:rPr lang="sk-SK" sz="2300" b="1" dirty="0" smtClean="0"/>
              <a:t> a </a:t>
            </a:r>
            <a:r>
              <a:rPr lang="sk-SK" sz="2300" b="1" dirty="0" smtClean="0">
                <a:solidFill>
                  <a:srgbClr val="CC9B00"/>
                </a:solidFill>
              </a:rPr>
              <a:t>19.</a:t>
            </a:r>
            <a:r>
              <a:rPr lang="sk-SK" sz="2300" b="1" dirty="0" smtClean="0"/>
              <a:t> </a:t>
            </a:r>
            <a:r>
              <a:rPr lang="sk-SK" sz="2300" b="1" dirty="0"/>
              <a:t>jún </a:t>
            </a:r>
            <a:r>
              <a:rPr lang="sk-SK" sz="2300" b="1" dirty="0" smtClean="0"/>
              <a:t>2024 </a:t>
            </a:r>
            <a:endParaRPr lang="sk-SK" sz="23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8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428979"/>
            <a:ext cx="8596668" cy="5919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Ďakujeme za pozornosť.</a:t>
            </a:r>
          </a:p>
          <a:p>
            <a:pPr marL="0" indent="0" algn="ctr">
              <a:buNone/>
            </a:pPr>
            <a:r>
              <a:rPr lang="sk-SK" sz="2400" b="1" dirty="0" smtClean="0">
                <a:solidFill>
                  <a:schemeClr val="accent1">
                    <a:lumMod val="50000"/>
                  </a:schemeClr>
                </a:solidFill>
              </a:rPr>
              <a:t>Prezentácia bude uverejnená na:</a:t>
            </a:r>
          </a:p>
          <a:p>
            <a:pPr marL="0" indent="0" algn="ctr">
              <a:buNone/>
            </a:pPr>
            <a:r>
              <a:rPr lang="sk-SK" sz="24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www.mojastredna.sk</a:t>
            </a:r>
            <a:endParaRPr lang="sk-SK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k-S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73985" y="523702"/>
            <a:ext cx="2003366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7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27461"/>
            <a:ext cx="8596668" cy="130945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Talentové skúšky                                           na stredných </a:t>
            </a:r>
            <a:r>
              <a:rPr lang="sk-SK" b="1" u="sng" dirty="0" smtClean="0">
                <a:solidFill>
                  <a:schemeClr val="accent2">
                    <a:lumMod val="50000"/>
                  </a:schemeClr>
                </a:solidFill>
              </a:rPr>
              <a:t>športových</a:t>
            </a:r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 školách </a:t>
            </a:r>
            <a:r>
              <a:rPr lang="sk-SK" sz="1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https://ssrosza.edupage.org/a/prijimacie-konanie</a:t>
            </a:r>
            <a:endParaRPr lang="sk-SK" sz="1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85701" y="1454728"/>
            <a:ext cx="9759141" cy="52203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Prvá fáza </a:t>
            </a:r>
            <a:r>
              <a:rPr lang="sk-SK" sz="2400" dirty="0" smtClean="0"/>
              <a:t>– </a:t>
            </a:r>
            <a:r>
              <a:rPr lang="sk-SK" sz="2400" b="1" dirty="0">
                <a:solidFill>
                  <a:srgbClr val="CC9B00"/>
                </a:solidFill>
              </a:rPr>
              <a:t>25.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marec</a:t>
            </a:r>
            <a:r>
              <a:rPr lang="sk-SK" sz="2400" b="1" dirty="0"/>
              <a:t> až </a:t>
            </a:r>
            <a:r>
              <a:rPr lang="sk-SK" sz="2400" b="1" dirty="0">
                <a:solidFill>
                  <a:srgbClr val="CC9B00"/>
                </a:solidFill>
              </a:rPr>
              <a:t>19.</a:t>
            </a:r>
            <a:r>
              <a:rPr lang="sk-SK" sz="2400" b="1" dirty="0"/>
              <a:t> </a:t>
            </a:r>
            <a:r>
              <a:rPr lang="sk-SK" sz="2400" b="1" dirty="0">
                <a:solidFill>
                  <a:srgbClr val="CC9B00"/>
                </a:solidFill>
              </a:rPr>
              <a:t>apríl</a:t>
            </a:r>
            <a:r>
              <a:rPr lang="sk-SK" sz="2400" b="1" dirty="0"/>
              <a:t> </a:t>
            </a:r>
            <a:r>
              <a:rPr lang="sk-SK" sz="2400" b="1" dirty="0" smtClean="0"/>
              <a:t>2024 - </a:t>
            </a:r>
            <a:r>
              <a:rPr lang="sk-SK" sz="2400" b="1" dirty="0" smtClean="0">
                <a:solidFill>
                  <a:schemeClr val="tx1"/>
                </a:solidFill>
              </a:rPr>
              <a:t>overovanie športového výkonu: 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v</a:t>
            </a:r>
            <a:r>
              <a:rPr lang="sk-SK" sz="2100" dirty="0" smtClean="0">
                <a:solidFill>
                  <a:schemeClr val="tx1"/>
                </a:solidFill>
              </a:rPr>
              <a:t>šeobecné motorické testy</a:t>
            </a:r>
          </a:p>
          <a:p>
            <a:pPr algn="just">
              <a:spcBef>
                <a:spcPts val="600"/>
              </a:spcBef>
              <a:buClrTx/>
              <a:buFont typeface="Wingdings" panose="05000000000000000000" pitchFamily="2" charset="2"/>
              <a:buChar char="ü"/>
            </a:pPr>
            <a:r>
              <a:rPr lang="sk-SK" sz="2100" dirty="0">
                <a:solidFill>
                  <a:schemeClr val="tx1"/>
                </a:solidFill>
              </a:rPr>
              <a:t>š</a:t>
            </a:r>
            <a:r>
              <a:rPr lang="sk-SK" sz="2100" dirty="0" smtClean="0">
                <a:solidFill>
                  <a:schemeClr val="tx1"/>
                </a:solidFill>
              </a:rPr>
              <a:t>peciálne motorické testy</a:t>
            </a: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endParaRPr lang="sk-SK" sz="900" b="1" strike="sngStrike" dirty="0" smtClean="0">
              <a:solidFill>
                <a:srgbClr val="00B050"/>
              </a:solidFill>
            </a:endParaRPr>
          </a:p>
          <a:p>
            <a:pPr marL="0" indent="0" algn="just">
              <a:lnSpc>
                <a:spcPts val="1700"/>
              </a:lnSpc>
              <a:spcBef>
                <a:spcPts val="0"/>
              </a:spcBef>
              <a:buNone/>
            </a:pPr>
            <a:r>
              <a:rPr lang="sk-SK" sz="1700" b="1" strike="sngStrike" dirty="0" smtClean="0">
                <a:solidFill>
                  <a:srgbClr val="00B050"/>
                </a:solidFill>
              </a:rPr>
              <a:t>Druhá fáza </a:t>
            </a:r>
            <a:r>
              <a:rPr lang="sk-SK" sz="1700" strike="sngStrike" dirty="0" smtClean="0"/>
              <a:t>– overovanie zdravotnej spôsobilosti (</a:t>
            </a:r>
            <a:r>
              <a:rPr lang="sk-SK" sz="1700" strike="sngStrike" dirty="0" err="1" smtClean="0"/>
              <a:t>psychodiagnostika</a:t>
            </a:r>
            <a:r>
              <a:rPr lang="sk-SK" sz="1700" strike="sngStrike" dirty="0" smtClean="0"/>
              <a:t>) a prijímacie skúšky:</a:t>
            </a: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1. termín:   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29.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a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26.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máj a </a:t>
            </a:r>
            <a:r>
              <a:rPr lang="sk-SK" sz="1700" b="1" strike="sngStrike" dirty="0" smtClean="0">
                <a:solidFill>
                  <a:srgbClr val="E76618">
                    <a:lumMod val="75000"/>
                  </a:srgbClr>
                </a:solidFill>
              </a:rPr>
              <a:t>30. </a:t>
            </a:r>
            <a:r>
              <a:rPr lang="sk-SK" sz="1700" b="1" strike="sngStrike" dirty="0">
                <a:solidFill>
                  <a:srgbClr val="2C3C43"/>
                </a:solidFill>
              </a:rPr>
              <a:t>apríl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2024   (utorok, streda)</a:t>
            </a:r>
            <a:endParaRPr lang="sk-SK" sz="1700" b="1" strike="sngStrike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just">
              <a:lnSpc>
                <a:spcPts val="1700"/>
              </a:lnSpc>
              <a:spcBef>
                <a:spcPts val="0"/>
              </a:spcBef>
              <a:buClr>
                <a:srgbClr val="90C226"/>
              </a:buClr>
              <a:buNone/>
            </a:pP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2. termín:      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11.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,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12.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 a </a:t>
            </a:r>
            <a:r>
              <a:rPr lang="sk-SK" sz="1700" b="1" strike="sngStrike" dirty="0">
                <a:solidFill>
                  <a:srgbClr val="E76618">
                    <a:lumMod val="75000"/>
                  </a:srgbClr>
                </a:solidFill>
              </a:rPr>
              <a:t>15.</a:t>
            </a:r>
            <a:r>
              <a:rPr lang="sk-SK" sz="1700" b="1" strike="sngStrike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1700" b="1" strike="sngStrik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máj     (štvrtok, piatok, pondelok)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</a:t>
            </a:r>
            <a:r>
              <a:rPr lang="sk-SK" sz="2600" b="1" dirty="0" smtClean="0">
                <a:solidFill>
                  <a:schemeClr val="tx1"/>
                </a:solidFill>
              </a:rPr>
              <a:t>verenie </a:t>
            </a:r>
            <a:r>
              <a:rPr lang="sk-SK" sz="2600" b="1" dirty="0">
                <a:solidFill>
                  <a:schemeClr val="tx1"/>
                </a:solidFill>
              </a:rPr>
              <a:t>študijných </a:t>
            </a:r>
            <a:r>
              <a:rPr lang="sk-SK" sz="2600" b="1" dirty="0" smtClean="0">
                <a:solidFill>
                  <a:schemeClr val="tx1"/>
                </a:solidFill>
              </a:rPr>
              <a:t>predpokladov </a:t>
            </a:r>
            <a:r>
              <a:rPr lang="sk-SK" sz="1900" dirty="0" smtClean="0">
                <a:solidFill>
                  <a:schemeClr val="tx1"/>
                </a:solidFill>
              </a:rPr>
              <a:t>-  prospech (známky) </a:t>
            </a:r>
            <a:r>
              <a:rPr lang="sk-SK" sz="1900" dirty="0">
                <a:solidFill>
                  <a:schemeClr val="tx1"/>
                </a:solidFill>
              </a:rPr>
              <a:t>– v rámci podávanej </a:t>
            </a:r>
            <a:r>
              <a:rPr lang="sk-SK" sz="1900" dirty="0" smtClean="0">
                <a:solidFill>
                  <a:schemeClr val="tx1"/>
                </a:solidFill>
              </a:rPr>
              <a:t>prihlášky a testovanie </a:t>
            </a:r>
            <a:r>
              <a:rPr lang="sk-SK" sz="1900" dirty="0">
                <a:solidFill>
                  <a:schemeClr val="tx1"/>
                </a:solidFill>
              </a:rPr>
              <a:t>9 – automatizovane, prostredníctvom </a:t>
            </a:r>
            <a:r>
              <a:rPr lang="sk-SK" sz="1900" dirty="0" err="1">
                <a:solidFill>
                  <a:schemeClr val="tx1"/>
                </a:solidFill>
              </a:rPr>
              <a:t>EduPage</a:t>
            </a:r>
            <a:endParaRPr lang="sk-SK" sz="1900" dirty="0">
              <a:solidFill>
                <a:schemeClr val="tx1"/>
              </a:solidFill>
            </a:endParaRP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sk-SK" sz="2600" b="1" dirty="0">
                <a:solidFill>
                  <a:schemeClr val="tx1"/>
                </a:solidFill>
              </a:rPr>
              <a:t>o</a:t>
            </a:r>
            <a:r>
              <a:rPr lang="sk-SK" sz="2600" b="1" dirty="0" smtClean="0">
                <a:solidFill>
                  <a:schemeClr val="tx1"/>
                </a:solidFill>
              </a:rPr>
              <a:t>verenie </a:t>
            </a:r>
            <a:r>
              <a:rPr lang="sk-SK" sz="2600" b="1" dirty="0">
                <a:solidFill>
                  <a:schemeClr val="tx1"/>
                </a:solidFill>
              </a:rPr>
              <a:t>zdravotnej </a:t>
            </a:r>
            <a:r>
              <a:rPr lang="sk-SK" sz="2600" b="1" dirty="0" smtClean="0">
                <a:solidFill>
                  <a:schemeClr val="tx1"/>
                </a:solidFill>
              </a:rPr>
              <a:t>spôsobilosti </a:t>
            </a:r>
            <a:r>
              <a:rPr lang="sk-SK" sz="1900" dirty="0" smtClean="0">
                <a:solidFill>
                  <a:schemeClr val="tx1"/>
                </a:solidFill>
              </a:rPr>
              <a:t>- vyjadrenie </a:t>
            </a:r>
            <a:r>
              <a:rPr lang="sk-SK" sz="1900" dirty="0">
                <a:solidFill>
                  <a:schemeClr val="tx1"/>
                </a:solidFill>
              </a:rPr>
              <a:t>telovýchovného </a:t>
            </a:r>
            <a:r>
              <a:rPr lang="sk-SK" sz="1900" dirty="0" smtClean="0">
                <a:solidFill>
                  <a:schemeClr val="tx1"/>
                </a:solidFill>
              </a:rPr>
              <a:t>lekára v </a:t>
            </a:r>
            <a:r>
              <a:rPr lang="sk-SK" sz="1900" dirty="0">
                <a:solidFill>
                  <a:schemeClr val="tx1"/>
                </a:solidFill>
              </a:rPr>
              <a:t>rámci podávanej prihlášky</a:t>
            </a:r>
          </a:p>
          <a:p>
            <a:pPr marL="0" indent="0" algn="just">
              <a:buNone/>
            </a:pPr>
            <a:r>
              <a:rPr lang="sk-SK" sz="2000" b="1" u="sng" dirty="0" smtClean="0">
                <a:solidFill>
                  <a:srgbClr val="00B050"/>
                </a:solidFill>
              </a:rPr>
              <a:t>Povinné prílohy:</a:t>
            </a:r>
            <a:r>
              <a:rPr lang="sk-SK" sz="2000" b="1" u="sng" dirty="0" smtClean="0"/>
              <a:t> 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Potvrdenie národného športového zväzu, že uchádzač je vedený v zozname talentovaných športovcov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 smtClean="0">
                <a:solidFill>
                  <a:schemeClr val="tx1"/>
                </a:solidFill>
              </a:rPr>
              <a:t>Vyjadrenie lekára so špecializáciou v odbore telovýchovné lekárstvo</a:t>
            </a:r>
          </a:p>
          <a:p>
            <a:pPr algn="just"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1900" b="1" dirty="0">
                <a:solidFill>
                  <a:schemeClr val="tx1"/>
                </a:solidFill>
              </a:rPr>
              <a:t>Iné prílohy podľa kritérií prijímacieho </a:t>
            </a:r>
            <a:r>
              <a:rPr lang="sk-SK" sz="1900" b="1" dirty="0" smtClean="0">
                <a:solidFill>
                  <a:schemeClr val="tx1"/>
                </a:solidFill>
              </a:rPr>
              <a:t>konania určených školou</a:t>
            </a:r>
            <a:endParaRPr lang="sk-SK" sz="1900" b="1" dirty="0">
              <a:solidFill>
                <a:schemeClr val="tx1"/>
              </a:solidFill>
            </a:endParaRPr>
          </a:p>
          <a:p>
            <a:pPr marL="0" lvl="0" indent="0" algn="just">
              <a:buClr>
                <a:srgbClr val="5FCBEF"/>
              </a:buClr>
              <a:buNone/>
            </a:pPr>
            <a:r>
              <a:rPr lang="sk-SK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!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sk-SK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Prihlášku </a:t>
            </a:r>
            <a:r>
              <a:rPr lang="sk-SK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zaslať čo najskôr od ukončenia hodnotenia</a:t>
            </a:r>
          </a:p>
          <a:p>
            <a:pPr marL="0" indent="0" algn="just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2592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3607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Priebeh a organizácia prijímacieho konania na SŠ 2024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b="1" dirty="0">
                <a:solidFill>
                  <a:schemeClr val="accent2">
                    <a:lumMod val="50000"/>
                  </a:schemeClr>
                </a:solidFill>
              </a:rPr>
            </a:br>
            <a:endParaRPr lang="sk-SK" sz="2200" b="1" dirty="0">
              <a:solidFill>
                <a:srgbClr val="FFC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5389" y="1745674"/>
            <a:ext cx="8994371" cy="5112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Termín podávania prihlášok:</a:t>
            </a:r>
            <a:r>
              <a:rPr lang="sk-SK" sz="2200" b="1" dirty="0" smtClean="0">
                <a:solidFill>
                  <a:srgbClr val="00B050"/>
                </a:solidFill>
              </a:rPr>
              <a:t> </a:t>
            </a:r>
            <a:r>
              <a:rPr lang="sk-SK" sz="2800" b="1" dirty="0" smtClean="0">
                <a:solidFill>
                  <a:srgbClr val="BC8F00"/>
                </a:solidFill>
              </a:rPr>
              <a:t>do 20. marca 2024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b="1" dirty="0">
                <a:solidFill>
                  <a:srgbClr val="BC8F00"/>
                </a:solidFill>
              </a:rPr>
              <a:t>1</a:t>
            </a:r>
            <a:r>
              <a:rPr lang="sk-SK" sz="2000" dirty="0" smtClean="0">
                <a:solidFill>
                  <a:schemeClr val="tx1"/>
                </a:solidFill>
              </a:rPr>
              <a:t> prihláška na </a:t>
            </a:r>
            <a:r>
              <a:rPr lang="sk-SK" sz="2000" dirty="0" smtClean="0">
                <a:solidFill>
                  <a:srgbClr val="BC8F00"/>
                </a:solidFill>
              </a:rPr>
              <a:t>max. </a:t>
            </a:r>
            <a:r>
              <a:rPr lang="sk-SK" sz="2000" b="1" dirty="0" smtClean="0">
                <a:solidFill>
                  <a:srgbClr val="BC8F00"/>
                </a:solidFill>
              </a:rPr>
              <a:t>4</a:t>
            </a:r>
            <a:r>
              <a:rPr lang="sk-SK" sz="2000" dirty="0" smtClean="0">
                <a:solidFill>
                  <a:srgbClr val="BC8F00"/>
                </a:solidFill>
              </a:rPr>
              <a:t> </a:t>
            </a:r>
            <a:r>
              <a:rPr lang="sk-SK" sz="2000" dirty="0" smtClean="0">
                <a:solidFill>
                  <a:schemeClr val="tx1"/>
                </a:solidFill>
              </a:rPr>
              <a:t>odbory – </a:t>
            </a:r>
            <a:r>
              <a:rPr lang="sk-SK" sz="2000" b="1" dirty="0" smtClean="0">
                <a:solidFill>
                  <a:srgbClr val="BC8F00"/>
                </a:solidFill>
              </a:rPr>
              <a:t>2</a:t>
            </a:r>
            <a:r>
              <a:rPr lang="sk-SK" sz="2000" dirty="0" smtClean="0">
                <a:solidFill>
                  <a:schemeClr val="tx1"/>
                </a:solidFill>
              </a:rPr>
              <a:t> talentové a </a:t>
            </a:r>
            <a:r>
              <a:rPr lang="sk-SK" sz="2000" b="1" dirty="0" smtClean="0">
                <a:solidFill>
                  <a:srgbClr val="BC8F00"/>
                </a:solidFill>
              </a:rPr>
              <a:t>2</a:t>
            </a:r>
            <a:r>
              <a:rPr lang="sk-SK" sz="2000" dirty="0" smtClean="0">
                <a:solidFill>
                  <a:schemeClr val="tx1"/>
                </a:solidFill>
              </a:rPr>
              <a:t> netalentové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o</a:t>
            </a:r>
            <a:r>
              <a:rPr lang="sk-SK" sz="2000" dirty="0" smtClean="0">
                <a:solidFill>
                  <a:schemeClr val="tx1"/>
                </a:solidFill>
              </a:rPr>
              <a:t>dbory môžu byť aj na 1 škole, alebo diverzifikované</a:t>
            </a:r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q"/>
            </a:pPr>
            <a:r>
              <a:rPr lang="sk-SK" sz="2000" dirty="0">
                <a:solidFill>
                  <a:schemeClr val="tx1"/>
                </a:solidFill>
              </a:rPr>
              <a:t>p</a:t>
            </a:r>
            <a:r>
              <a:rPr lang="sk-SK" sz="2000" dirty="0" smtClean="0">
                <a:solidFill>
                  <a:schemeClr val="tx1"/>
                </a:solidFill>
              </a:rPr>
              <a:t>oradie záujmu má informatívny charakter, nie je záväzné  </a:t>
            </a: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Spôsob </a:t>
            </a:r>
            <a:r>
              <a:rPr lang="sk-SK" sz="2400" b="1" dirty="0">
                <a:solidFill>
                  <a:srgbClr val="00B050"/>
                </a:solidFill>
              </a:rPr>
              <a:t>podávania prihlášok</a:t>
            </a:r>
            <a:r>
              <a:rPr lang="sk-SK" sz="2400" b="1" dirty="0" smtClean="0">
                <a:solidFill>
                  <a:srgbClr val="00B050"/>
                </a:solidFill>
              </a:rPr>
              <a:t>: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  <a:hlinkClick r:id="rId2"/>
              </a:rPr>
              <a:t>https://www.minedu.sk/data/att/21948.png</a:t>
            </a:r>
            <a:endParaRPr lang="sk-SK" b="1" dirty="0" smtClean="0">
              <a:solidFill>
                <a:srgbClr val="00B05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SzPct val="90000"/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y podávame prihlášky e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lektronicky -cez </a:t>
            </a:r>
            <a:r>
              <a:rPr lang="sk-SK" dirty="0" err="1" smtClean="0">
                <a:solidFill>
                  <a:schemeClr val="tx1"/>
                </a:solidFill>
              </a:rPr>
              <a:t>EduPage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– bez elektronického podpisu </a:t>
            </a:r>
          </a:p>
          <a:p>
            <a:pPr marL="0" indent="0">
              <a:buClr>
                <a:schemeClr val="accent4">
                  <a:lumMod val="50000"/>
                </a:schemeClr>
              </a:buClr>
              <a:buSzPct val="90000"/>
              <a:buNone/>
            </a:pPr>
            <a:endParaRPr lang="sk-SK" sz="2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sz="20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SzPct val="90000"/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1877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Povinné prílohy k prihláške na SŠ</a:t>
            </a:r>
            <a:endParaRPr lang="sk-SK" sz="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8925"/>
            <a:ext cx="8596668" cy="480249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otvrdenie o zdravotnej spôsobilosti študovať zvolený odbor</a:t>
            </a:r>
            <a:r>
              <a:rPr lang="sk-SK" sz="8000" dirty="0" smtClean="0">
                <a:solidFill>
                  <a:schemeClr val="tx1"/>
                </a:solidFill>
              </a:rPr>
              <a:t>, ktorý sa nachádza v zozname odborov, v ktorých sa vyžaduje zdravotná spôsobilosť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800" dirty="0" smtClean="0">
                <a:hlinkClick r:id="rId2"/>
              </a:rPr>
              <a:t>https</a:t>
            </a:r>
            <a:r>
              <a:rPr lang="sk-SK" sz="4800" dirty="0">
                <a:hlinkClick r:id="rId2"/>
              </a:rPr>
              <a:t>://www.minedu.sk/zoznam-ucebnych-odborov-a-studijnych-odborov-v-ktorych-sa-vyzaduje-zdravotna-sposobilost/</a:t>
            </a:r>
            <a:r>
              <a:rPr lang="sk-SK" sz="8000" dirty="0"/>
              <a:t/>
            </a:r>
            <a:br>
              <a:rPr lang="sk-SK" sz="8000" dirty="0"/>
            </a:br>
            <a:endParaRPr lang="sk-SK" sz="32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vyjadrenie lekára so špecializáciou všeobecné lekárstvo                            o zdravotnej spôsobilosti študovať zvolený odbor vzdelávania</a:t>
            </a:r>
            <a:r>
              <a:rPr lang="sk-SK" sz="8000" dirty="0" smtClean="0">
                <a:solidFill>
                  <a:schemeClr val="tx1"/>
                </a:solidFill>
              </a:rPr>
              <a:t> - uchádzač so zdravotným znevýhodnením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správa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z diagnostického vyšetrenia vykonaná zariadením poradenstva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a prevencie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nie staršia ako dva roky - </a:t>
            </a:r>
            <a:r>
              <a:rPr lang="sk-SK" sz="8000" dirty="0">
                <a:solidFill>
                  <a:schemeClr val="tx1"/>
                </a:solidFill>
              </a:rPr>
              <a:t>uchádzač so </a:t>
            </a:r>
            <a:r>
              <a:rPr lang="sk-SK" sz="8000" dirty="0" smtClean="0">
                <a:solidFill>
                  <a:schemeClr val="tx1"/>
                </a:solidFill>
              </a:rPr>
              <a:t>špeciálnymi výchovno-vzdelávacími potrebami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r>
              <a:rPr lang="sk-SK" sz="4000" dirty="0">
                <a:solidFill>
                  <a:srgbClr val="FFC000"/>
                </a:solidFill>
                <a:hlinkClick r:id="rId3"/>
              </a:rPr>
              <a:t>https://vudpap.sk/wp-content/uploads/2022/11/Prakticky-manual-pre-podporu-ziakov-so-SVVP-pri-prechode-na-SS-bezneho-typu.pdf</a:t>
            </a:r>
            <a:endParaRPr lang="sk-SK" sz="4000" dirty="0">
              <a:solidFill>
                <a:srgbClr val="FFC00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</a:pP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potvrdenie </a:t>
            </a:r>
            <a:r>
              <a:rPr lang="sk-SK" sz="8000" b="1" dirty="0">
                <a:solidFill>
                  <a:schemeClr val="accent2">
                    <a:lumMod val="50000"/>
                  </a:schemeClr>
                </a:solidFill>
              </a:rPr>
              <a:t>o zmenenej pracovnej </a:t>
            </a:r>
            <a:r>
              <a:rPr lang="sk-SK" sz="8000" b="1" dirty="0" smtClean="0">
                <a:solidFill>
                  <a:schemeClr val="accent2">
                    <a:lumMod val="50000"/>
                  </a:schemeClr>
                </a:solidFill>
              </a:rPr>
              <a:t>schopnosti </a:t>
            </a:r>
            <a:r>
              <a:rPr lang="sk-SK" sz="8000" dirty="0" smtClean="0">
                <a:solidFill>
                  <a:schemeClr val="tx1"/>
                </a:solidFill>
              </a:rPr>
              <a:t>- uchádzač                         so </a:t>
            </a:r>
            <a:r>
              <a:rPr lang="sk-SK" sz="8000" dirty="0">
                <a:solidFill>
                  <a:schemeClr val="tx1"/>
                </a:solidFill>
              </a:rPr>
              <a:t>zmenenou pracovnou </a:t>
            </a:r>
            <a:r>
              <a:rPr lang="sk-SK" sz="8000" dirty="0" smtClean="0">
                <a:solidFill>
                  <a:schemeClr val="tx1"/>
                </a:solidFill>
              </a:rPr>
              <a:t>schopnosťou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90000"/>
              <a:buNone/>
            </a:pPr>
            <a:endParaRPr lang="sk-SK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247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Prílohy 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 prihláške na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SŠ</a:t>
            </a:r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479665"/>
            <a:ext cx="8596668" cy="537833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potvrdenie zamestnávateľa, ktorý má so školou uzatvorenú zmluvu               o duálnom vzdelávaní </a:t>
            </a:r>
            <a:r>
              <a:rPr lang="sk-SK" sz="2000" dirty="0">
                <a:solidFill>
                  <a:schemeClr val="tx1"/>
                </a:solidFill>
              </a:rPr>
              <a:t>- uchádzač, ktorý podáva prihlášku na vzdelávanie v </a:t>
            </a:r>
            <a:r>
              <a:rPr lang="sk-SK" sz="2000" dirty="0" smtClean="0">
                <a:solidFill>
                  <a:schemeClr val="tx1"/>
                </a:solidFill>
              </a:rPr>
              <a:t>odbore, v ktorom </a:t>
            </a:r>
            <a:r>
              <a:rPr lang="sk-SK" sz="2000" dirty="0">
                <a:solidFill>
                  <a:schemeClr val="tx1"/>
                </a:solidFill>
              </a:rPr>
              <a:t>sa OVP poskytuje v SDV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vysvedčení </a:t>
            </a:r>
            <a:r>
              <a:rPr lang="sk-SK" sz="2000" dirty="0" smtClean="0"/>
              <a:t>- </a:t>
            </a:r>
            <a:r>
              <a:rPr lang="sk-SK" sz="2000" dirty="0" smtClean="0">
                <a:solidFill>
                  <a:schemeClr val="tx1"/>
                </a:solidFill>
              </a:rPr>
              <a:t>ak </a:t>
            </a:r>
            <a:r>
              <a:rPr lang="sk-SK" sz="2000" dirty="0">
                <a:solidFill>
                  <a:schemeClr val="tx1"/>
                </a:solidFill>
              </a:rPr>
              <a:t>bol z niektorého vyučovacieho predmetu na vysvedčení hodnotený slovne </a:t>
            </a:r>
            <a:r>
              <a:rPr lang="sk-SK" sz="2000" dirty="0" smtClean="0">
                <a:solidFill>
                  <a:schemeClr val="tx1"/>
                </a:solidFill>
              </a:rPr>
              <a:t>(predkladá </a:t>
            </a:r>
            <a:r>
              <a:rPr lang="sk-SK" sz="2000" dirty="0">
                <a:solidFill>
                  <a:schemeClr val="tx1"/>
                </a:solidFill>
              </a:rPr>
              <a:t>len vysvedčenie </a:t>
            </a:r>
            <a:r>
              <a:rPr lang="sk-SK" sz="2000" dirty="0" smtClean="0">
                <a:solidFill>
                  <a:schemeClr val="tx1"/>
                </a:solidFill>
              </a:rPr>
              <a:t>s </a:t>
            </a:r>
            <a:r>
              <a:rPr lang="sk-SK" sz="2000" dirty="0">
                <a:solidFill>
                  <a:schemeClr val="tx1"/>
                </a:solidFill>
              </a:rPr>
              <a:t>príslušným slovným hodnotením), alebo </a:t>
            </a:r>
            <a:r>
              <a:rPr lang="sk-SK" sz="2000" dirty="0" smtClean="0">
                <a:solidFill>
                  <a:schemeClr val="tx1"/>
                </a:solidFill>
              </a:rPr>
              <a:t>mu nemôže ZŠ, </a:t>
            </a:r>
            <a:r>
              <a:rPr lang="sk-SK" sz="2000" dirty="0">
                <a:solidFill>
                  <a:schemeClr val="tx1"/>
                </a:solidFill>
              </a:rPr>
              <a:t>ktorú </a:t>
            </a:r>
            <a:r>
              <a:rPr lang="sk-SK" sz="2000" dirty="0" smtClean="0">
                <a:solidFill>
                  <a:schemeClr val="tx1"/>
                </a:solidFill>
              </a:rPr>
              <a:t>navštevoval </a:t>
            </a:r>
            <a:r>
              <a:rPr lang="sk-SK" sz="2000" dirty="0">
                <a:solidFill>
                  <a:schemeClr val="tx1"/>
                </a:solidFill>
              </a:rPr>
              <a:t>alebo navštevuje, </a:t>
            </a:r>
            <a:r>
              <a:rPr lang="sk-SK" sz="2000" dirty="0" smtClean="0">
                <a:solidFill>
                  <a:schemeClr val="tx1"/>
                </a:solidFill>
              </a:rPr>
              <a:t>potvrdiť </a:t>
            </a:r>
            <a:r>
              <a:rPr lang="sk-SK" sz="2000" dirty="0">
                <a:solidFill>
                  <a:schemeClr val="tx1"/>
                </a:solidFill>
              </a:rPr>
              <a:t>hodnotenie žiaka uvedené na </a:t>
            </a:r>
            <a:r>
              <a:rPr lang="sk-SK" sz="2000" dirty="0" smtClean="0">
                <a:solidFill>
                  <a:schemeClr val="tx1"/>
                </a:solidFill>
              </a:rPr>
              <a:t>prihláške</a:t>
            </a:r>
            <a:r>
              <a:rPr lang="sk-SK" sz="2000" dirty="0" smtClean="0"/>
              <a:t> </a:t>
            </a:r>
          </a:p>
          <a:p>
            <a:pPr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ópie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diplomov alebo certifikátov</a:t>
            </a:r>
            <a:r>
              <a:rPr lang="sk-SK" sz="2000" dirty="0"/>
              <a:t>, </a:t>
            </a:r>
            <a:r>
              <a:rPr lang="sk-SK" sz="2000" dirty="0">
                <a:solidFill>
                  <a:schemeClr val="tx1"/>
                </a:solidFill>
              </a:rPr>
              <a:t>ktoré preukazujú umiestnenie </a:t>
            </a:r>
            <a:r>
              <a:rPr lang="sk-SK" sz="2000" dirty="0" smtClean="0">
                <a:solidFill>
                  <a:schemeClr val="tx1"/>
                </a:solidFill>
              </a:rPr>
              <a:t>               v </a:t>
            </a:r>
            <a:r>
              <a:rPr lang="sk-SK" sz="2000" dirty="0">
                <a:solidFill>
                  <a:schemeClr val="tx1"/>
                </a:solidFill>
              </a:rPr>
              <a:t>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predkladá len uchádzač, ktorý v prihláške uvádza umiestnenie v predmetovej olympiáde alebo </a:t>
            </a:r>
            <a:r>
              <a:rPr lang="sk-SK" sz="2000" dirty="0" smtClean="0">
                <a:solidFill>
                  <a:schemeClr val="tx1"/>
                </a:solidFill>
              </a:rPr>
              <a:t>súťaži </a:t>
            </a:r>
            <a:r>
              <a:rPr lang="sk-SK" sz="2000" dirty="0">
                <a:solidFill>
                  <a:schemeClr val="tx1"/>
                </a:solidFill>
              </a:rPr>
              <a:t>(nepovinná príloha</a:t>
            </a:r>
            <a:r>
              <a:rPr lang="sk-SK" sz="2000" dirty="0" smtClean="0">
                <a:solidFill>
                  <a:schemeClr val="tx1"/>
                </a:solidFill>
              </a:rPr>
              <a:t>) – doručiť najneskôr do dňa konania skúšky</a:t>
            </a: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8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2000" dirty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600" dirty="0" smtClean="0">
              <a:hlinkClick r:id="rId2"/>
            </a:endParaRPr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1600" dirty="0" smtClean="0">
                <a:hlinkClick r:id="rId2"/>
              </a:rPr>
              <a:t>Microsoft </a:t>
            </a:r>
            <a:r>
              <a:rPr lang="sk-SK" sz="1600" dirty="0">
                <a:hlinkClick r:id="rId2"/>
              </a:rPr>
              <a:t>Word - 22_02_02_usmernenie_prijimacie_konanie_aktualizacia (minedu.sk)</a:t>
            </a:r>
            <a:endParaRPr lang="sk-SK" sz="1600" dirty="0"/>
          </a:p>
          <a:p>
            <a:pPr marL="0" indent="0" algn="just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  <a:buNone/>
            </a:pPr>
            <a:endParaRPr lang="sk-SK" sz="1050" dirty="0">
              <a:solidFill>
                <a:schemeClr val="tx1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877494" y="5425339"/>
            <a:ext cx="7963592" cy="7925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buClr>
                <a:schemeClr val="accent2">
                  <a:lumMod val="50000"/>
                </a:schemeClr>
              </a:buClr>
              <a:buSzPct val="90000"/>
            </a:pP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SŠ akceptujú len prihlášky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elektronicky overené riaditeľom ZŠ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 cez školský informačný systém alebo </a:t>
            </a:r>
            <a:r>
              <a:rPr lang="sk-SK" b="1" dirty="0">
                <a:solidFill>
                  <a:schemeClr val="accent2">
                    <a:lumMod val="50000"/>
                  </a:schemeClr>
                </a:solidFill>
              </a:rPr>
              <a:t>v listinnej podobe potvrdené riaditeľom ZŠ</a:t>
            </a:r>
          </a:p>
        </p:txBody>
      </p:sp>
    </p:spTree>
    <p:extLst>
      <p:ext uri="{BB962C8B-B14F-4D97-AF65-F5344CB8AC3E}">
        <p14:creationId xmlns:p14="http://schemas.microsoft.com/office/powerpoint/2010/main" val="43897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4" y="1770611"/>
            <a:ext cx="8596668" cy="48296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Kritériá majú obsahovať:</a:t>
            </a:r>
          </a:p>
          <a:p>
            <a:pPr marL="0" indent="0" algn="just">
              <a:buNone/>
            </a:pPr>
            <a:endParaRPr lang="sk-SK" sz="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EDUID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školy  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(aby ho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rodičia/žiaci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nemuseli vyhľadávať)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termíny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konania prijímacích skúšok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študijné a učebné odbory,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na štúdium ktorých je možné sa prihlásiť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určený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 počet žiakov,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koľkí môžu byť na daný odbor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prijatí; rovnako informáciu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o odboroch v duálnom vzdelávaní</a:t>
            </a:r>
            <a:endParaRPr lang="sk-SK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hranicu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úspešnosti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(koľko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je maximálny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možný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počet získaných bodov a minimum bodov, koľko musí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získať, aby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bol uchádzač úspešný v konaní prijímacej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skúšky)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časový limit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trvania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skúšky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obsah a </a:t>
            </a:r>
            <a:r>
              <a:rPr lang="sk-SK" sz="2200" b="1" dirty="0" smtClean="0">
                <a:solidFill>
                  <a:schemeClr val="accent2">
                    <a:lumMod val="50000"/>
                  </a:schemeClr>
                </a:solidFill>
              </a:rPr>
              <a:t>rozsah </a:t>
            </a:r>
            <a:r>
              <a:rPr lang="sk-SK" sz="2200" b="1" dirty="0">
                <a:solidFill>
                  <a:schemeClr val="accent2">
                    <a:lumMod val="50000"/>
                  </a:schemeClr>
                </a:solidFill>
              </a:rPr>
              <a:t>PS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podľa vzdelávacích štandardov </a:t>
            </a:r>
            <a:r>
              <a:rPr lang="sk-SK" sz="2200" dirty="0" smtClean="0">
                <a:solidFill>
                  <a:schemeClr val="accent2">
                    <a:lumMod val="50000"/>
                  </a:schemeClr>
                </a:solidFill>
              </a:rPr>
              <a:t>školského vzdelávacieho programu vzdelávania </a:t>
            </a:r>
            <a:r>
              <a:rPr lang="sk-SK" sz="2200" dirty="0">
                <a:solidFill>
                  <a:schemeClr val="accent2">
                    <a:lumMod val="50000"/>
                  </a:schemeClr>
                </a:solidFill>
              </a:rPr>
              <a:t>v ZŠ</a:t>
            </a:r>
          </a:p>
        </p:txBody>
      </p:sp>
    </p:spTree>
    <p:extLst>
      <p:ext uri="{BB962C8B-B14F-4D97-AF65-F5344CB8AC3E}">
        <p14:creationId xmlns:p14="http://schemas.microsoft.com/office/powerpoint/2010/main" val="30274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3687" y="336645"/>
            <a:ext cx="8596668" cy="1082722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do 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1069" y="1323833"/>
            <a:ext cx="9990161" cy="5083543"/>
          </a:xfrm>
        </p:spPr>
        <p:txBody>
          <a:bodyPr>
            <a:no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podmienkou prijatia uchádzača na vzdelávanie je, že uchádzač </a:t>
            </a:r>
            <a:r>
              <a:rPr lang="sk-SK" sz="2300" b="1" dirty="0" smtClean="0">
                <a:solidFill>
                  <a:srgbClr val="002060"/>
                </a:solidFill>
              </a:rPr>
              <a:t>nie je žiakom inej strednej školy</a:t>
            </a:r>
            <a:r>
              <a:rPr lang="sk-SK" sz="2300" dirty="0" smtClean="0">
                <a:solidFill>
                  <a:srgbClr val="002060"/>
                </a:solidFill>
              </a:rPr>
              <a:t> - § 62 ods. 12 školského zákona </a:t>
            </a:r>
          </a:p>
          <a:p>
            <a:pPr lvl="0"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b="1" dirty="0" smtClean="0">
                <a:solidFill>
                  <a:srgbClr val="002060"/>
                </a:solidFill>
              </a:rPr>
              <a:t>upravené podmienky</a:t>
            </a:r>
            <a:r>
              <a:rPr lang="sk-SK" sz="2300" dirty="0" smtClean="0">
                <a:solidFill>
                  <a:srgbClr val="002060"/>
                </a:solidFill>
              </a:rPr>
              <a:t> PS pre žiakov so zdravotným znevýhodnením, resp. so ŠVVP;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informáciu, či riaditeľ SŠ zaradí do podmienok prijímacieho konania prijatie uchádzača </a:t>
            </a:r>
            <a:r>
              <a:rPr lang="sk-SK" sz="2300" b="1" dirty="0" smtClean="0">
                <a:solidFill>
                  <a:srgbClr val="002060"/>
                </a:solidFill>
              </a:rPr>
              <a:t>bez konania prijímacej skúšky</a:t>
            </a:r>
            <a:r>
              <a:rPr lang="sk-SK" sz="2300" dirty="0" smtClean="0">
                <a:solidFill>
                  <a:srgbClr val="002060"/>
                </a:solidFill>
              </a:rPr>
              <a:t> (len na základe vyhodnotenia kritérií alebo testovania 9) a to                                                                              - v zmysle § 65 ods. 4 školského zákona – v učebných odboroch H a F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None/>
            </a:pPr>
            <a:r>
              <a:rPr lang="sk-SK" sz="2300" dirty="0" smtClean="0">
                <a:solidFill>
                  <a:srgbClr val="002060"/>
                </a:solidFill>
              </a:rPr>
              <a:t>    - v zmysle § 65 ods. 5 školského zákona – v študijných odboroch J, K, M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300" dirty="0" smtClean="0">
                <a:solidFill>
                  <a:srgbClr val="002060"/>
                </a:solidFill>
              </a:rPr>
              <a:t>v takom prípade musí riaditeľ SŠ odoslať rozhodnutie o prijatí žiaka bez prijímacej skúšky podľa ods. 4 alebo ods. 5 najneskôr </a:t>
            </a:r>
            <a:r>
              <a:rPr lang="sk-SK" sz="2300" b="1" dirty="0" smtClean="0">
                <a:solidFill>
                  <a:srgbClr val="002060"/>
                </a:solidFill>
              </a:rPr>
              <a:t>7 dní pred termínom konania prijímacích skúšok.</a:t>
            </a:r>
            <a:endParaRPr lang="sk-SK" sz="2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95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2">
                    <a:lumMod val="50000"/>
                  </a:schemeClr>
                </a:solidFill>
              </a:rPr>
              <a:t>Podmienky a kritériá prijímacieho konania</a:t>
            </a:r>
            <a:r>
              <a:rPr lang="sk-SK" dirty="0"/>
              <a:t/>
            </a:r>
            <a:br>
              <a:rPr lang="sk-SK" dirty="0"/>
            </a:b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SŠ </a:t>
            </a: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zverejnia najneskôr </a:t>
            </a: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do </a:t>
            </a: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28. 2.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2024</a:t>
            </a:r>
            <a:r>
              <a:rPr lang="sk-SK" sz="1600" dirty="0"/>
              <a:t/>
            </a:r>
            <a:br>
              <a:rPr lang="sk-SK" sz="1600" dirty="0"/>
            </a:br>
            <a:endParaRPr lang="sk-SK" sz="1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77333" y="1678675"/>
            <a:ext cx="8753269" cy="4804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sk-SK" sz="2000" b="1" dirty="0" smtClean="0">
                <a:solidFill>
                  <a:schemeClr val="accent4">
                    <a:lumMod val="50000"/>
                  </a:schemeClr>
                </a:solidFill>
              </a:rPr>
              <a:t>   ! Dôležité upozornenie: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iaditeľ SŠ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môže, ale nemusí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zaradiť prijatie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uchádzača bez konania prijímacej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skúšky do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podmienok prijímacieho konania, ak uchádzač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                v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externom testovaní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(testovanie 9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dosiahol 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úspešnosť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najmenej: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a)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90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samostatne, ak ide o prijatie do prvého ročníka vzdelávacieho programu úplného stredného všeobecného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J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), alebo                                                                                 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b)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80 </a:t>
            </a:r>
            <a:r>
              <a:rPr lang="sk-SK" sz="2000" b="1" dirty="0">
                <a:solidFill>
                  <a:schemeClr val="accent2">
                    <a:lumMod val="50000"/>
                  </a:schemeClr>
                </a:solidFill>
              </a:rPr>
              <a:t>%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 v každom vyučovacom predmete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samostatne</a:t>
            </a:r>
            <a:r>
              <a:rPr lang="sk-SK" sz="2000" dirty="0">
                <a:solidFill>
                  <a:schemeClr val="accent2">
                    <a:lumMod val="50000"/>
                  </a:schemeClr>
                </a:solidFill>
              </a:rPr>
              <a:t>, ak ide o prijatie do prvého ročníka vzdelávacieho programu úplného stredného odborného 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vzdelania (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odbory K, M</a:t>
            </a: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 algn="just">
              <a:buClr>
                <a:schemeClr val="accent2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sk-SK" sz="2000" dirty="0" smtClean="0">
                <a:solidFill>
                  <a:schemeClr val="accent2">
                    <a:lumMod val="50000"/>
                  </a:schemeClr>
                </a:solidFill>
              </a:rPr>
              <a:t>v kritériách musí byť táto skutočnosť jasne, explicitne vyjadrená, </a:t>
            </a:r>
            <a:r>
              <a:rPr lang="sk-SK" sz="2000" b="1" dirty="0" smtClean="0">
                <a:solidFill>
                  <a:schemeClr val="accent2">
                    <a:lumMod val="50000"/>
                  </a:schemeClr>
                </a:solidFill>
              </a:rPr>
              <a:t>nie je to automaticky</a:t>
            </a:r>
            <a:endParaRPr lang="sk-SK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5094</TotalTime>
  <Words>1279</Words>
  <Application>Microsoft Office PowerPoint</Application>
  <PresentationFormat>Širokouhlá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Arial</vt:lpstr>
      <vt:lpstr>Trebuchet MS</vt:lpstr>
      <vt:lpstr>Wingdings</vt:lpstr>
      <vt:lpstr>Wingdings 3</vt:lpstr>
      <vt:lpstr>Fazeta</vt:lpstr>
      <vt:lpstr>Prijímacie konanie  na stredné školy 2024</vt:lpstr>
      <vt:lpstr>Termíny konania prijímacích skúšok na SŠ pre šk. rok 2024/2025 https://www.minedu.sk/data/att/28101.pdf </vt:lpstr>
      <vt:lpstr>Talentové skúšky                                           na stredných športových školách https://ssrosza.edupage.org/a/prijimacie-konanie</vt:lpstr>
      <vt:lpstr>Priebeh a organizácia prijímacieho konania na SŠ 2024 </vt:lpstr>
      <vt:lpstr>Povinné prílohy k prihláške na SŠ</vt:lpstr>
      <vt:lpstr>Prílohy k prihláške na SŠ 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Podmienky a kritériá prijímacieho konania SŠ zverejnia najneskôr do 28. 2. 2024 </vt:lpstr>
      <vt:lpstr>po prijímacích skúškach Rozhodovanie o prijatí § 68 ods. 1 </vt:lpstr>
      <vt:lpstr>po prijímacích skúškach Rozhodovanie o prijatí § 68 ods. 2 </vt:lpstr>
      <vt:lpstr>po prijímacích skúškach Rozhodovanie o prijatí § 68 ods. 3</vt:lpstr>
      <vt:lpstr>po prijímacích skúškach Rozhodovanie o prijatí § 68 ods. 6  Zmena v prijímacom konaní 2024:    </vt:lpstr>
      <vt:lpstr>po prijímacích skúškach Ďalší termín § 66 ods. 6</vt:lpstr>
      <vt:lpstr>Vyhláška č. 287/2022 Z. z. o sústave odborov vzdelávania pre stredné školy – zmeny </vt:lpstr>
      <vt:lpstr>Vyhláška č. 287/2022 Z. z. o sústave odborov vzdelávania pre stredné školy</vt:lpstr>
      <vt:lpstr>Nové odbory v stredných školách v Žilinskom kraji od 01.09.2024</vt:lpstr>
      <vt:lpstr>Nové odbory v stredných školách v Žilinskom kraji od 01.09.2024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Boráková Jana</dc:creator>
  <cp:lastModifiedBy>User</cp:lastModifiedBy>
  <cp:revision>126</cp:revision>
  <dcterms:created xsi:type="dcterms:W3CDTF">2023-01-22T16:07:10Z</dcterms:created>
  <dcterms:modified xsi:type="dcterms:W3CDTF">2024-02-14T20:57:10Z</dcterms:modified>
</cp:coreProperties>
</file>