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3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9T08:12:15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25806 7408 9983 0 0,'9'0'16384'0'0,"11"5"-15328"0"0,17 5 576 0 0,19 6-1024 0 0,13 9-96 0 0,-5 0-512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30T14:55:22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10113 7088 0 0 0,'-9'0'12095'0'0,"-12"0"-10879"0"0,-7 0-608 0 0,-7-4-288 0 0,-3-2 352 0 0,-4-5-544 0 0,2-4 32 0 0,1-4-64 0 0,5-4-128 0 0,2-2 256 0 0,3-6 320 0 0,1-2-256 0 0,-3 0 320 0 0,0 5-224 0 0,-1 4 0 0 0,2 0-224 0 0,-4-3-128 0 0,4-3-192 0 0,8 0-2080 0 0,7 4 2240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9T18:33:05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4498 2593 0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9T18:33:05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8361 3298 0 0 0,'9'14'1375'0'0,"11"12"769"0"0,12 12-1344 0 0,5 8-128 0 0,0 4-96 0 0,-1-1 288 0 0,-3 0-544 0 0,-2-4 512 0 0,-7-10-832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9T18:33:05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19050 5980 0 0 0,'4'4'383'0'0,"7"11"-351"0"0,5 11 96 0 0,4 6-96 0 0,4 7 0 0 0,2 0-32 0 0,-4 3 64 0 0,0-1-64 0 0,-5-8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30T15:28:06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22174 5579 0 0 0,'-4'-9'18367'0'0,"2"-7"-19679"0"0,2-2 1312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30T15:28:06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22375 5468 0 0 0,'-4'-4'13983'0'0,"-7"-7"-13887"0"0,-1-1-96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30T15:28:06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22437 5759 0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30T15:28:06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26844 6208 0 0 0,'-5'-4'12895'0'0,"-5"-7"-11455"0"0,-2-9-1344 0 0,2-12 0 0 0,2-8-32 0 0,7-2 32 0 0,9-4-128 0 0,6-1 0 0 0,7-4 0 0 0,3 4 0 0 0,7 0 32 0 0,3 0-32 0 0,4 2 32 0 0,0 1-32 0 0,4 3-32 0 0,2-1 32 0 0,-1-1-96 0 0,1 1-32 0 0,2 3 64 0 0,-2 0 64 0 0,0 2-64 0 0,-3-2-64 0 0,-4 1 128 0 0,2 3 0 0 0,-3 3-128 0 0,-2 2 32 0 0,2-3 0 0 0,-1 0-64 0 0,-1 1-384 0 0,-3 1 352 0 0,-2 2-352 0 0,4 1-2016 0 0,-5 5 2592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03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28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89806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025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707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611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720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65935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979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768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1774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55F0-49D3-47F0-9F7C-B48EBAF4ED8F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2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.png" /><Relationship Id="rId5" Type="http://schemas.openxmlformats.org/officeDocument/2006/relationships/customXml" Target="../ink/ink2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image" Target="../media/image6.png" /><Relationship Id="rId2" Type="http://schemas.openxmlformats.org/officeDocument/2006/relationships/customXml" Target="../ink/ink3.xml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5.xml" /><Relationship Id="rId5" Type="http://schemas.openxmlformats.org/officeDocument/2006/relationships/image" Target="../media/image5.png" /><Relationship Id="rId4" Type="http://schemas.openxmlformats.org/officeDocument/2006/relationships/customXml" Target="../ink/ink4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 /><Relationship Id="rId3" Type="http://schemas.openxmlformats.org/officeDocument/2006/relationships/image" Target="../media/image8.jpeg" /><Relationship Id="rId7" Type="http://schemas.openxmlformats.org/officeDocument/2006/relationships/image" Target="../media/image12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Relationship Id="rId9" Type="http://schemas.openxmlformats.org/officeDocument/2006/relationships/image" Target="../media/image1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8.svg" /><Relationship Id="rId4" Type="http://schemas.openxmlformats.org/officeDocument/2006/relationships/image" Target="../media/image17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 /><Relationship Id="rId3" Type="http://schemas.openxmlformats.org/officeDocument/2006/relationships/image" Target="../media/image20.jpeg" /><Relationship Id="rId7" Type="http://schemas.openxmlformats.org/officeDocument/2006/relationships/image" Target="../media/image24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.jpeg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Relationship Id="rId9" Type="http://schemas.openxmlformats.org/officeDocument/2006/relationships/image" Target="../media/image26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customXml" Target="../ink/ink6.xml" /><Relationship Id="rId7" Type="http://schemas.openxmlformats.org/officeDocument/2006/relationships/customXml" Target="../ink/ink8.xm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8.png" /><Relationship Id="rId5" Type="http://schemas.openxmlformats.org/officeDocument/2006/relationships/customXml" Target="../ink/ink7.xml" /><Relationship Id="rId10" Type="http://schemas.openxmlformats.org/officeDocument/2006/relationships/image" Target="../media/image29.png" /><Relationship Id="rId4" Type="http://schemas.openxmlformats.org/officeDocument/2006/relationships/image" Target="../media/image27.png" /><Relationship Id="rId9" Type="http://schemas.openxmlformats.org/officeDocument/2006/relationships/customXml" Target="../ink/ink9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: zaoblené rohy 1">
            <a:extLst>
              <a:ext uri="{FF2B5EF4-FFF2-40B4-BE49-F238E27FC236}">
                <a16:creationId xmlns:a16="http://schemas.microsoft.com/office/drawing/2014/main" id="{81CFAE9F-ACE8-4D6D-B1B0-60040045BED0}"/>
              </a:ext>
            </a:extLst>
          </p:cNvPr>
          <p:cNvSpPr/>
          <p:nvPr/>
        </p:nvSpPr>
        <p:spPr>
          <a:xfrm>
            <a:off x="119062" y="104775"/>
            <a:ext cx="11972925" cy="664845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5">
            <a:extLst>
              <a:ext uri="{FF2B5EF4-FFF2-40B4-BE49-F238E27FC236}">
                <a16:creationId xmlns:a16="http://schemas.microsoft.com/office/drawing/2014/main" id="{15E9FF79-62EA-12EF-4904-6BFDCB2D2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8" y="701875"/>
            <a:ext cx="4711382" cy="47113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5B1B2A-C7AC-88CD-BB96-8DECD76D3920}"/>
                  </a:ext>
                </a:extLst>
              </p14:cNvPr>
              <p14:cNvContentPartPr/>
              <p14:nvPr/>
            </p14:nvContentPartPr>
            <p14:xfrm>
              <a:off x="12464815" y="3556000"/>
              <a:ext cx="92032" cy="2915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5B1B2A-C7AC-88CD-BB96-8DECD76D39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46840" y="3538226"/>
                <a:ext cx="127623" cy="64343"/>
              </a:xfrm>
              <a:prstGeom prst="rect">
                <a:avLst/>
              </a:prstGeom>
            </p:spPr>
          </p:pic>
        </mc:Fallback>
      </mc:AlternateContent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0983342D-55BB-84CF-88CE-E8242F332028}"/>
              </a:ext>
            </a:extLst>
          </p:cNvPr>
          <p:cNvSpPr/>
          <p:nvPr/>
        </p:nvSpPr>
        <p:spPr>
          <a:xfrm>
            <a:off x="6757987" y="700087"/>
            <a:ext cx="4914900" cy="3333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3EE4C18A-6518-B89E-4718-30AED910A7A7}"/>
              </a:ext>
            </a:extLst>
          </p:cNvPr>
          <p:cNvSpPr/>
          <p:nvPr/>
        </p:nvSpPr>
        <p:spPr>
          <a:xfrm>
            <a:off x="6862762" y="785812"/>
            <a:ext cx="4714875" cy="313372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FB150BA-CB61-98B0-B4A0-AB95BE67C164}"/>
              </a:ext>
            </a:extLst>
          </p:cNvPr>
          <p:cNvSpPr txBox="1"/>
          <p:nvPr/>
        </p:nvSpPr>
        <p:spPr>
          <a:xfrm>
            <a:off x="7015162" y="957262"/>
            <a:ext cx="44577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000" b="1">
                <a:solidFill>
                  <a:schemeClr val="bg1"/>
                </a:solidFill>
                <a:cs typeface="Calibri"/>
              </a:rPr>
              <a:t>S&amp;T tím :</a:t>
            </a:r>
          </a:p>
          <a:p>
            <a:r>
              <a:rPr lang="sk-SK" sz="2000" b="1">
                <a:solidFill>
                  <a:schemeClr val="bg1"/>
                </a:solidFill>
                <a:cs typeface="Calibri"/>
              </a:rPr>
              <a:t>Alex= Prezentácia</a:t>
            </a:r>
          </a:p>
          <a:p>
            <a:r>
              <a:rPr lang="sk-SK" sz="2000" b="1">
                <a:solidFill>
                  <a:schemeClr val="bg1"/>
                </a:solidFill>
                <a:cs typeface="Calibri"/>
              </a:rPr>
              <a:t>Daniel=sloganko</a:t>
            </a:r>
          </a:p>
          <a:p>
            <a:r>
              <a:rPr lang="sk-SK" sz="2000" b="1">
                <a:solidFill>
                  <a:schemeClr val="bg1"/>
                </a:solidFill>
                <a:cs typeface="Calibri"/>
              </a:rPr>
              <a:t>Vraťo= dizajny</a:t>
            </a:r>
          </a:p>
          <a:p>
            <a:r>
              <a:rPr lang="sk-SK" sz="2000" b="1">
                <a:solidFill>
                  <a:schemeClr val="bg1"/>
                </a:solidFill>
                <a:cs typeface="Calibri"/>
              </a:rPr>
              <a:t>Matúš=dizajnér pomocník</a:t>
            </a:r>
          </a:p>
          <a:p>
            <a:r>
              <a:rPr lang="sk-SK" sz="2000" b="1">
                <a:solidFill>
                  <a:schemeClr val="bg1"/>
                </a:solidFill>
                <a:cs typeface="Calibri"/>
              </a:rPr>
              <a:t>Filip=dizajn/prezentácia</a:t>
            </a:r>
          </a:p>
          <a:p>
            <a:r>
              <a:rPr lang="sk-SK" sz="2000" b="1">
                <a:solidFill>
                  <a:schemeClr val="bg1"/>
                </a:solidFill>
                <a:cs typeface="Calibri"/>
              </a:rPr>
              <a:t>Martin=nezavadzanie( zhodli sme sa )</a:t>
            </a:r>
          </a:p>
          <a:p>
            <a:r>
              <a:rPr lang="sk-SK" sz="2000" b="1">
                <a:solidFill>
                  <a:schemeClr val="bg1"/>
                </a:solidFill>
                <a:cs typeface="Calibri"/>
              </a:rPr>
              <a:t>Rišo= technik</a:t>
            </a:r>
          </a:p>
          <a:p>
            <a:endParaRPr lang="sk-SK" sz="2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1BDD2A67-5C75-5875-F154-34FBBB420B28}"/>
              </a:ext>
            </a:extLst>
          </p:cNvPr>
          <p:cNvSpPr/>
          <p:nvPr/>
        </p:nvSpPr>
        <p:spPr>
          <a:xfrm>
            <a:off x="5872162" y="685800"/>
            <a:ext cx="419100" cy="5543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FDA900C6-E81E-F3DF-D2C4-9B9D6EA79386}"/>
              </a:ext>
            </a:extLst>
          </p:cNvPr>
          <p:cNvSpPr/>
          <p:nvPr/>
        </p:nvSpPr>
        <p:spPr>
          <a:xfrm>
            <a:off x="800099" y="5700712"/>
            <a:ext cx="479107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FDF1086C-9603-E607-E234-7E263FAA06B7}"/>
              </a:ext>
            </a:extLst>
          </p:cNvPr>
          <p:cNvSpPr/>
          <p:nvPr/>
        </p:nvSpPr>
        <p:spPr>
          <a:xfrm>
            <a:off x="6762750" y="4429124"/>
            <a:ext cx="491490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B749DC78-322C-87E6-B668-984326D2A1A7}"/>
              </a:ext>
            </a:extLst>
          </p:cNvPr>
          <p:cNvSpPr/>
          <p:nvPr/>
        </p:nvSpPr>
        <p:spPr>
          <a:xfrm>
            <a:off x="6734175" y="5162549"/>
            <a:ext cx="491490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69F10ACD-418A-E5B7-E42A-6C4280175776}"/>
              </a:ext>
            </a:extLst>
          </p:cNvPr>
          <p:cNvSpPr/>
          <p:nvPr/>
        </p:nvSpPr>
        <p:spPr>
          <a:xfrm>
            <a:off x="6734175" y="5838824"/>
            <a:ext cx="491490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38E2E621-D39B-5C53-3ED9-8FBDEDEC92CB}"/>
              </a:ext>
            </a:extLst>
          </p:cNvPr>
          <p:cNvSpPr/>
          <p:nvPr/>
        </p:nvSpPr>
        <p:spPr>
          <a:xfrm>
            <a:off x="942975" y="5872162"/>
            <a:ext cx="4457700" cy="10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2AA9CC5C-8CD6-936A-1734-A7F6D51E7B43}"/>
              </a:ext>
            </a:extLst>
          </p:cNvPr>
          <p:cNvSpPr/>
          <p:nvPr/>
        </p:nvSpPr>
        <p:spPr>
          <a:xfrm>
            <a:off x="6991350" y="5976937"/>
            <a:ext cx="4457700" cy="10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2F2F9490-8515-D7C5-4212-819B05F55A47}"/>
              </a:ext>
            </a:extLst>
          </p:cNvPr>
          <p:cNvSpPr/>
          <p:nvPr/>
        </p:nvSpPr>
        <p:spPr>
          <a:xfrm>
            <a:off x="7010400" y="5300662"/>
            <a:ext cx="4457700" cy="10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5B0C142E-1EF4-078D-615F-3AEC30625BCD}"/>
              </a:ext>
            </a:extLst>
          </p:cNvPr>
          <p:cNvSpPr/>
          <p:nvPr/>
        </p:nvSpPr>
        <p:spPr>
          <a:xfrm>
            <a:off x="6991350" y="4567237"/>
            <a:ext cx="4457700" cy="10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8D303F02-B9DB-0523-1EAF-7B15FBCE2F6E}"/>
              </a:ext>
            </a:extLst>
          </p:cNvPr>
          <p:cNvSpPr/>
          <p:nvPr/>
        </p:nvSpPr>
        <p:spPr>
          <a:xfrm>
            <a:off x="6029324" y="828674"/>
            <a:ext cx="85725" cy="5191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Písanie rukou 2">
                <a:extLst>
                  <a:ext uri="{FF2B5EF4-FFF2-40B4-BE49-F238E27FC236}">
                    <a16:creationId xmlns:a16="http://schemas.microsoft.com/office/drawing/2014/main" id="{ED6FA4A5-4846-D423-9FD8-B9D5E19A8166}"/>
                  </a:ext>
                </a:extLst>
              </p14:cNvPr>
              <p14:cNvContentPartPr/>
              <p14:nvPr/>
            </p14:nvContentPartPr>
            <p14:xfrm>
              <a:off x="3407981" y="3189057"/>
              <a:ext cx="216281" cy="139929"/>
            </p14:xfrm>
          </p:contentPart>
        </mc:Choice>
        <mc:Fallback>
          <p:pic>
            <p:nvPicPr>
              <p:cNvPr id="3" name="Písanie rukou 2">
                <a:extLst>
                  <a:ext uri="{FF2B5EF4-FFF2-40B4-BE49-F238E27FC236}">
                    <a16:creationId xmlns:a16="http://schemas.microsoft.com/office/drawing/2014/main" id="{ED6FA4A5-4846-D423-9FD8-B9D5E19A81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89988" y="3171117"/>
                <a:ext cx="251908" cy="1754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0551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: zaoblené rohy 1">
            <a:extLst>
              <a:ext uri="{FF2B5EF4-FFF2-40B4-BE49-F238E27FC236}">
                <a16:creationId xmlns:a16="http://schemas.microsoft.com/office/drawing/2014/main" id="{B034063A-097C-ADD0-430F-D761A49F50F3}"/>
              </a:ext>
            </a:extLst>
          </p:cNvPr>
          <p:cNvSpPr/>
          <p:nvPr/>
        </p:nvSpPr>
        <p:spPr>
          <a:xfrm>
            <a:off x="109537" y="114300"/>
            <a:ext cx="11982450" cy="66294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90C1692A-A71E-FBEC-C885-8B0CA291D07D}"/>
              </a:ext>
            </a:extLst>
          </p:cNvPr>
          <p:cNvSpPr/>
          <p:nvPr/>
        </p:nvSpPr>
        <p:spPr>
          <a:xfrm>
            <a:off x="671512" y="600074"/>
            <a:ext cx="4486275" cy="1514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48A1CFEA-F095-D399-EB73-70A1B8D6F227}"/>
              </a:ext>
            </a:extLst>
          </p:cNvPr>
          <p:cNvSpPr/>
          <p:nvPr/>
        </p:nvSpPr>
        <p:spPr>
          <a:xfrm>
            <a:off x="747712" y="671512"/>
            <a:ext cx="4314825" cy="13620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4652F4A-754D-702A-23CE-6A18C0D855BE}"/>
              </a:ext>
            </a:extLst>
          </p:cNvPr>
          <p:cNvSpPr txBox="1"/>
          <p:nvPr/>
        </p:nvSpPr>
        <p:spPr>
          <a:xfrm>
            <a:off x="928687" y="842962"/>
            <a:ext cx="39433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5400" b="1">
                <a:solidFill>
                  <a:schemeClr val="bg1"/>
                </a:solidFill>
                <a:latin typeface="Abadi"/>
                <a:ea typeface="Calibri"/>
                <a:cs typeface="Calibri"/>
              </a:rPr>
              <a:t>Čo to je ?</a:t>
            </a:r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E04B1712-58CF-8D9B-4CF4-C0CC46E2685E}"/>
              </a:ext>
            </a:extLst>
          </p:cNvPr>
          <p:cNvSpPr/>
          <p:nvPr/>
        </p:nvSpPr>
        <p:spPr>
          <a:xfrm>
            <a:off x="671512" y="2443161"/>
            <a:ext cx="4486275" cy="4048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15A725DA-C9AF-986A-8E1B-57B89278255D}"/>
              </a:ext>
            </a:extLst>
          </p:cNvPr>
          <p:cNvSpPr/>
          <p:nvPr/>
        </p:nvSpPr>
        <p:spPr>
          <a:xfrm>
            <a:off x="747712" y="2519362"/>
            <a:ext cx="4314825" cy="390525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ACF5947-C469-5CA3-3496-79C5A1E751D3}"/>
              </a:ext>
            </a:extLst>
          </p:cNvPr>
          <p:cNvSpPr txBox="1"/>
          <p:nvPr/>
        </p:nvSpPr>
        <p:spPr>
          <a:xfrm>
            <a:off x="1028699" y="2886075"/>
            <a:ext cx="3729037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800" b="1">
                <a:solidFill>
                  <a:schemeClr val="bg1"/>
                </a:solidFill>
                <a:ea typeface="Calibri"/>
                <a:cs typeface="Calibri"/>
              </a:rPr>
              <a:t>Naša Firma spojuje dve z piatich zmyslov a to sú chuť a sluch. Na to ako to spraviť prišla skupina študentov Gymnázia Milana Rúfusa z Mesta Žiar nad Hronom.</a:t>
            </a:r>
          </a:p>
        </p:txBody>
      </p:sp>
      <p:sp>
        <p:nvSpPr>
          <p:cNvPr id="9" name="Obdĺžnik: zaoblené rohy 8">
            <a:extLst>
              <a:ext uri="{FF2B5EF4-FFF2-40B4-BE49-F238E27FC236}">
                <a16:creationId xmlns:a16="http://schemas.microsoft.com/office/drawing/2014/main" id="{2099E6EA-8FF7-EEBD-ADEB-12AA62FAB022}"/>
              </a:ext>
            </a:extLst>
          </p:cNvPr>
          <p:cNvSpPr/>
          <p:nvPr/>
        </p:nvSpPr>
        <p:spPr>
          <a:xfrm>
            <a:off x="7077075" y="609600"/>
            <a:ext cx="4448175" cy="5886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: zaoblené rohy 9">
            <a:extLst>
              <a:ext uri="{FF2B5EF4-FFF2-40B4-BE49-F238E27FC236}">
                <a16:creationId xmlns:a16="http://schemas.microsoft.com/office/drawing/2014/main" id="{8AE5FD49-2FC0-3C87-4FB2-E044D4A71313}"/>
              </a:ext>
            </a:extLst>
          </p:cNvPr>
          <p:cNvSpPr/>
          <p:nvPr/>
        </p:nvSpPr>
        <p:spPr>
          <a:xfrm>
            <a:off x="7148512" y="671511"/>
            <a:ext cx="4295775" cy="57531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B366141-CDB7-5CDE-5807-98701B01BFCB}"/>
              </a:ext>
            </a:extLst>
          </p:cNvPr>
          <p:cNvSpPr txBox="1"/>
          <p:nvPr/>
        </p:nvSpPr>
        <p:spPr>
          <a:xfrm>
            <a:off x="7486650" y="1004887"/>
            <a:ext cx="3643312" cy="46935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300" b="1" dirty="0">
                <a:solidFill>
                  <a:schemeClr val="bg1"/>
                </a:solidFill>
                <a:ea typeface="Calibri"/>
                <a:cs typeface="Calibri"/>
              </a:rPr>
              <a:t>Z chuti a čuchu sme sa zamerali na  chuť a to preto lebo sa cez ústa vníma chuť ale dá sa aj zvuk vďaka </a:t>
            </a:r>
            <a:r>
              <a:rPr lang="sk-SK" sz="2300" b="1" dirty="0" err="1">
                <a:solidFill>
                  <a:schemeClr val="bg1"/>
                </a:solidFill>
                <a:ea typeface="Calibri"/>
                <a:cs typeface="Calibri"/>
              </a:rPr>
              <a:t>Eustachovej</a:t>
            </a:r>
            <a:r>
              <a:rPr lang="sk-SK" sz="2300" b="1" dirty="0">
                <a:solidFill>
                  <a:schemeClr val="bg1"/>
                </a:solidFill>
                <a:ea typeface="Calibri"/>
                <a:cs typeface="Calibri"/>
              </a:rPr>
              <a:t> trubici. Vytvorili sme prístroj ktorí si vložíte do úst ako chránič na zuby pri boxe a umiestnili sme tam </a:t>
            </a:r>
            <a:r>
              <a:rPr lang="sk-SK" sz="2300" b="1" dirty="0" err="1">
                <a:solidFill>
                  <a:schemeClr val="bg1"/>
                </a:solidFill>
                <a:ea typeface="Calibri"/>
                <a:cs typeface="Calibri"/>
              </a:rPr>
              <a:t>reproduktori</a:t>
            </a:r>
            <a:r>
              <a:rPr lang="sk-SK" sz="2300" b="1" dirty="0">
                <a:solidFill>
                  <a:schemeClr val="bg1"/>
                </a:solidFill>
                <a:ea typeface="Calibri"/>
                <a:cs typeface="Calibri"/>
              </a:rPr>
              <a:t> na obidve strany a kapsulu ktorá uvoľňuje vybranú chuť keď sa zmieša zo slinami. Kapsula sa dá  vymeniť</a:t>
            </a:r>
            <a:r>
              <a:rPr lang="sk-SK" b="1" dirty="0">
                <a:solidFill>
                  <a:schemeClr val="bg1"/>
                </a:solidFill>
                <a:ea typeface="Calibri"/>
                <a:cs typeface="Calibri"/>
              </a:rPr>
              <a:t>.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754B1BA4-7B42-C760-85E5-FC44495F333F}"/>
              </a:ext>
            </a:extLst>
          </p:cNvPr>
          <p:cNvSpPr/>
          <p:nvPr/>
        </p:nvSpPr>
        <p:spPr>
          <a:xfrm>
            <a:off x="5291137" y="1519237"/>
            <a:ext cx="333375" cy="4972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9F5FFD5D-393D-4398-7265-EB6407B6B709}"/>
              </a:ext>
            </a:extLst>
          </p:cNvPr>
          <p:cNvSpPr/>
          <p:nvPr/>
        </p:nvSpPr>
        <p:spPr>
          <a:xfrm>
            <a:off x="5872162" y="738187"/>
            <a:ext cx="314325" cy="5610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F0A6DEF4-2EF4-B719-0BE8-E4925E62DB36}"/>
              </a:ext>
            </a:extLst>
          </p:cNvPr>
          <p:cNvSpPr/>
          <p:nvPr/>
        </p:nvSpPr>
        <p:spPr>
          <a:xfrm>
            <a:off x="6434137" y="1519237"/>
            <a:ext cx="333375" cy="4972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E8D06064-A890-E6AF-C67C-459AAC1407E9}"/>
              </a:ext>
            </a:extLst>
          </p:cNvPr>
          <p:cNvSpPr/>
          <p:nvPr/>
        </p:nvSpPr>
        <p:spPr>
          <a:xfrm>
            <a:off x="5443537" y="1571624"/>
            <a:ext cx="19050" cy="4762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0EE96081-8D01-0B1A-0C5F-B67E4862BBD1}"/>
              </a:ext>
            </a:extLst>
          </p:cNvPr>
          <p:cNvSpPr/>
          <p:nvPr/>
        </p:nvSpPr>
        <p:spPr>
          <a:xfrm>
            <a:off x="6034087" y="1162049"/>
            <a:ext cx="19050" cy="4762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5329210B-0219-A0D9-38F1-409F494D678C}"/>
              </a:ext>
            </a:extLst>
          </p:cNvPr>
          <p:cNvSpPr/>
          <p:nvPr/>
        </p:nvSpPr>
        <p:spPr>
          <a:xfrm>
            <a:off x="6586537" y="1571624"/>
            <a:ext cx="19050" cy="4762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4673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FEF18D-9101-C29C-60E9-5AD7A69F7173}"/>
              </a:ext>
            </a:extLst>
          </p:cNvPr>
          <p:cNvSpPr/>
          <p:nvPr/>
        </p:nvSpPr>
        <p:spPr>
          <a:xfrm>
            <a:off x="98778" y="42334"/>
            <a:ext cx="11994443" cy="673570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9D168CF-32B7-3D28-8274-8EB4C66D1DC0}"/>
                  </a:ext>
                </a:extLst>
              </p14:cNvPr>
              <p14:cNvContentPartPr/>
              <p14:nvPr/>
            </p14:nvContentPartPr>
            <p14:xfrm>
              <a:off x="1100666" y="968962"/>
              <a:ext cx="14111" cy="14111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9D168CF-32B7-3D28-8274-8EB4C66D1D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116" y="263412"/>
                <a:ext cx="1411100" cy="14111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44651E-2F9E-94E5-E844-C26B32B39B4A}"/>
              </a:ext>
            </a:extLst>
          </p:cNvPr>
          <p:cNvSpPr/>
          <p:nvPr/>
        </p:nvSpPr>
        <p:spPr>
          <a:xfrm>
            <a:off x="691444" y="395111"/>
            <a:ext cx="4628443" cy="17779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4AD4CB-6193-FEC2-B74B-5A9E451D6082}"/>
              </a:ext>
            </a:extLst>
          </p:cNvPr>
          <p:cNvSpPr/>
          <p:nvPr/>
        </p:nvSpPr>
        <p:spPr>
          <a:xfrm>
            <a:off x="776111" y="484481"/>
            <a:ext cx="4477924" cy="158985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DF2EFF-F9E6-6CB7-DC2D-F9D5F3C8DE98}"/>
              </a:ext>
            </a:extLst>
          </p:cNvPr>
          <p:cNvSpPr txBox="1"/>
          <p:nvPr/>
        </p:nvSpPr>
        <p:spPr>
          <a:xfrm>
            <a:off x="931332" y="620888"/>
            <a:ext cx="420511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  <a:ea typeface="Calibri"/>
                <a:cs typeface="Calibri"/>
              </a:rPr>
              <a:t>Výroba</a:t>
            </a:r>
            <a:r>
              <a:rPr lang="en-US" sz="3600" b="1">
                <a:solidFill>
                  <a:schemeClr val="bg1"/>
                </a:solidFill>
                <a:ea typeface="Calibri"/>
                <a:cs typeface="Calibri"/>
              </a:rPr>
              <a:t> a </a:t>
            </a:r>
            <a:r>
              <a:rPr lang="en-US" sz="3600" b="1" err="1">
                <a:solidFill>
                  <a:schemeClr val="bg1"/>
                </a:solidFill>
                <a:ea typeface="Calibri"/>
                <a:cs typeface="Calibri"/>
              </a:rPr>
              <a:t>komponenty</a:t>
            </a:r>
            <a:endParaRPr lang="en-US" sz="3600" b="1">
              <a:solidFill>
                <a:schemeClr val="bg1"/>
              </a:solidFill>
              <a:ea typeface="Calibri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2332D4-6DD2-C9B5-088E-D744EDD77B10}"/>
                  </a:ext>
                </a:extLst>
              </p14:cNvPr>
              <p14:cNvContentPartPr/>
              <p14:nvPr/>
            </p14:nvContentPartPr>
            <p14:xfrm>
              <a:off x="3160889" y="1364074"/>
              <a:ext cx="93284" cy="126685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2332D4-6DD2-C9B5-088E-D744EDD77B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2950" y="1346130"/>
                <a:ext cx="128804" cy="162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BADF1EA-B398-2805-84E0-A70E3C089363}"/>
                  </a:ext>
                </a:extLst>
              </p14:cNvPr>
              <p14:cNvContentPartPr/>
              <p14:nvPr/>
            </p14:nvContentPartPr>
            <p14:xfrm>
              <a:off x="8861777" y="2793999"/>
              <a:ext cx="58237" cy="97773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BADF1EA-B398-2805-84E0-A70E3C0893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43913" y="2776026"/>
                <a:ext cx="93608" cy="13335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Obdĺžnik: zaoblené rohy 1">
            <a:extLst>
              <a:ext uri="{FF2B5EF4-FFF2-40B4-BE49-F238E27FC236}">
                <a16:creationId xmlns:a16="http://schemas.microsoft.com/office/drawing/2014/main" id="{57B60A8E-C770-7F88-FF3D-B5E4D10F86BE}"/>
              </a:ext>
            </a:extLst>
          </p:cNvPr>
          <p:cNvSpPr/>
          <p:nvPr/>
        </p:nvSpPr>
        <p:spPr>
          <a:xfrm>
            <a:off x="6772275" y="400049"/>
            <a:ext cx="4791075" cy="5905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6AA98F79-EEE4-B0FD-E36A-6BEDF2543097}"/>
              </a:ext>
            </a:extLst>
          </p:cNvPr>
          <p:cNvSpPr/>
          <p:nvPr/>
        </p:nvSpPr>
        <p:spPr>
          <a:xfrm>
            <a:off x="6862762" y="485774"/>
            <a:ext cx="4610100" cy="57054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30A77D3-01DE-4413-33A8-6C7F59281A6E}"/>
              </a:ext>
            </a:extLst>
          </p:cNvPr>
          <p:cNvSpPr txBox="1"/>
          <p:nvPr/>
        </p:nvSpPr>
        <p:spPr>
          <a:xfrm>
            <a:off x="7300912" y="785812"/>
            <a:ext cx="3943350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b="1">
                <a:solidFill>
                  <a:schemeClr val="bg1"/>
                </a:solidFill>
                <a:cs typeface="Calibri"/>
              </a:rPr>
              <a:t>Potrebné komponenty sú chuťové kapsule a nádoba na umytie prístroja . Chuťové kapsule = kapsula si musí každý dokúpiť a má na výber rôzne príchute . Kapsula sa umiestnia do prístroja a keď sa zmiešajú so slinami tak uvoľnia príchuť.</a:t>
            </a:r>
          </a:p>
          <a:p>
            <a:r>
              <a:rPr lang="sk-SK" sz="2400" b="1">
                <a:solidFill>
                  <a:schemeClr val="bg1"/>
                </a:solidFill>
                <a:cs typeface="Calibri"/>
              </a:rPr>
              <a:t>Nádoba na umytie = je nádoba s prípravkom a handričkou v ktorej sa dá prístroj umyť.</a:t>
            </a: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9772A454-4FC4-5963-ABDF-DACBD0930BEA}"/>
              </a:ext>
            </a:extLst>
          </p:cNvPr>
          <p:cNvSpPr/>
          <p:nvPr/>
        </p:nvSpPr>
        <p:spPr>
          <a:xfrm>
            <a:off x="633619" y="2567608"/>
            <a:ext cx="4690855" cy="37337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: zaoblené rohy 12">
            <a:extLst>
              <a:ext uri="{FF2B5EF4-FFF2-40B4-BE49-F238E27FC236}">
                <a16:creationId xmlns:a16="http://schemas.microsoft.com/office/drawing/2014/main" id="{BB742D20-3213-9998-5E62-8BFD8F551BDE}"/>
              </a:ext>
            </a:extLst>
          </p:cNvPr>
          <p:cNvSpPr/>
          <p:nvPr/>
        </p:nvSpPr>
        <p:spPr>
          <a:xfrm>
            <a:off x="776287" y="2681287"/>
            <a:ext cx="4438650" cy="35052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ACDB3F3A-B0C1-9009-9F33-8FB9029003A2}"/>
              </a:ext>
            </a:extLst>
          </p:cNvPr>
          <p:cNvSpPr txBox="1"/>
          <p:nvPr/>
        </p:nvSpPr>
        <p:spPr>
          <a:xfrm>
            <a:off x="985837" y="2962904"/>
            <a:ext cx="401478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200" b="1" dirty="0">
                <a:solidFill>
                  <a:schemeClr val="bg1"/>
                </a:solidFill>
                <a:cs typeface="Calibri"/>
              </a:rPr>
              <a:t>Výroba nie je jednoduchá a to sa aj odráža na cene.  Prístroj je vyrobený z prémiových materiálov. Vyrábame osobitné strojčeky ale ak chuťové kapsule ktoré sa ale musia dokúpiť v základnom balení sú len 4 základné chute ale na stránke sa stále doplňujú.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1D33E981-0492-3045-213B-366F6C81ECEE}"/>
              </a:ext>
            </a:extLst>
          </p:cNvPr>
          <p:cNvSpPr/>
          <p:nvPr/>
        </p:nvSpPr>
        <p:spPr>
          <a:xfrm>
            <a:off x="5514974" y="1428749"/>
            <a:ext cx="361950" cy="4867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4BD20832-A882-C203-E1FD-6C479717C53D}"/>
              </a:ext>
            </a:extLst>
          </p:cNvPr>
          <p:cNvSpPr/>
          <p:nvPr/>
        </p:nvSpPr>
        <p:spPr>
          <a:xfrm>
            <a:off x="6172199" y="1219199"/>
            <a:ext cx="361950" cy="4867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65A09C56-F86C-BBB8-DA65-9921977C8CE1}"/>
              </a:ext>
            </a:extLst>
          </p:cNvPr>
          <p:cNvSpPr/>
          <p:nvPr/>
        </p:nvSpPr>
        <p:spPr>
          <a:xfrm>
            <a:off x="5643562" y="1585912"/>
            <a:ext cx="47625" cy="4457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8C15A625-1A99-56EC-3D1E-D83FB45257A9}"/>
              </a:ext>
            </a:extLst>
          </p:cNvPr>
          <p:cNvSpPr/>
          <p:nvPr/>
        </p:nvSpPr>
        <p:spPr>
          <a:xfrm>
            <a:off x="6300787" y="1433512"/>
            <a:ext cx="47625" cy="4457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16687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: zaoblené rohy 1">
            <a:extLst>
              <a:ext uri="{FF2B5EF4-FFF2-40B4-BE49-F238E27FC236}">
                <a16:creationId xmlns:a16="http://schemas.microsoft.com/office/drawing/2014/main" id="{8639501E-79F4-2846-C78E-4C9DCE9D115E}"/>
              </a:ext>
            </a:extLst>
          </p:cNvPr>
          <p:cNvSpPr/>
          <p:nvPr/>
        </p:nvSpPr>
        <p:spPr>
          <a:xfrm>
            <a:off x="90487" y="95249"/>
            <a:ext cx="12011025" cy="667702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C3E51AB3-9524-9009-71AD-195BDF8A39EE}"/>
              </a:ext>
            </a:extLst>
          </p:cNvPr>
          <p:cNvSpPr/>
          <p:nvPr/>
        </p:nvSpPr>
        <p:spPr>
          <a:xfrm>
            <a:off x="585787" y="485775"/>
            <a:ext cx="4457700" cy="1390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169CB37F-18EA-4802-FAF8-882447B2DFA9}"/>
              </a:ext>
            </a:extLst>
          </p:cNvPr>
          <p:cNvSpPr/>
          <p:nvPr/>
        </p:nvSpPr>
        <p:spPr>
          <a:xfrm>
            <a:off x="628650" y="561975"/>
            <a:ext cx="4343400" cy="123825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D37749D-2991-E2F9-3F8A-2113A14090A8}"/>
              </a:ext>
            </a:extLst>
          </p:cNvPr>
          <p:cNvSpPr txBox="1"/>
          <p:nvPr/>
        </p:nvSpPr>
        <p:spPr>
          <a:xfrm>
            <a:off x="785812" y="728662"/>
            <a:ext cx="395763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3200" b="1">
                <a:solidFill>
                  <a:schemeClr val="bg1"/>
                </a:solidFill>
                <a:cs typeface="Calibri"/>
              </a:rPr>
              <a:t>Príchute</a:t>
            </a:r>
            <a:endParaRPr lang="sk-SK" sz="3200" b="1">
              <a:solidFill>
                <a:schemeClr val="bg1"/>
              </a:solidFill>
            </a:endParaRPr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9408B800-E878-B192-01BA-5F003D3766EC}"/>
              </a:ext>
            </a:extLst>
          </p:cNvPr>
          <p:cNvSpPr/>
          <p:nvPr/>
        </p:nvSpPr>
        <p:spPr>
          <a:xfrm>
            <a:off x="585787" y="2271712"/>
            <a:ext cx="4457700" cy="4171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AF76D3EB-1756-FE2E-7772-FF938F5A9C46}"/>
              </a:ext>
            </a:extLst>
          </p:cNvPr>
          <p:cNvSpPr/>
          <p:nvPr/>
        </p:nvSpPr>
        <p:spPr>
          <a:xfrm>
            <a:off x="633412" y="2362199"/>
            <a:ext cx="4333875" cy="401002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987B5F6-0144-C862-3352-F2F09D8DF360}"/>
              </a:ext>
            </a:extLst>
          </p:cNvPr>
          <p:cNvSpPr txBox="1"/>
          <p:nvPr/>
        </p:nvSpPr>
        <p:spPr>
          <a:xfrm>
            <a:off x="928687" y="2614612"/>
            <a:ext cx="368617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000" b="1">
                <a:solidFill>
                  <a:schemeClr val="bg1"/>
                </a:solidFill>
                <a:cs typeface="Calibri"/>
              </a:rPr>
              <a:t>Základné 4 príchute sú.</a:t>
            </a:r>
          </a:p>
          <a:p>
            <a:endParaRPr lang="sk-SK" sz="2000" b="1">
              <a:solidFill>
                <a:schemeClr val="bg1"/>
              </a:solidFill>
              <a:cs typeface="Calibri"/>
            </a:endParaRPr>
          </a:p>
          <a:p>
            <a:r>
              <a:rPr lang="sk-SK" sz="2000" b="1">
                <a:solidFill>
                  <a:schemeClr val="bg1"/>
                </a:solidFill>
                <a:cs typeface="Calibri"/>
              </a:rPr>
              <a:t>Jablko=</a:t>
            </a:r>
          </a:p>
          <a:p>
            <a:endParaRPr lang="sk-SK" sz="2000" b="1">
              <a:solidFill>
                <a:schemeClr val="bg1"/>
              </a:solidFill>
              <a:cs typeface="Calibri"/>
            </a:endParaRPr>
          </a:p>
          <a:p>
            <a:r>
              <a:rPr lang="sk-SK" sz="2000" b="1">
                <a:solidFill>
                  <a:schemeClr val="bg1"/>
                </a:solidFill>
                <a:cs typeface="Calibri"/>
              </a:rPr>
              <a:t>Jahoda=</a:t>
            </a:r>
          </a:p>
          <a:p>
            <a:endParaRPr lang="sk-SK" sz="2000" b="1">
              <a:solidFill>
                <a:schemeClr val="bg1"/>
              </a:solidFill>
              <a:cs typeface="Calibri"/>
            </a:endParaRPr>
          </a:p>
          <a:p>
            <a:r>
              <a:rPr lang="sk-SK" sz="2000" b="1">
                <a:solidFill>
                  <a:schemeClr val="bg1"/>
                </a:solidFill>
                <a:cs typeface="Calibri"/>
              </a:rPr>
              <a:t>Lízatko=</a:t>
            </a:r>
          </a:p>
          <a:p>
            <a:endParaRPr lang="sk-SK" sz="2000" b="1">
              <a:solidFill>
                <a:schemeClr val="bg1"/>
              </a:solidFill>
              <a:cs typeface="Calibri"/>
            </a:endParaRPr>
          </a:p>
          <a:p>
            <a:r>
              <a:rPr lang="sk-SK" sz="2000" b="1">
                <a:solidFill>
                  <a:schemeClr val="bg1"/>
                </a:solidFill>
                <a:cs typeface="Calibri"/>
              </a:rPr>
              <a:t>Čokoláda= </a:t>
            </a:r>
          </a:p>
        </p:txBody>
      </p:sp>
      <p:pic>
        <p:nvPicPr>
          <p:cNvPr id="9" name="Obrázok 8" descr="Jablko | Milujeme mražené">
            <a:extLst>
              <a:ext uri="{FF2B5EF4-FFF2-40B4-BE49-F238E27FC236}">
                <a16:creationId xmlns:a16="http://schemas.microsoft.com/office/drawing/2014/main" id="{1B00B145-497E-5F24-1296-1F98B11B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163" y="3105150"/>
            <a:ext cx="857250" cy="657225"/>
          </a:xfrm>
          <a:prstGeom prst="rect">
            <a:avLst/>
          </a:prstGeom>
        </p:spPr>
      </p:pic>
      <p:pic>
        <p:nvPicPr>
          <p:cNvPr id="10" name="Obrázok 9" descr="100% Jahodová šťava s jablkom | Bobule.sk">
            <a:extLst>
              <a:ext uri="{FF2B5EF4-FFF2-40B4-BE49-F238E27FC236}">
                <a16:creationId xmlns:a16="http://schemas.microsoft.com/office/drawing/2014/main" id="{5F71F87A-AB58-FFAE-1343-904CE6A9E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3759000"/>
            <a:ext cx="733425" cy="549674"/>
          </a:xfrm>
          <a:prstGeom prst="rect">
            <a:avLst/>
          </a:prstGeom>
        </p:spPr>
      </p:pic>
      <p:pic>
        <p:nvPicPr>
          <p:cNvPr id="11" name="Obrázok 10" descr="Lízatko Chupa Chups Xxl 29g The Biggest Bubbles – iFRESH.sk DRIVE-IN Važec">
            <a:extLst>
              <a:ext uri="{FF2B5EF4-FFF2-40B4-BE49-F238E27FC236}">
                <a16:creationId xmlns:a16="http://schemas.microsoft.com/office/drawing/2014/main" id="{8514D3DF-73D2-6BF2-ED67-AA4DFE1AA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150" y="4095750"/>
            <a:ext cx="828675" cy="838200"/>
          </a:xfrm>
          <a:prstGeom prst="rect">
            <a:avLst/>
          </a:prstGeom>
        </p:spPr>
      </p:pic>
      <p:pic>
        <p:nvPicPr>
          <p:cNvPr id="12" name="Obrázok 11" descr="RELAX - NEONKA fitness centrum Košice - Cassovia – Cvič s nami!">
            <a:extLst>
              <a:ext uri="{FF2B5EF4-FFF2-40B4-BE49-F238E27FC236}">
                <a16:creationId xmlns:a16="http://schemas.microsoft.com/office/drawing/2014/main" id="{8E10F23F-8940-AD98-65BF-F65E0B359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775" y="5011511"/>
            <a:ext cx="1181099" cy="854528"/>
          </a:xfrm>
          <a:prstGeom prst="rect">
            <a:avLst/>
          </a:prstGeom>
        </p:spPr>
      </p:pic>
      <p:sp>
        <p:nvSpPr>
          <p:cNvPr id="13" name="Obdĺžnik: zaoblené rohy 12">
            <a:extLst>
              <a:ext uri="{FF2B5EF4-FFF2-40B4-BE49-F238E27FC236}">
                <a16:creationId xmlns:a16="http://schemas.microsoft.com/office/drawing/2014/main" id="{1C6B7B64-FDDA-3424-D28E-300FB1D432B5}"/>
              </a:ext>
            </a:extLst>
          </p:cNvPr>
          <p:cNvSpPr/>
          <p:nvPr/>
        </p:nvSpPr>
        <p:spPr>
          <a:xfrm>
            <a:off x="6958012" y="1023937"/>
            <a:ext cx="4505325" cy="495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68DE98A6-6A8E-63BF-92D2-3A45F2739AA9}"/>
              </a:ext>
            </a:extLst>
          </p:cNvPr>
          <p:cNvSpPr/>
          <p:nvPr/>
        </p:nvSpPr>
        <p:spPr>
          <a:xfrm>
            <a:off x="7072312" y="1176337"/>
            <a:ext cx="4286250" cy="474345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cs typeface="Calibri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6B3FAFB3-61AA-DFC4-2C0E-110781A9132C}"/>
              </a:ext>
            </a:extLst>
          </p:cNvPr>
          <p:cNvSpPr txBox="1"/>
          <p:nvPr/>
        </p:nvSpPr>
        <p:spPr>
          <a:xfrm>
            <a:off x="7386637" y="1428749"/>
            <a:ext cx="3743325" cy="43704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  <a:cs typeface="Calibri"/>
              </a:rPr>
              <a:t> Tieto chute sa budú dokúpiť na našej stránke</a:t>
            </a:r>
            <a:r>
              <a:rPr lang="sk-SK" b="1" dirty="0">
                <a:cs typeface="Calibri"/>
              </a:rPr>
              <a:t> </a:t>
            </a:r>
            <a:r>
              <a:rPr lang="sk-SK" b="1" dirty="0">
                <a:solidFill>
                  <a:schemeClr val="bg1"/>
                </a:solidFill>
                <a:cs typeface="Calibri"/>
              </a:rPr>
              <a:t>.</a:t>
            </a:r>
          </a:p>
          <a:p>
            <a:endParaRPr lang="sk-SK" b="1" dirty="0">
              <a:solidFill>
                <a:schemeClr val="bg1"/>
              </a:solidFill>
              <a:cs typeface="Calibri"/>
            </a:endParaRPr>
          </a:p>
          <a:p>
            <a:r>
              <a:rPr lang="sk-SK" sz="2000" b="1" dirty="0">
                <a:solidFill>
                  <a:schemeClr val="bg1"/>
                </a:solidFill>
                <a:cs typeface="Calibri"/>
              </a:rPr>
              <a:t> Kokos=</a:t>
            </a:r>
          </a:p>
          <a:p>
            <a:endParaRPr lang="sk-SK" sz="2000" b="1" dirty="0">
              <a:solidFill>
                <a:schemeClr val="bg1"/>
              </a:solidFill>
              <a:cs typeface="Calibri"/>
            </a:endParaRPr>
          </a:p>
          <a:p>
            <a:r>
              <a:rPr lang="sk-SK" sz="2000" b="1" dirty="0">
                <a:solidFill>
                  <a:schemeClr val="bg1"/>
                </a:solidFill>
                <a:cs typeface="Calibri"/>
              </a:rPr>
              <a:t> Lesné ovocie=</a:t>
            </a:r>
          </a:p>
          <a:p>
            <a:endParaRPr lang="sk-SK" sz="2000" b="1" dirty="0">
              <a:solidFill>
                <a:schemeClr val="bg1"/>
              </a:solidFill>
              <a:cs typeface="Calibri"/>
            </a:endParaRPr>
          </a:p>
          <a:p>
            <a:r>
              <a:rPr lang="sk-SK" sz="2000" b="1" dirty="0">
                <a:solidFill>
                  <a:schemeClr val="bg1"/>
                </a:solidFill>
                <a:cs typeface="Calibri"/>
              </a:rPr>
              <a:t> Vanilka=</a:t>
            </a:r>
          </a:p>
          <a:p>
            <a:endParaRPr lang="sk-SK" sz="2000" b="1" dirty="0">
              <a:solidFill>
                <a:schemeClr val="bg1"/>
              </a:solidFill>
              <a:cs typeface="Calibri"/>
            </a:endParaRPr>
          </a:p>
          <a:p>
            <a:r>
              <a:rPr lang="sk-SK" sz="2000" b="1" dirty="0">
                <a:solidFill>
                  <a:schemeClr val="bg1"/>
                </a:solidFill>
                <a:cs typeface="Calibri"/>
              </a:rPr>
              <a:t> Rôzne druhy citrusu=</a:t>
            </a:r>
          </a:p>
          <a:p>
            <a:endParaRPr lang="sk-SK" sz="2000" b="1" dirty="0">
              <a:solidFill>
                <a:schemeClr val="bg1"/>
              </a:solidFill>
              <a:cs typeface="Calibri"/>
            </a:endParaRPr>
          </a:p>
          <a:p>
            <a:r>
              <a:rPr lang="sk-SK" sz="2000" b="1" dirty="0">
                <a:solidFill>
                  <a:schemeClr val="bg1"/>
                </a:solidFill>
                <a:cs typeface="Calibri"/>
              </a:rPr>
              <a:t>Ak by ste mali záujem o inú príchuť môžete nám napísať na našu sociálnu sieť.</a:t>
            </a: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B9B8019A-1969-AFA9-AF27-2126DBA3C321}"/>
              </a:ext>
            </a:extLst>
          </p:cNvPr>
          <p:cNvSpPr/>
          <p:nvPr/>
        </p:nvSpPr>
        <p:spPr>
          <a:xfrm>
            <a:off x="5286375" y="1271587"/>
            <a:ext cx="400050" cy="4943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75E6839E-0576-2361-1E87-735DE7668259}"/>
              </a:ext>
            </a:extLst>
          </p:cNvPr>
          <p:cNvSpPr/>
          <p:nvPr/>
        </p:nvSpPr>
        <p:spPr>
          <a:xfrm>
            <a:off x="5895975" y="1033462"/>
            <a:ext cx="400050" cy="4943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6246AA21-17BB-EF6C-7DD2-4FA19A1CD92A}"/>
              </a:ext>
            </a:extLst>
          </p:cNvPr>
          <p:cNvSpPr/>
          <p:nvPr/>
        </p:nvSpPr>
        <p:spPr>
          <a:xfrm>
            <a:off x="5457824" y="1457324"/>
            <a:ext cx="47625" cy="4533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612EB9DE-F84D-7F36-81C3-10D540ECC257}"/>
              </a:ext>
            </a:extLst>
          </p:cNvPr>
          <p:cNvSpPr/>
          <p:nvPr/>
        </p:nvSpPr>
        <p:spPr>
          <a:xfrm>
            <a:off x="6048374" y="1181099"/>
            <a:ext cx="47625" cy="4533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" name="Obrázok 19" descr="Kokos - antialergický - parfumová kompozícia 30ml - Mydlovysvet.sk">
            <a:extLst>
              <a:ext uri="{FF2B5EF4-FFF2-40B4-BE49-F238E27FC236}">
                <a16:creationId xmlns:a16="http://schemas.microsoft.com/office/drawing/2014/main" id="{83074E28-AAF2-80E1-16FB-30F6CA3E1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400" y="2019300"/>
            <a:ext cx="685800" cy="676275"/>
          </a:xfrm>
          <a:prstGeom prst="rect">
            <a:avLst/>
          </a:prstGeom>
        </p:spPr>
      </p:pic>
      <p:pic>
        <p:nvPicPr>
          <p:cNvPr id="21" name="Obrázok 20" descr="Účinky Vanilka | ManuCafe.sk">
            <a:extLst>
              <a:ext uri="{FF2B5EF4-FFF2-40B4-BE49-F238E27FC236}">
                <a16:creationId xmlns:a16="http://schemas.microsoft.com/office/drawing/2014/main" id="{2FF706DD-5732-921D-4066-1C41106D5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000" y="3362325"/>
            <a:ext cx="657225" cy="666750"/>
          </a:xfrm>
          <a:prstGeom prst="rect">
            <a:avLst/>
          </a:prstGeom>
        </p:spPr>
      </p:pic>
      <p:pic>
        <p:nvPicPr>
          <p:cNvPr id="22" name="Obrázok 21" descr="Lesné ovocie – poklad našej prírody">
            <a:extLst>
              <a:ext uri="{FF2B5EF4-FFF2-40B4-BE49-F238E27FC236}">
                <a16:creationId xmlns:a16="http://schemas.microsoft.com/office/drawing/2014/main" id="{ABDFA54D-283B-0AE5-7203-42AB8F3A81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3575" y="2794635"/>
            <a:ext cx="1190625" cy="630555"/>
          </a:xfrm>
          <a:prstGeom prst="rect">
            <a:avLst/>
          </a:prstGeom>
        </p:spPr>
      </p:pic>
      <p:pic>
        <p:nvPicPr>
          <p:cNvPr id="23" name="Obrázok 22" descr="Citrusy, ktoré zaujmú: Yuzu, klementínky či satsuma - Jedlo - Žena - Pravda">
            <a:extLst>
              <a:ext uri="{FF2B5EF4-FFF2-40B4-BE49-F238E27FC236}">
                <a16:creationId xmlns:a16="http://schemas.microsoft.com/office/drawing/2014/main" id="{64988191-6375-EF38-8A17-8A49AAF511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1700" y="4026789"/>
            <a:ext cx="1066800" cy="6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33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: zaoblené rohy 1">
            <a:extLst>
              <a:ext uri="{FF2B5EF4-FFF2-40B4-BE49-F238E27FC236}">
                <a16:creationId xmlns:a16="http://schemas.microsoft.com/office/drawing/2014/main" id="{98A6A7B5-2909-7C39-2E45-436C05D78903}"/>
              </a:ext>
            </a:extLst>
          </p:cNvPr>
          <p:cNvSpPr/>
          <p:nvPr/>
        </p:nvSpPr>
        <p:spPr>
          <a:xfrm>
            <a:off x="114300" y="71437"/>
            <a:ext cx="11991975" cy="668655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DCB647A2-00E1-6FB1-A5FD-9BE0BAB0BB7E}"/>
              </a:ext>
            </a:extLst>
          </p:cNvPr>
          <p:cNvSpPr/>
          <p:nvPr/>
        </p:nvSpPr>
        <p:spPr>
          <a:xfrm>
            <a:off x="585787" y="485775"/>
            <a:ext cx="41910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C93F8AE3-21B3-1056-6837-3005143727C9}"/>
              </a:ext>
            </a:extLst>
          </p:cNvPr>
          <p:cNvSpPr/>
          <p:nvPr/>
        </p:nvSpPr>
        <p:spPr>
          <a:xfrm>
            <a:off x="642937" y="571499"/>
            <a:ext cx="4057650" cy="120015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6F8E400-B22B-FC72-6D20-4C6238503166}"/>
              </a:ext>
            </a:extLst>
          </p:cNvPr>
          <p:cNvSpPr txBox="1"/>
          <p:nvPr/>
        </p:nvSpPr>
        <p:spPr>
          <a:xfrm>
            <a:off x="828674" y="728662"/>
            <a:ext cx="372903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4000" b="1">
                <a:solidFill>
                  <a:schemeClr val="bg1"/>
                </a:solidFill>
                <a:cs typeface="Calibri"/>
              </a:rPr>
              <a:t>Marketing</a:t>
            </a:r>
            <a:endParaRPr lang="sk-SK" sz="4000" b="1">
              <a:solidFill>
                <a:schemeClr val="bg1"/>
              </a:solidFill>
            </a:endParaRPr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16E08F68-BC6D-2289-18CE-038A0DE641A0}"/>
              </a:ext>
            </a:extLst>
          </p:cNvPr>
          <p:cNvSpPr/>
          <p:nvPr/>
        </p:nvSpPr>
        <p:spPr>
          <a:xfrm>
            <a:off x="585787" y="2271712"/>
            <a:ext cx="41910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4282039F-9466-997B-6EB6-181FE1C2695E}"/>
              </a:ext>
            </a:extLst>
          </p:cNvPr>
          <p:cNvSpPr/>
          <p:nvPr/>
        </p:nvSpPr>
        <p:spPr>
          <a:xfrm>
            <a:off x="642937" y="2338387"/>
            <a:ext cx="4057650" cy="39528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4C6A1AB-A49D-3CDF-75DF-EC2D84FC2E46}"/>
              </a:ext>
            </a:extLst>
          </p:cNvPr>
          <p:cNvSpPr txBox="1"/>
          <p:nvPr/>
        </p:nvSpPr>
        <p:spPr>
          <a:xfrm>
            <a:off x="885825" y="2528887"/>
            <a:ext cx="352901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cs typeface="Calibri"/>
              </a:rPr>
              <a:t>Rozhodli sme sa zapojiť do marketingu sociálne siete pretože tam budeme mať potenciálnych zákazníkov. Založilo sme účty na troch najväčších z nich a začali sme tam dávať videá ktoré promujú našu značku. </a:t>
            </a:r>
          </a:p>
        </p:txBody>
      </p:sp>
      <p:pic>
        <p:nvPicPr>
          <p:cNvPr id="9" name="Obrázok 8" descr="584JjRp5QMuKbyduM_2k5RlXFqHJtQ0qLIPZpwbUjMJmgzZngHcam5JMuZQxyzGMV5ljwJRl0Q=s900-c-k-c0x00ffffff-no-rj">
            <a:extLst>
              <a:ext uri="{FF2B5EF4-FFF2-40B4-BE49-F238E27FC236}">
                <a16:creationId xmlns:a16="http://schemas.microsoft.com/office/drawing/2014/main" id="{0A935888-4755-5701-4281-D506344CB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5" y="3067050"/>
            <a:ext cx="1952625" cy="1952625"/>
          </a:xfrm>
          <a:prstGeom prst="rect">
            <a:avLst/>
          </a:prstGeom>
        </p:spPr>
      </p:pic>
      <p:pic>
        <p:nvPicPr>
          <p:cNvPr id="10" name="Obrázok 9" descr="Introducing Out of Phone: TikTok Beyond the Mobile Screen | TikTok Newsroom">
            <a:extLst>
              <a:ext uri="{FF2B5EF4-FFF2-40B4-BE49-F238E27FC236}">
                <a16:creationId xmlns:a16="http://schemas.microsoft.com/office/drawing/2014/main" id="{20823936-D360-7D29-4306-B989982AC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5" y="571228"/>
            <a:ext cx="2171700" cy="2486569"/>
          </a:xfrm>
          <a:prstGeom prst="rect">
            <a:avLst/>
          </a:prstGeom>
        </p:spPr>
      </p:pic>
      <p:pic>
        <p:nvPicPr>
          <p:cNvPr id="11" name="Grafický objekt 10" descr="Instagram - Wikipedia">
            <a:extLst>
              <a:ext uri="{FF2B5EF4-FFF2-40B4-BE49-F238E27FC236}">
                <a16:creationId xmlns:a16="http://schemas.microsoft.com/office/drawing/2014/main" id="{14EEC7F3-5723-5708-649A-44C9191C5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8750" y="3486150"/>
            <a:ext cx="2847975" cy="2847975"/>
          </a:xfrm>
          <a:prstGeom prst="rect">
            <a:avLst/>
          </a:prstGeom>
        </p:spPr>
      </p:pic>
      <p:sp>
        <p:nvSpPr>
          <p:cNvPr id="12" name="Obdĺžnik 11">
            <a:extLst>
              <a:ext uri="{FF2B5EF4-FFF2-40B4-BE49-F238E27FC236}">
                <a16:creationId xmlns:a16="http://schemas.microsoft.com/office/drawing/2014/main" id="{289E0E3C-CBA9-22E7-B7F5-5A19A8176A85}"/>
              </a:ext>
            </a:extLst>
          </p:cNvPr>
          <p:cNvSpPr/>
          <p:nvPr/>
        </p:nvSpPr>
        <p:spPr>
          <a:xfrm>
            <a:off x="8672512" y="576262"/>
            <a:ext cx="409575" cy="5753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4484D83F-4379-7E0A-504E-1EBD7F1B317F}"/>
              </a:ext>
            </a:extLst>
          </p:cNvPr>
          <p:cNvSpPr/>
          <p:nvPr/>
        </p:nvSpPr>
        <p:spPr>
          <a:xfrm>
            <a:off x="5243512" y="576262"/>
            <a:ext cx="361950" cy="2495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AA5F2AC6-A2FF-4D24-D961-3FAF82D3FF66}"/>
              </a:ext>
            </a:extLst>
          </p:cNvPr>
          <p:cNvSpPr/>
          <p:nvPr/>
        </p:nvSpPr>
        <p:spPr>
          <a:xfrm>
            <a:off x="9529762" y="1071562"/>
            <a:ext cx="2257425" cy="371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030DE080-3F08-64D4-2AA2-E22C4EB4FADA}"/>
              </a:ext>
            </a:extLst>
          </p:cNvPr>
          <p:cNvSpPr/>
          <p:nvPr/>
        </p:nvSpPr>
        <p:spPr>
          <a:xfrm>
            <a:off x="9529762" y="1766887"/>
            <a:ext cx="2257425" cy="371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8306297C-27CF-CC29-93BD-0EE15827FBF1}"/>
              </a:ext>
            </a:extLst>
          </p:cNvPr>
          <p:cNvSpPr/>
          <p:nvPr/>
        </p:nvSpPr>
        <p:spPr>
          <a:xfrm>
            <a:off x="9529762" y="2528887"/>
            <a:ext cx="2257425" cy="371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A6BBB0C3-1D4D-1DB1-F093-735E218D0752}"/>
              </a:ext>
            </a:extLst>
          </p:cNvPr>
          <p:cNvSpPr/>
          <p:nvPr/>
        </p:nvSpPr>
        <p:spPr>
          <a:xfrm>
            <a:off x="9529762" y="5700712"/>
            <a:ext cx="2257425" cy="371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EF62B840-0E0A-26C5-D6FF-79F1ABB6A323}"/>
              </a:ext>
            </a:extLst>
          </p:cNvPr>
          <p:cNvSpPr/>
          <p:nvPr/>
        </p:nvSpPr>
        <p:spPr>
          <a:xfrm>
            <a:off x="5357812" y="700087"/>
            <a:ext cx="114300" cy="2171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11FF49E7-5A8C-24AC-AE80-A1D8A44F3022}"/>
              </a:ext>
            </a:extLst>
          </p:cNvPr>
          <p:cNvSpPr/>
          <p:nvPr/>
        </p:nvSpPr>
        <p:spPr>
          <a:xfrm>
            <a:off x="8843962" y="728662"/>
            <a:ext cx="57150" cy="5476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105F97F6-38A8-39FE-367D-E3763D966D6E}"/>
              </a:ext>
            </a:extLst>
          </p:cNvPr>
          <p:cNvSpPr/>
          <p:nvPr/>
        </p:nvSpPr>
        <p:spPr>
          <a:xfrm>
            <a:off x="9701212" y="1166812"/>
            <a:ext cx="1828800" cy="142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3E10BA97-176B-BE7D-450F-CD9A92940EC7}"/>
              </a:ext>
            </a:extLst>
          </p:cNvPr>
          <p:cNvSpPr/>
          <p:nvPr/>
        </p:nvSpPr>
        <p:spPr>
          <a:xfrm>
            <a:off x="9701212" y="1862137"/>
            <a:ext cx="1828800" cy="142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8A5E8D37-7C29-1974-7F8A-9F09E2AB826C}"/>
              </a:ext>
            </a:extLst>
          </p:cNvPr>
          <p:cNvSpPr/>
          <p:nvPr/>
        </p:nvSpPr>
        <p:spPr>
          <a:xfrm>
            <a:off x="9701212" y="2643187"/>
            <a:ext cx="1828800" cy="142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5AEE4D7C-1A73-A6E9-0926-9DC70175EEDC}"/>
              </a:ext>
            </a:extLst>
          </p:cNvPr>
          <p:cNvSpPr/>
          <p:nvPr/>
        </p:nvSpPr>
        <p:spPr>
          <a:xfrm>
            <a:off x="9701212" y="5805487"/>
            <a:ext cx="1828800" cy="142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3069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: zaoblené rohy 1">
            <a:extLst>
              <a:ext uri="{FF2B5EF4-FFF2-40B4-BE49-F238E27FC236}">
                <a16:creationId xmlns:a16="http://schemas.microsoft.com/office/drawing/2014/main" id="{452FF1D4-1361-8822-480E-D31108CA6745}"/>
              </a:ext>
            </a:extLst>
          </p:cNvPr>
          <p:cNvSpPr/>
          <p:nvPr/>
        </p:nvSpPr>
        <p:spPr>
          <a:xfrm>
            <a:off x="-4044" y="112053"/>
            <a:ext cx="12001500" cy="668655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2D13ABFD-FC3B-7277-66CF-7AA792EB4E19}"/>
              </a:ext>
            </a:extLst>
          </p:cNvPr>
          <p:cNvSpPr/>
          <p:nvPr/>
        </p:nvSpPr>
        <p:spPr>
          <a:xfrm>
            <a:off x="585787" y="500062"/>
            <a:ext cx="4248150" cy="1276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43882843-ABB5-D535-5C4D-51107D737D4B}"/>
              </a:ext>
            </a:extLst>
          </p:cNvPr>
          <p:cNvSpPr/>
          <p:nvPr/>
        </p:nvSpPr>
        <p:spPr>
          <a:xfrm>
            <a:off x="642937" y="566737"/>
            <a:ext cx="4143375" cy="1143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06E262D-11C2-22FD-8A82-E3A2E540F5A6}"/>
              </a:ext>
            </a:extLst>
          </p:cNvPr>
          <p:cNvSpPr txBox="1"/>
          <p:nvPr/>
        </p:nvSpPr>
        <p:spPr>
          <a:xfrm>
            <a:off x="742950" y="657224"/>
            <a:ext cx="39290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3600" b="1">
                <a:solidFill>
                  <a:schemeClr val="bg1"/>
                </a:solidFill>
                <a:cs typeface="Calibri"/>
              </a:rPr>
              <a:t>Budovanie značky</a:t>
            </a:r>
            <a:endParaRPr lang="sk-SK" sz="3600" b="1">
              <a:solidFill>
                <a:schemeClr val="bg1"/>
              </a:solidFill>
            </a:endParaRPr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C6FBC840-915C-0119-B088-34E6D261219F}"/>
              </a:ext>
            </a:extLst>
          </p:cNvPr>
          <p:cNvSpPr/>
          <p:nvPr/>
        </p:nvSpPr>
        <p:spPr>
          <a:xfrm>
            <a:off x="585787" y="2114549"/>
            <a:ext cx="4248150" cy="4219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5C2D5EE1-208A-5928-7E04-D73433B3C611}"/>
              </a:ext>
            </a:extLst>
          </p:cNvPr>
          <p:cNvSpPr/>
          <p:nvPr/>
        </p:nvSpPr>
        <p:spPr>
          <a:xfrm>
            <a:off x="647700" y="2171700"/>
            <a:ext cx="4133850" cy="41052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7E488E5-E94B-D8A8-65C6-D30BB92C8E66}"/>
              </a:ext>
            </a:extLst>
          </p:cNvPr>
          <p:cNvSpPr txBox="1"/>
          <p:nvPr/>
        </p:nvSpPr>
        <p:spPr>
          <a:xfrm>
            <a:off x="985837" y="2414587"/>
            <a:ext cx="345757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000" b="1">
                <a:solidFill>
                  <a:schemeClr val="bg1"/>
                </a:solidFill>
                <a:cs typeface="Calibri"/>
              </a:rPr>
              <a:t>Rozhodli sme sa spraviť merch našej značky pre fanúšikov našej práce . Tieto veci sa budú dať zakúpiť na našej stránke ale budú sa rozdávať pri väčších objednávkach. </a:t>
            </a:r>
            <a:endParaRPr lang="sk-SK" sz="2000" b="1" err="1">
              <a:solidFill>
                <a:schemeClr val="bg1"/>
              </a:solidFill>
            </a:endParaRP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35837E47-55D7-74D3-3F38-72D9AC516E80}"/>
              </a:ext>
            </a:extLst>
          </p:cNvPr>
          <p:cNvSpPr/>
          <p:nvPr/>
        </p:nvSpPr>
        <p:spPr>
          <a:xfrm>
            <a:off x="652462" y="4529137"/>
            <a:ext cx="4181475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4B90822-DC0C-F0AD-13B4-47497BC9EBF0}"/>
              </a:ext>
            </a:extLst>
          </p:cNvPr>
          <p:cNvSpPr txBox="1"/>
          <p:nvPr/>
        </p:nvSpPr>
        <p:spPr>
          <a:xfrm>
            <a:off x="885825" y="4700587"/>
            <a:ext cx="358616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b="1">
                <a:solidFill>
                  <a:schemeClr val="bg1"/>
                </a:solidFill>
                <a:cs typeface="Calibri"/>
              </a:rPr>
              <a:t>Vyrobili sme hrnčeky, tričká, obaly na mobily a plavky. A mnohé ďalšie.</a:t>
            </a:r>
            <a:endParaRPr lang="sk-SK" sz="2400" b="1" err="1">
              <a:solidFill>
                <a:schemeClr val="bg1"/>
              </a:solidFill>
            </a:endParaRPr>
          </a:p>
        </p:txBody>
      </p:sp>
      <p:pic>
        <p:nvPicPr>
          <p:cNvPr id="11" name="Obrázok 14">
            <a:extLst>
              <a:ext uri="{FF2B5EF4-FFF2-40B4-BE49-F238E27FC236}">
                <a16:creationId xmlns:a16="http://schemas.microsoft.com/office/drawing/2014/main" id="{DF8E8DE1-62C2-5584-DD25-8E4FC19DD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08" y="2239990"/>
            <a:ext cx="1625722" cy="1625722"/>
          </a:xfrm>
          <a:prstGeom prst="rect">
            <a:avLst/>
          </a:prstGeom>
        </p:spPr>
      </p:pic>
      <p:pic>
        <p:nvPicPr>
          <p:cNvPr id="12" name="Obrázok 14">
            <a:extLst>
              <a:ext uri="{FF2B5EF4-FFF2-40B4-BE49-F238E27FC236}">
                <a16:creationId xmlns:a16="http://schemas.microsoft.com/office/drawing/2014/main" id="{ADA35E97-8AB2-815A-16AD-472E0017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479" y="2254984"/>
            <a:ext cx="1610728" cy="1610728"/>
          </a:xfrm>
          <a:prstGeom prst="rect">
            <a:avLst/>
          </a:prstGeom>
        </p:spPr>
      </p:pic>
      <p:pic>
        <p:nvPicPr>
          <p:cNvPr id="13" name="Obrázok 14">
            <a:extLst>
              <a:ext uri="{FF2B5EF4-FFF2-40B4-BE49-F238E27FC236}">
                <a16:creationId xmlns:a16="http://schemas.microsoft.com/office/drawing/2014/main" id="{B9436F9A-1D19-5B6B-4953-7A5004E41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09" y="287679"/>
            <a:ext cx="1625721" cy="1625721"/>
          </a:xfrm>
          <a:prstGeom prst="rect">
            <a:avLst/>
          </a:prstGeom>
        </p:spPr>
      </p:pic>
      <p:pic>
        <p:nvPicPr>
          <p:cNvPr id="14" name="Obrázok 14">
            <a:extLst>
              <a:ext uri="{FF2B5EF4-FFF2-40B4-BE49-F238E27FC236}">
                <a16:creationId xmlns:a16="http://schemas.microsoft.com/office/drawing/2014/main" id="{483CF8A8-B73E-918E-E843-E41E58220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87" y="287679"/>
            <a:ext cx="1625720" cy="1625720"/>
          </a:xfrm>
          <a:prstGeom prst="rect">
            <a:avLst/>
          </a:prstGeom>
        </p:spPr>
      </p:pic>
      <p:pic>
        <p:nvPicPr>
          <p:cNvPr id="15" name="Obrázok 18">
            <a:extLst>
              <a:ext uri="{FF2B5EF4-FFF2-40B4-BE49-F238E27FC236}">
                <a16:creationId xmlns:a16="http://schemas.microsoft.com/office/drawing/2014/main" id="{9E11C223-AA09-C983-05C7-FE479D6F5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1" y="462491"/>
            <a:ext cx="2523067" cy="2504017"/>
          </a:xfrm>
          <a:prstGeom prst="rect">
            <a:avLst/>
          </a:prstGeom>
        </p:spPr>
      </p:pic>
      <p:pic>
        <p:nvPicPr>
          <p:cNvPr id="16" name="Obrázok 18">
            <a:extLst>
              <a:ext uri="{FF2B5EF4-FFF2-40B4-BE49-F238E27FC236}">
                <a16:creationId xmlns:a16="http://schemas.microsoft.com/office/drawing/2014/main" id="{C1E4B0B4-D096-4A17-B2E8-023FE99F63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291" y="4184366"/>
            <a:ext cx="2237317" cy="2237317"/>
          </a:xfrm>
          <a:prstGeom prst="rect">
            <a:avLst/>
          </a:prstGeom>
        </p:spPr>
      </p:pic>
      <p:pic>
        <p:nvPicPr>
          <p:cNvPr id="17" name="Obrázok 18">
            <a:extLst>
              <a:ext uri="{FF2B5EF4-FFF2-40B4-BE49-F238E27FC236}">
                <a16:creationId xmlns:a16="http://schemas.microsoft.com/office/drawing/2014/main" id="{13B6E567-71B2-8CA0-4CE0-E0E0841547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41" y="3381866"/>
            <a:ext cx="2246842" cy="2246842"/>
          </a:xfrm>
          <a:prstGeom prst="rect">
            <a:avLst/>
          </a:prstGeom>
        </p:spPr>
      </p:pic>
      <p:pic>
        <p:nvPicPr>
          <p:cNvPr id="18" name="Obrázok 18">
            <a:extLst>
              <a:ext uri="{FF2B5EF4-FFF2-40B4-BE49-F238E27FC236}">
                <a16:creationId xmlns:a16="http://schemas.microsoft.com/office/drawing/2014/main" id="{3C0ADE16-DB9E-59F5-3926-0D689191C4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803" y="4151051"/>
            <a:ext cx="1853802" cy="184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766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: zaoblené rohy 1">
            <a:extLst>
              <a:ext uri="{FF2B5EF4-FFF2-40B4-BE49-F238E27FC236}">
                <a16:creationId xmlns:a16="http://schemas.microsoft.com/office/drawing/2014/main" id="{38C9D3F7-48EF-4BC1-ED75-5323B63CB14C}"/>
              </a:ext>
            </a:extLst>
          </p:cNvPr>
          <p:cNvSpPr/>
          <p:nvPr/>
        </p:nvSpPr>
        <p:spPr>
          <a:xfrm>
            <a:off x="85724" y="57150"/>
            <a:ext cx="12020550" cy="671512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69739C38-40B3-90A0-4386-E5681DAA75B4}"/>
              </a:ext>
            </a:extLst>
          </p:cNvPr>
          <p:cNvSpPr/>
          <p:nvPr/>
        </p:nvSpPr>
        <p:spPr>
          <a:xfrm>
            <a:off x="671512" y="385762"/>
            <a:ext cx="4171950" cy="1457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A1A8FF9D-C642-13BB-DAA6-2412EAFE23AA}"/>
              </a:ext>
            </a:extLst>
          </p:cNvPr>
          <p:cNvSpPr/>
          <p:nvPr/>
        </p:nvSpPr>
        <p:spPr>
          <a:xfrm>
            <a:off x="728662" y="447675"/>
            <a:ext cx="4029075" cy="13239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B89ABFC-220B-9BEB-6F0B-A71B580C2D2A}"/>
              </a:ext>
            </a:extLst>
          </p:cNvPr>
          <p:cNvSpPr txBox="1"/>
          <p:nvPr/>
        </p:nvSpPr>
        <p:spPr>
          <a:xfrm>
            <a:off x="857250" y="585787"/>
            <a:ext cx="37576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3200" b="1">
                <a:solidFill>
                  <a:schemeClr val="bg1"/>
                </a:solidFill>
                <a:cs typeface="Calibri"/>
              </a:rPr>
              <a:t>Logo a slogan</a:t>
            </a:r>
            <a:endParaRPr lang="sk-SK" sz="3200" b="1">
              <a:solidFill>
                <a:schemeClr val="bg1"/>
              </a:solidFill>
            </a:endParaRPr>
          </a:p>
        </p:txBody>
      </p:sp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5AE8D685-FCD9-2213-D72E-3726B8D5D6E6}"/>
              </a:ext>
            </a:extLst>
          </p:cNvPr>
          <p:cNvSpPr/>
          <p:nvPr/>
        </p:nvSpPr>
        <p:spPr>
          <a:xfrm>
            <a:off x="671512" y="2028824"/>
            <a:ext cx="4171950" cy="4371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5" descr="Obrázok, na ktorom je logo, grafika, symbol, kruh&#10;&#10;Automaticky generovaný popis">
            <a:extLst>
              <a:ext uri="{FF2B5EF4-FFF2-40B4-BE49-F238E27FC236}">
                <a16:creationId xmlns:a16="http://schemas.microsoft.com/office/drawing/2014/main" id="{4E7F39D0-AC57-C7AB-2B48-7E9C67186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83" y="4054675"/>
            <a:ext cx="2434907" cy="2292032"/>
          </a:xfrm>
          <a:prstGeom prst="rect">
            <a:avLst/>
          </a:prstGeom>
        </p:spPr>
      </p:pic>
      <p:sp>
        <p:nvSpPr>
          <p:cNvPr id="9" name="Obdĺžnik: zaoblené rohy 8">
            <a:extLst>
              <a:ext uri="{FF2B5EF4-FFF2-40B4-BE49-F238E27FC236}">
                <a16:creationId xmlns:a16="http://schemas.microsoft.com/office/drawing/2014/main" id="{4EEAE749-D8D0-B8CE-FE13-75D78E896D96}"/>
              </a:ext>
            </a:extLst>
          </p:cNvPr>
          <p:cNvSpPr/>
          <p:nvPr/>
        </p:nvSpPr>
        <p:spPr>
          <a:xfrm>
            <a:off x="728662" y="2285999"/>
            <a:ext cx="4029075" cy="168592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1FCE5370-C1E7-05E0-4AF6-33E7C72686F7}"/>
              </a:ext>
            </a:extLst>
          </p:cNvPr>
          <p:cNvSpPr txBox="1"/>
          <p:nvPr/>
        </p:nvSpPr>
        <p:spPr>
          <a:xfrm>
            <a:off x="885824" y="2428874"/>
            <a:ext cx="372903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000" b="1">
                <a:solidFill>
                  <a:schemeClr val="bg1"/>
                </a:solidFill>
                <a:cs typeface="Calibri"/>
              </a:rPr>
              <a:t>Naše logo obsahuje meno firmy  S&amp;T </a:t>
            </a:r>
          </a:p>
          <a:p>
            <a:r>
              <a:rPr lang="sk-SK" sz="2000" b="1">
                <a:solidFill>
                  <a:schemeClr val="bg1"/>
                </a:solidFill>
                <a:cs typeface="Calibri"/>
              </a:rPr>
              <a:t>Slúchadlá=symbolizuje sluch</a:t>
            </a:r>
          </a:p>
          <a:p>
            <a:r>
              <a:rPr lang="sk-SK" sz="2000" b="1">
                <a:solidFill>
                  <a:schemeClr val="bg1"/>
                </a:solidFill>
                <a:cs typeface="Calibri"/>
              </a:rPr>
              <a:t>Chránič na zuby= symbolizuje chuť</a:t>
            </a:r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43BC6E86-D9BB-E8A5-BF55-5CD091C48BF1}"/>
              </a:ext>
            </a:extLst>
          </p:cNvPr>
          <p:cNvSpPr/>
          <p:nvPr/>
        </p:nvSpPr>
        <p:spPr>
          <a:xfrm>
            <a:off x="7215187" y="2028824"/>
            <a:ext cx="4229100" cy="4371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961E7A7B-3B2A-57BE-D6CA-6723E2D37744}"/>
              </a:ext>
            </a:extLst>
          </p:cNvPr>
          <p:cNvSpPr/>
          <p:nvPr/>
        </p:nvSpPr>
        <p:spPr>
          <a:xfrm>
            <a:off x="7291387" y="2128837"/>
            <a:ext cx="4067175" cy="417195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65FF2714-2E66-7AE8-D9D3-DA7F6D724F64}"/>
              </a:ext>
            </a:extLst>
          </p:cNvPr>
          <p:cNvSpPr txBox="1"/>
          <p:nvPr/>
        </p:nvSpPr>
        <p:spPr>
          <a:xfrm>
            <a:off x="7529512" y="2386012"/>
            <a:ext cx="360045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800" b="1" u="sng">
                <a:solidFill>
                  <a:schemeClr val="bg1"/>
                </a:solidFill>
                <a:cs typeface="Calibri"/>
              </a:rPr>
              <a:t>Teste </a:t>
            </a:r>
            <a:r>
              <a:rPr lang="sk-SK" sz="2800" b="1" u="sng" err="1">
                <a:solidFill>
                  <a:schemeClr val="bg1"/>
                </a:solidFill>
                <a:cs typeface="Calibri"/>
              </a:rPr>
              <a:t>the</a:t>
            </a:r>
            <a:r>
              <a:rPr lang="sk-SK" sz="2800" b="1" u="sng">
                <a:solidFill>
                  <a:schemeClr val="bg1"/>
                </a:solidFill>
                <a:cs typeface="Calibri"/>
              </a:rPr>
              <a:t> </a:t>
            </a:r>
            <a:r>
              <a:rPr lang="sk-SK" sz="2800" b="1" u="sng" err="1">
                <a:solidFill>
                  <a:schemeClr val="bg1"/>
                </a:solidFill>
                <a:cs typeface="Calibri"/>
              </a:rPr>
              <a:t>flavor</a:t>
            </a:r>
            <a:r>
              <a:rPr lang="sk-SK" sz="2800" b="1" u="sng">
                <a:solidFill>
                  <a:schemeClr val="bg1"/>
                </a:solidFill>
                <a:cs typeface="Calibri"/>
              </a:rPr>
              <a:t> of </a:t>
            </a:r>
            <a:r>
              <a:rPr lang="sk-SK" sz="2800" b="1" u="sng" err="1">
                <a:solidFill>
                  <a:schemeClr val="bg1"/>
                </a:solidFill>
                <a:cs typeface="Calibri"/>
              </a:rPr>
              <a:t>the</a:t>
            </a:r>
            <a:r>
              <a:rPr lang="sk-SK" sz="2800" b="1" u="sng">
                <a:solidFill>
                  <a:schemeClr val="bg1"/>
                </a:solidFill>
                <a:cs typeface="Calibri"/>
              </a:rPr>
              <a:t> </a:t>
            </a:r>
            <a:r>
              <a:rPr lang="sk-SK" sz="2800" b="1" u="sng" err="1">
                <a:solidFill>
                  <a:schemeClr val="bg1"/>
                </a:solidFill>
                <a:cs typeface="Calibri"/>
              </a:rPr>
              <a:t>sound</a:t>
            </a:r>
            <a:r>
              <a:rPr lang="sk-SK" sz="2800" b="1" u="sng">
                <a:solidFill>
                  <a:schemeClr val="bg1"/>
                </a:solidFill>
                <a:cs typeface="Calibri"/>
              </a:rPr>
              <a:t>.</a:t>
            </a:r>
          </a:p>
          <a:p>
            <a:r>
              <a:rPr lang="sk-SK" sz="2800" b="1">
                <a:solidFill>
                  <a:schemeClr val="bg1"/>
                </a:solidFill>
                <a:cs typeface="Calibri"/>
              </a:rPr>
              <a:t>Náš slogan tiež reprezentuje hlavnú myšlienku našej firmy a to spojiť zvuk a chuť . Doslovný preklad je preto (ochutnaj chuť tohto zvuku)</a:t>
            </a:r>
            <a:endParaRPr lang="sk-SK" sz="2800" b="1" u="sng">
              <a:solidFill>
                <a:schemeClr val="bg1"/>
              </a:solidFill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Písanie rukou 12">
                <a:extLst>
                  <a:ext uri="{FF2B5EF4-FFF2-40B4-BE49-F238E27FC236}">
                    <a16:creationId xmlns:a16="http://schemas.microsoft.com/office/drawing/2014/main" id="{24B074C4-A405-9DF9-84E0-82432154287B}"/>
                  </a:ext>
                </a:extLst>
              </p14:cNvPr>
              <p14:cNvContentPartPr/>
              <p14:nvPr/>
            </p14:nvContentPartPr>
            <p14:xfrm>
              <a:off x="10241983" y="2561084"/>
              <a:ext cx="14287" cy="15427"/>
            </p14:xfrm>
          </p:contentPart>
        </mc:Choice>
        <mc:Fallback>
          <p:pic>
            <p:nvPicPr>
              <p:cNvPr id="13" name="Písanie rukou 12">
                <a:extLst>
                  <a:ext uri="{FF2B5EF4-FFF2-40B4-BE49-F238E27FC236}">
                    <a16:creationId xmlns:a16="http://schemas.microsoft.com/office/drawing/2014/main" id="{24B074C4-A405-9DF9-84E0-8243215428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39933" y="2543553"/>
                <a:ext cx="216346" cy="50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Písanie rukou 13">
                <a:extLst>
                  <a:ext uri="{FF2B5EF4-FFF2-40B4-BE49-F238E27FC236}">
                    <a16:creationId xmlns:a16="http://schemas.microsoft.com/office/drawing/2014/main" id="{58D173FA-11F6-3951-41CB-A9AACCC1B95E}"/>
                  </a:ext>
                </a:extLst>
              </p14:cNvPr>
              <p14:cNvContentPartPr/>
              <p14:nvPr/>
            </p14:nvContentPartPr>
            <p14:xfrm>
              <a:off x="10339312" y="2509761"/>
              <a:ext cx="14287" cy="14287"/>
            </p14:xfrm>
          </p:contentPart>
        </mc:Choice>
        <mc:Fallback>
          <p:pic>
            <p:nvPicPr>
              <p:cNvPr id="14" name="Písanie rukou 13">
                <a:extLst>
                  <a:ext uri="{FF2B5EF4-FFF2-40B4-BE49-F238E27FC236}">
                    <a16:creationId xmlns:a16="http://schemas.microsoft.com/office/drawing/2014/main" id="{58D173FA-11F6-3951-41CB-A9AACCC1B9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3799" y="2484248"/>
                <a:ext cx="64802" cy="64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Písanie rukou 14">
                <a:extLst>
                  <a:ext uri="{FF2B5EF4-FFF2-40B4-BE49-F238E27FC236}">
                    <a16:creationId xmlns:a16="http://schemas.microsoft.com/office/drawing/2014/main" id="{E863BFA6-F89C-ED68-1814-18503D20E3F8}"/>
                  </a:ext>
                </a:extLst>
              </p14:cNvPr>
              <p14:cNvContentPartPr/>
              <p14:nvPr/>
            </p14:nvContentPartPr>
            <p14:xfrm>
              <a:off x="10387012" y="2681287"/>
              <a:ext cx="14287" cy="14287"/>
            </p14:xfrm>
          </p:contentPart>
        </mc:Choice>
        <mc:Fallback>
          <p:pic>
            <p:nvPicPr>
              <p:cNvPr id="15" name="Písanie rukou 14">
                <a:extLst>
                  <a:ext uri="{FF2B5EF4-FFF2-40B4-BE49-F238E27FC236}">
                    <a16:creationId xmlns:a16="http://schemas.microsoft.com/office/drawing/2014/main" id="{E863BFA6-F89C-ED68-1814-18503D20E3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72662" y="1966937"/>
                <a:ext cx="1428700" cy="1428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Písanie rukou 15">
                <a:extLst>
                  <a:ext uri="{FF2B5EF4-FFF2-40B4-BE49-F238E27FC236}">
                    <a16:creationId xmlns:a16="http://schemas.microsoft.com/office/drawing/2014/main" id="{5BEA49A3-7448-C672-549C-499C4AEEAF64}"/>
                  </a:ext>
                </a:extLst>
              </p14:cNvPr>
              <p14:cNvContentPartPr/>
              <p14:nvPr/>
            </p14:nvContentPartPr>
            <p14:xfrm>
              <a:off x="12742305" y="2281882"/>
              <a:ext cx="334121" cy="427979"/>
            </p14:xfrm>
          </p:contentPart>
        </mc:Choice>
        <mc:Fallback>
          <p:pic>
            <p:nvPicPr>
              <p:cNvPr id="16" name="Písanie rukou 15">
                <a:extLst>
                  <a:ext uri="{FF2B5EF4-FFF2-40B4-BE49-F238E27FC236}">
                    <a16:creationId xmlns:a16="http://schemas.microsoft.com/office/drawing/2014/main" id="{5BEA49A3-7448-C672-549C-499C4AEEAF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724322" y="2263900"/>
                <a:ext cx="369727" cy="463584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Obdĺžnik 16">
            <a:extLst>
              <a:ext uri="{FF2B5EF4-FFF2-40B4-BE49-F238E27FC236}">
                <a16:creationId xmlns:a16="http://schemas.microsoft.com/office/drawing/2014/main" id="{FD0C3D9D-C603-9F36-2B54-C4D759E5917F}"/>
              </a:ext>
            </a:extLst>
          </p:cNvPr>
          <p:cNvSpPr/>
          <p:nvPr/>
        </p:nvSpPr>
        <p:spPr>
          <a:xfrm>
            <a:off x="5100637" y="381000"/>
            <a:ext cx="32385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D2DA6316-5810-533F-09F6-8D346BBECD1B}"/>
              </a:ext>
            </a:extLst>
          </p:cNvPr>
          <p:cNvSpPr/>
          <p:nvPr/>
        </p:nvSpPr>
        <p:spPr>
          <a:xfrm>
            <a:off x="5776912" y="380999"/>
            <a:ext cx="32385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4947DD27-49FA-58DE-A16B-579BD23C57CF}"/>
              </a:ext>
            </a:extLst>
          </p:cNvPr>
          <p:cNvSpPr/>
          <p:nvPr/>
        </p:nvSpPr>
        <p:spPr>
          <a:xfrm>
            <a:off x="6405562" y="381000"/>
            <a:ext cx="32385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3889CBEE-A0C7-6F70-2907-B3EC48A1EC6B}"/>
              </a:ext>
            </a:extLst>
          </p:cNvPr>
          <p:cNvSpPr/>
          <p:nvPr/>
        </p:nvSpPr>
        <p:spPr>
          <a:xfrm flipH="1">
            <a:off x="7920037" y="800100"/>
            <a:ext cx="3209925" cy="314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0F583E16-3518-3826-F5F2-0902FC1633C4}"/>
              </a:ext>
            </a:extLst>
          </p:cNvPr>
          <p:cNvSpPr/>
          <p:nvPr/>
        </p:nvSpPr>
        <p:spPr>
          <a:xfrm>
            <a:off x="5229225" y="557212"/>
            <a:ext cx="76200" cy="5648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750A1AF9-213E-3318-48E5-81388A06CF18}"/>
              </a:ext>
            </a:extLst>
          </p:cNvPr>
          <p:cNvSpPr/>
          <p:nvPr/>
        </p:nvSpPr>
        <p:spPr>
          <a:xfrm>
            <a:off x="5895975" y="557212"/>
            <a:ext cx="76200" cy="5648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784EC6FE-D635-5557-A5F2-EDA368980B44}"/>
              </a:ext>
            </a:extLst>
          </p:cNvPr>
          <p:cNvSpPr/>
          <p:nvPr/>
        </p:nvSpPr>
        <p:spPr>
          <a:xfrm>
            <a:off x="6496049" y="557212"/>
            <a:ext cx="76200" cy="5648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402EBD5D-10BD-F943-72DA-3979AFCA9127}"/>
              </a:ext>
            </a:extLst>
          </p:cNvPr>
          <p:cNvSpPr/>
          <p:nvPr/>
        </p:nvSpPr>
        <p:spPr>
          <a:xfrm>
            <a:off x="8000999" y="914400"/>
            <a:ext cx="2905125" cy="571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24971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60122944-3B64-7126-1F4F-1E871143A28A}"/>
              </a:ext>
            </a:extLst>
          </p:cNvPr>
          <p:cNvSpPr/>
          <p:nvPr/>
        </p:nvSpPr>
        <p:spPr>
          <a:xfrm>
            <a:off x="-42862" y="-85725"/>
            <a:ext cx="12544425" cy="7134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40F1FE16-B20C-BE89-53C6-478A6CA4A565}"/>
              </a:ext>
            </a:extLst>
          </p:cNvPr>
          <p:cNvSpPr/>
          <p:nvPr/>
        </p:nvSpPr>
        <p:spPr>
          <a:xfrm>
            <a:off x="4762" y="42862"/>
            <a:ext cx="123825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7E5785B4-4A0C-88EA-B318-EF8AA0BA87F9}"/>
              </a:ext>
            </a:extLst>
          </p:cNvPr>
          <p:cNvSpPr/>
          <p:nvPr/>
        </p:nvSpPr>
        <p:spPr>
          <a:xfrm>
            <a:off x="104775" y="147637"/>
            <a:ext cx="12087225" cy="67056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: zaoblené rohy 4">
            <a:extLst>
              <a:ext uri="{FF2B5EF4-FFF2-40B4-BE49-F238E27FC236}">
                <a16:creationId xmlns:a16="http://schemas.microsoft.com/office/drawing/2014/main" id="{F7F0E268-4960-C785-B808-89D51D694BA3}"/>
              </a:ext>
            </a:extLst>
          </p:cNvPr>
          <p:cNvSpPr/>
          <p:nvPr/>
        </p:nvSpPr>
        <p:spPr>
          <a:xfrm>
            <a:off x="214312" y="261936"/>
            <a:ext cx="11830050" cy="6457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1FB3BB9A-CF9F-3348-B2F3-F51478622E44}"/>
              </a:ext>
            </a:extLst>
          </p:cNvPr>
          <p:cNvSpPr/>
          <p:nvPr/>
        </p:nvSpPr>
        <p:spPr>
          <a:xfrm>
            <a:off x="300037" y="333375"/>
            <a:ext cx="11649075" cy="625792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FC1BC6A-29D6-B5AE-5E79-62A0BAB9F434}"/>
              </a:ext>
            </a:extLst>
          </p:cNvPr>
          <p:cNvSpPr txBox="1"/>
          <p:nvPr/>
        </p:nvSpPr>
        <p:spPr>
          <a:xfrm>
            <a:off x="5643562" y="1957387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C0B2CEF-D269-95C6-5D27-616F4B55E93C}"/>
              </a:ext>
            </a:extLst>
          </p:cNvPr>
          <p:cNvSpPr txBox="1"/>
          <p:nvPr/>
        </p:nvSpPr>
        <p:spPr>
          <a:xfrm>
            <a:off x="3300412" y="2243137"/>
            <a:ext cx="58293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8000" b="1" u="sng">
                <a:solidFill>
                  <a:schemeClr val="bg1"/>
                </a:solidFill>
                <a:cs typeface="Calibri"/>
              </a:rPr>
              <a:t>Ďakujeme za pozornosť !</a:t>
            </a:r>
          </a:p>
        </p:txBody>
      </p:sp>
    </p:spTree>
    <p:extLst>
      <p:ext uri="{BB962C8B-B14F-4D97-AF65-F5344CB8AC3E}">
        <p14:creationId xmlns:p14="http://schemas.microsoft.com/office/powerpoint/2010/main" val="35164879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B8336C81820348A962B869F1AAB863" ma:contentTypeVersion="12" ma:contentTypeDescription="Umožňuje vytvoriť nový dokument." ma:contentTypeScope="" ma:versionID="f5f0103a6ee6f60fcb59b990200c7392">
  <xsd:schema xmlns:xsd="http://www.w3.org/2001/XMLSchema" xmlns:xs="http://www.w3.org/2001/XMLSchema" xmlns:p="http://schemas.microsoft.com/office/2006/metadata/properties" xmlns:ns2="0a4c4988-4ac3-4e1e-8036-f45c26818cfc" xmlns:ns3="bf26b79f-38ba-430c-8cc9-d88f59e05364" targetNamespace="http://schemas.microsoft.com/office/2006/metadata/properties" ma:root="true" ma:fieldsID="a3b5937e59cbb7240d9d00846b390820" ns2:_="" ns3:_="">
    <xsd:import namespace="0a4c4988-4ac3-4e1e-8036-f45c26818cfc"/>
    <xsd:import namespace="bf26b79f-38ba-430c-8cc9-d88f59e05364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c4988-4ac3-4e1e-8036-f45c26818cfc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a" ma:readOnly="false" ma:fieldId="{5cf76f15-5ced-4ddc-b409-7134ff3c332f}" ma:taxonomyMulti="true" ma:sspId="95d1fa9a-211a-4eeb-937a-76879d66f8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6b79f-38ba-430c-8cc9-d88f59e0536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e279b58-fb5e-4f10-a8e3-3132c9d1e09e}" ma:internalName="TaxCatchAll" ma:showField="CatchAllData" ma:web="bf26b79f-38ba-430c-8cc9-d88f59e05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26b79f-38ba-430c-8cc9-d88f59e05364" xsi:nil="true"/>
    <lcf76f155ced4ddcb4097134ff3c332f xmlns="0a4c4988-4ac3-4e1e-8036-f45c26818cfc">
      <Terms xmlns="http://schemas.microsoft.com/office/infopath/2007/PartnerControls"/>
    </lcf76f155ced4ddcb4097134ff3c332f>
    <ReferenceId xmlns="0a4c4988-4ac3-4e1e-8036-f45c26818cfc" xsi:nil="true"/>
    <MediaLengthInSeconds xmlns="0a4c4988-4ac3-4e1e-8036-f45c26818cfc" xsi:nil="true"/>
  </documentManagement>
</p:properties>
</file>

<file path=customXml/itemProps1.xml><?xml version="1.0" encoding="utf-8"?>
<ds:datastoreItem xmlns:ds="http://schemas.openxmlformats.org/officeDocument/2006/customXml" ds:itemID="{C241BAF1-4F17-4D31-9774-DCC8C8B3C958}"/>
</file>

<file path=customXml/itemProps2.xml><?xml version="1.0" encoding="utf-8"?>
<ds:datastoreItem xmlns:ds="http://schemas.openxmlformats.org/officeDocument/2006/customXml" ds:itemID="{0083D9D8-286F-4005-A014-49FEAA226DD0}"/>
</file>

<file path=customXml/itemProps3.xml><?xml version="1.0" encoding="utf-8"?>
<ds:datastoreItem xmlns:ds="http://schemas.openxmlformats.org/officeDocument/2006/customXml" ds:itemID="{DF8C62A7-A8EA-4323-9175-9402EEA00233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Širokouhlá</PresentationFormat>
  <Slides>8</Slides>
  <Notes>0</Notes>
  <HiddenSlides>0</HiddenSlide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Vratislav Vrban</cp:lastModifiedBy>
  <cp:revision>1</cp:revision>
  <dcterms:created xsi:type="dcterms:W3CDTF">2023-11-28T15:35:37Z</dcterms:created>
  <dcterms:modified xsi:type="dcterms:W3CDTF">2023-11-30T15:44:12Z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0x010100F3B8336C81820348A962B869F1AAB863</vt:lpwstr>
  </property>
  <property fmtid="{D5CDD505-2E9C-101B-9397-08002B2CF9AE}" pid="3" name="Order">
    <vt:r8>12700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