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356" y="-7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07E27F1-D023-41D1-A7D0-FD1BB064AA9E}" type="datetimeFigureOut">
              <a:rPr lang="sk-SK" smtClean="0"/>
              <a:t>2. 2. 2021</a:t>
            </a:fld>
            <a:endParaRPr lang="sk-SK"/>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k-SK"/>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5302405-BE43-444D-8962-766F21A18EE7}" type="slidenum">
              <a:rPr lang="sk-SK" smtClean="0"/>
              <a:t>‹#›</a:t>
            </a:fld>
            <a:endParaRPr lang="sk-SK"/>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sk-SK" smtClean="0"/>
              <a:t>Upravte štýly predlohy textu</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nchor="ct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B07E27F1-D023-41D1-A7D0-FD1BB064AA9E}" type="datetimeFigureOut">
              <a:rPr lang="sk-SK" smtClean="0"/>
              <a:t>2. 2. 2021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5302405-BE43-444D-8962-766F21A18EE7}" type="slidenum">
              <a:rPr lang="sk-SK" smtClean="0"/>
              <a:t>‹#›</a:t>
            </a:fld>
            <a:endParaRPr lang="sk-SK"/>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B07E27F1-D023-41D1-A7D0-FD1BB064AA9E}" type="datetimeFigureOut">
              <a:rPr lang="sk-SK" smtClean="0"/>
              <a:t>2. 2. 2021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5302405-BE43-444D-8962-766F21A18EE7}" type="slidenum">
              <a:rPr lang="sk-SK" smtClean="0"/>
              <a:t>‹#›</a:t>
            </a:fld>
            <a:endParaRPr lang="sk-SK"/>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B07E27F1-D023-41D1-A7D0-FD1BB064AA9E}" type="datetimeFigureOut">
              <a:rPr lang="sk-SK" smtClean="0"/>
              <a:t>2. 2. 2021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5302405-BE43-444D-8962-766F21A18EE7}" type="slidenum">
              <a:rPr lang="sk-SK" smtClean="0"/>
              <a:t>‹#›</a:t>
            </a:fld>
            <a:endParaRPr lang="sk-SK"/>
          </a:p>
        </p:txBody>
      </p:sp>
      <p:sp>
        <p:nvSpPr>
          <p:cNvPr id="11" name="Title 10"/>
          <p:cNvSpPr>
            <a:spLocks noGrp="1"/>
          </p:cNvSpPr>
          <p:nvPr>
            <p:ph type="title"/>
          </p:nvPr>
        </p:nvSpPr>
        <p:spPr/>
        <p:txBody>
          <a:bodyPr/>
          <a:lstStyle/>
          <a:p>
            <a:r>
              <a:rPr lang="sk-SK" smtClean="0"/>
              <a:t>Upravte štýly predlohy textu</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sk-SK" smtClean="0"/>
              <a:t>Upravte štýly predlohy textu</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07E27F1-D023-41D1-A7D0-FD1BB064AA9E}" type="datetimeFigureOut">
              <a:rPr lang="sk-SK" smtClean="0"/>
              <a:t>2. 2. 2021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5302405-BE43-444D-8962-766F21A18EE7}" type="slidenum">
              <a:rPr lang="sk-SK" smtClean="0"/>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7E27F1-D023-41D1-A7D0-FD1BB064AA9E}" type="datetimeFigureOut">
              <a:rPr lang="sk-SK" smtClean="0"/>
              <a:t>2. 2. 2021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85302405-BE43-444D-8962-766F21A18EE7}" type="slidenum">
              <a:rPr lang="sk-SK" smtClean="0"/>
              <a:t>‹#›</a:t>
            </a:fld>
            <a:endParaRPr lang="sk-SK"/>
          </a:p>
        </p:txBody>
      </p:sp>
      <p:sp>
        <p:nvSpPr>
          <p:cNvPr id="12" name="Title 11"/>
          <p:cNvSpPr>
            <a:spLocks noGrp="1"/>
          </p:cNvSpPr>
          <p:nvPr>
            <p:ph type="title"/>
          </p:nvPr>
        </p:nvSpPr>
        <p:spPr/>
        <p:txBody>
          <a:bodyPr/>
          <a:lstStyle>
            <a:lvl1pPr>
              <a:defRPr>
                <a:solidFill>
                  <a:schemeClr val="tx2"/>
                </a:solidFill>
              </a:defRPr>
            </a:lvl1pPr>
          </a:lstStyle>
          <a:p>
            <a:r>
              <a:rPr lang="sk-SK" smtClean="0"/>
              <a:t>Upravte štýly predlohy textu</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B07E27F1-D023-41D1-A7D0-FD1BB064AA9E}" type="datetimeFigureOut">
              <a:rPr lang="sk-SK" smtClean="0"/>
              <a:t>2. 2. 2021</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85302405-BE43-444D-8962-766F21A18EE7}" type="slidenum">
              <a:rPr lang="sk-SK" smtClean="0"/>
              <a:t>‹#›</a:t>
            </a:fld>
            <a:endParaRPr lang="sk-SK"/>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B07E27F1-D023-41D1-A7D0-FD1BB064AA9E}" type="datetimeFigureOut">
              <a:rPr lang="sk-SK" smtClean="0"/>
              <a:t>2. 2. 2021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85302405-BE43-444D-8962-766F21A18EE7}" type="slidenum">
              <a:rPr lang="sk-SK" smtClean="0"/>
              <a:t>‹#›</a:t>
            </a:fld>
            <a:endParaRPr lang="sk-SK"/>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E27F1-D023-41D1-A7D0-FD1BB064AA9E}" type="datetimeFigureOut">
              <a:rPr lang="sk-SK" smtClean="0"/>
              <a:t>2. 2. 2021</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85302405-BE43-444D-8962-766F21A18EE7}"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sk-SK" smtClean="0"/>
              <a:t>Upravte štýly predlohy textu</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07E27F1-D023-41D1-A7D0-FD1BB064AA9E}" type="datetimeFigureOut">
              <a:rPr lang="sk-SK" smtClean="0"/>
              <a:t>2. 2. 2021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85302405-BE43-444D-8962-766F21A18EE7}"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sk-SK" smtClean="0"/>
              <a:t>Upravte štýly predlohy textu</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07E27F1-D023-41D1-A7D0-FD1BB064AA9E}" type="datetimeFigureOut">
              <a:rPr lang="sk-SK" smtClean="0"/>
              <a:t>2. 2. 2021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85302405-BE43-444D-8962-766F21A18EE7}"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sk-SK" smtClean="0"/>
              <a:t>Upravte štýly predlohy textu</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07E27F1-D023-41D1-A7D0-FD1BB064AA9E}" type="datetimeFigureOut">
              <a:rPr lang="sk-SK" smtClean="0"/>
              <a:t>2. 2. 2021</a:t>
            </a:fld>
            <a:endParaRPr lang="sk-SK"/>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sk-SK"/>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5302405-BE43-444D-8962-766F21A18EE7}"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539552" y="404664"/>
            <a:ext cx="8136904" cy="5832648"/>
          </a:xfrm>
        </p:spPr>
        <p:txBody>
          <a:bodyPr/>
          <a:lstStyle/>
          <a:p>
            <a:r>
              <a:rPr lang="sk-SK" sz="4000" b="1" dirty="0"/>
              <a:t>Vety podľa </a:t>
            </a:r>
            <a:r>
              <a:rPr lang="sk-SK" sz="4000" b="1" dirty="0" smtClean="0"/>
              <a:t>členitosti</a:t>
            </a:r>
          </a:p>
          <a:p>
            <a:endParaRPr lang="sk-S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492896"/>
            <a:ext cx="4548639"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72816"/>
            <a:ext cx="2952328" cy="285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90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79512" y="226862"/>
            <a:ext cx="8784976" cy="6408712"/>
          </a:xfrm>
        </p:spPr>
        <p:txBody>
          <a:bodyPr/>
          <a:lstStyle/>
          <a:p>
            <a:pPr marL="0" indent="0" algn="ctr">
              <a:buNone/>
            </a:pPr>
            <a:endParaRPr lang="sk-SK" dirty="0"/>
          </a:p>
          <a:p>
            <a:pPr marL="0" indent="0" algn="ctr">
              <a:buNone/>
            </a:pPr>
            <a:r>
              <a:rPr lang="sk-SK" sz="3600" b="1" dirty="0" smtClean="0"/>
              <a:t>Veta</a:t>
            </a:r>
          </a:p>
          <a:p>
            <a:pPr marL="0" indent="0">
              <a:buNone/>
            </a:pPr>
            <a:r>
              <a:rPr lang="sk-SK" sz="2000" b="1" dirty="0" smtClean="0"/>
              <a:t> </a:t>
            </a:r>
            <a:r>
              <a:rPr lang="sk-SK" sz="2000" dirty="0" smtClean="0"/>
              <a:t>-je </a:t>
            </a:r>
            <a:r>
              <a:rPr lang="sk-SK" sz="2000" dirty="0"/>
              <a:t>základná jednotka </a:t>
            </a:r>
            <a:r>
              <a:rPr lang="sk-SK" sz="2000" dirty="0" smtClean="0"/>
              <a:t>reči</a:t>
            </a:r>
          </a:p>
          <a:p>
            <a:pPr marL="0" indent="0">
              <a:buNone/>
            </a:pPr>
            <a:endParaRPr lang="sk-SK" sz="2000" dirty="0" smtClean="0"/>
          </a:p>
          <a:p>
            <a:pPr marL="0" indent="0">
              <a:buNone/>
            </a:pPr>
            <a:r>
              <a:rPr lang="sk-SK" sz="2000" dirty="0" smtClean="0"/>
              <a:t>-</a:t>
            </a:r>
            <a:r>
              <a:rPr lang="sk-SK" sz="2000" dirty="0" smtClean="0"/>
              <a:t>má </a:t>
            </a:r>
            <a:r>
              <a:rPr lang="sk-SK" sz="2000" dirty="0"/>
              <a:t>ustálenú podobu – na začiatku je veľké písmeno, na konci je </a:t>
            </a:r>
            <a:endParaRPr lang="sk-SK" sz="2000" dirty="0" smtClean="0"/>
          </a:p>
          <a:p>
            <a:pPr marL="0" indent="0">
              <a:buNone/>
            </a:pPr>
            <a:r>
              <a:rPr lang="sk-SK" sz="2000" dirty="0" smtClean="0"/>
              <a:t>  </a:t>
            </a:r>
            <a:r>
              <a:rPr lang="sk-SK" sz="2000" dirty="0"/>
              <a:t>bodka, výkričník, otáznik, tri bodky</a:t>
            </a:r>
          </a:p>
          <a:p>
            <a:pPr marL="0" indent="0">
              <a:buNone/>
            </a:pPr>
            <a:endParaRPr lang="sk-SK" sz="2000" dirty="0"/>
          </a:p>
          <a:p>
            <a:pPr marL="0" indent="0">
              <a:buNone/>
            </a:pPr>
            <a:r>
              <a:rPr lang="sk-SK" sz="2000" dirty="0" smtClean="0"/>
              <a:t>-</a:t>
            </a:r>
            <a:r>
              <a:rPr lang="sk-SK" sz="2000" dirty="0" smtClean="0"/>
              <a:t>každá </a:t>
            </a:r>
            <a:r>
              <a:rPr lang="sk-SK" sz="2000" dirty="0"/>
              <a:t>veta má svoju melódiu – podľa typu vety je stúpavá alebo </a:t>
            </a:r>
            <a:r>
              <a:rPr lang="sk-SK" sz="2000" dirty="0" smtClean="0"/>
              <a:t>klesavá</a:t>
            </a:r>
          </a:p>
          <a:p>
            <a:pPr marL="0" indent="0">
              <a:buNone/>
            </a:pPr>
            <a:endParaRPr lang="sk-SK" sz="2000" dirty="0" smtClean="0"/>
          </a:p>
          <a:p>
            <a:pPr marL="0" indent="0">
              <a:buNone/>
            </a:pPr>
            <a:r>
              <a:rPr lang="sk-SK" sz="2000" dirty="0" smtClean="0"/>
              <a:t>-aj </a:t>
            </a:r>
            <a:r>
              <a:rPr lang="sk-SK" sz="2000" dirty="0"/>
              <a:t>jedno slovo môže byť vetou – napr. </a:t>
            </a:r>
            <a:r>
              <a:rPr lang="sk-SK" sz="2000" dirty="0" smtClean="0"/>
              <a:t>Prestaňte !</a:t>
            </a:r>
          </a:p>
          <a:p>
            <a:pPr marL="0" indent="0">
              <a:buNone/>
            </a:pPr>
            <a:endParaRPr lang="sk-SK"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848" y="4077073"/>
            <a:ext cx="2566616" cy="2566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33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699247" y="332656"/>
            <a:ext cx="8265241" cy="6264696"/>
          </a:xfrm>
        </p:spPr>
        <p:txBody>
          <a:bodyPr>
            <a:normAutofit/>
          </a:bodyPr>
          <a:lstStyle/>
          <a:p>
            <a:pPr marL="0" indent="0" algn="ctr">
              <a:buNone/>
            </a:pPr>
            <a:r>
              <a:rPr lang="sk-SK" sz="3600" b="1" dirty="0"/>
              <a:t>Vety podľa </a:t>
            </a:r>
            <a:r>
              <a:rPr lang="sk-SK" sz="3600" b="1" dirty="0" smtClean="0"/>
              <a:t>obsahu</a:t>
            </a:r>
          </a:p>
          <a:p>
            <a:pPr marL="0" indent="0">
              <a:buNone/>
            </a:pPr>
            <a:endParaRPr lang="sk-SK" sz="3600" b="1" dirty="0"/>
          </a:p>
          <a:p>
            <a:pPr marL="0" indent="0">
              <a:buNone/>
            </a:pPr>
            <a:r>
              <a:rPr lang="sk-SK" sz="2000" b="1" dirty="0" smtClean="0"/>
              <a:t>   oznamovacie </a:t>
            </a:r>
            <a:r>
              <a:rPr lang="sk-SK" sz="2000" b="1" dirty="0"/>
              <a:t>vety</a:t>
            </a:r>
          </a:p>
          <a:p>
            <a:pPr marL="0" indent="0">
              <a:buNone/>
            </a:pPr>
            <a:r>
              <a:rPr lang="sk-SK" sz="2000" b="1" dirty="0"/>
              <a:t> </a:t>
            </a:r>
            <a:r>
              <a:rPr lang="sk-SK" sz="2000" b="1" dirty="0" smtClean="0"/>
              <a:t>  </a:t>
            </a:r>
            <a:r>
              <a:rPr lang="sk-SK" sz="2000" b="1" dirty="0" smtClean="0"/>
              <a:t>opytovacie </a:t>
            </a:r>
            <a:r>
              <a:rPr lang="sk-SK" sz="2000" b="1" dirty="0"/>
              <a:t>vety</a:t>
            </a:r>
          </a:p>
          <a:p>
            <a:pPr marL="0" indent="0">
              <a:buNone/>
            </a:pPr>
            <a:r>
              <a:rPr lang="sk-SK" sz="2000" b="1" dirty="0" smtClean="0"/>
              <a:t>  </a:t>
            </a:r>
            <a:r>
              <a:rPr lang="sk-SK" sz="2000" b="1" dirty="0" smtClean="0"/>
              <a:t> rozkazovacie </a:t>
            </a:r>
            <a:r>
              <a:rPr lang="sk-SK" sz="2000" b="1" dirty="0"/>
              <a:t>vety</a:t>
            </a:r>
          </a:p>
          <a:p>
            <a:pPr marL="0" indent="0">
              <a:buNone/>
            </a:pPr>
            <a:r>
              <a:rPr lang="sk-SK" sz="2000" b="1" dirty="0" smtClean="0"/>
              <a:t>   </a:t>
            </a:r>
            <a:r>
              <a:rPr lang="sk-SK" sz="2000" b="1" dirty="0" smtClean="0"/>
              <a:t>želacie </a:t>
            </a:r>
            <a:r>
              <a:rPr lang="sk-SK" sz="2000" b="1" dirty="0" smtClean="0"/>
              <a:t>vety</a:t>
            </a:r>
          </a:p>
          <a:p>
            <a:pPr marL="0" indent="0">
              <a:buNone/>
            </a:pPr>
            <a:r>
              <a:rPr lang="sk-SK" sz="2000" b="1" dirty="0" smtClean="0"/>
              <a:t>                             </a:t>
            </a:r>
            <a:r>
              <a:rPr lang="sk-SK" sz="2000" b="1" dirty="0" smtClean="0"/>
              <a:t>                 POZNÁMKA</a:t>
            </a:r>
            <a:endParaRPr lang="sk-SK" sz="2000" b="1" dirty="0" smtClean="0"/>
          </a:p>
          <a:p>
            <a:pPr marL="0" indent="0">
              <a:buNone/>
            </a:pPr>
            <a:r>
              <a:rPr lang="sk-SK" sz="2000" b="1" dirty="0" smtClean="0"/>
              <a:t> </a:t>
            </a:r>
          </a:p>
          <a:p>
            <a:pPr marL="0" indent="0">
              <a:buNone/>
            </a:pPr>
            <a:r>
              <a:rPr lang="sk-SK" sz="2000" b="1" dirty="0" smtClean="0"/>
              <a:t>                                      </a:t>
            </a:r>
            <a:endParaRPr lang="sk-SK" sz="2000" b="1" dirty="0"/>
          </a:p>
          <a:p>
            <a:pPr marL="0" indent="0">
              <a:buNone/>
            </a:pPr>
            <a:endParaRPr lang="sk-SK" sz="3600" b="1" dirty="0" smtClean="0"/>
          </a:p>
          <a:p>
            <a:pPr marL="0" indent="0">
              <a:buNone/>
            </a:pPr>
            <a:endParaRPr lang="sk-SK" sz="3600" b="1" dirty="0"/>
          </a:p>
          <a:p>
            <a:pPr marL="0" indent="0">
              <a:buNone/>
            </a:pPr>
            <a:endParaRPr lang="sk-SK" sz="3600" b="1" dirty="0" smtClean="0"/>
          </a:p>
          <a:p>
            <a:pPr marL="0" indent="0">
              <a:buNone/>
            </a:pPr>
            <a:endParaRPr lang="sk-SK" sz="3600" b="1" dirty="0"/>
          </a:p>
        </p:txBody>
      </p:sp>
      <p:sp>
        <p:nvSpPr>
          <p:cNvPr id="4" name="Obdĺžnik 3"/>
          <p:cNvSpPr/>
          <p:nvPr/>
        </p:nvSpPr>
        <p:spPr>
          <a:xfrm>
            <a:off x="3635896" y="3573016"/>
            <a:ext cx="4968552" cy="2959849"/>
          </a:xfrm>
          <a:prstGeom prst="rect">
            <a:avLst/>
          </a:prstGeom>
        </p:spPr>
        <p:txBody>
          <a:bodyPr wrap="square">
            <a:spAutoFit/>
          </a:bodyPr>
          <a:lstStyle/>
          <a:p>
            <a:pPr>
              <a:lnSpc>
                <a:spcPct val="150000"/>
              </a:lnSpc>
            </a:pPr>
            <a:r>
              <a:rPr lang="sk-SK" dirty="0" smtClean="0"/>
              <a:t>Zvolacie vety nie sú osobitným typom viet. Vyjadrujú city alebo reakciu autora. Vznikajú tak, že do vety pridáme citovo zafarbenú intonáciu. Pri zápise to vyjadríme pridaním výkričníka, otáznika alebo ich kombináciou, napr. To bol nádherný gól !Sústreď sa! Nech žije víťaz!</a:t>
            </a:r>
            <a:endParaRPr lang="sk-SK"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52481"/>
            <a:ext cx="1797174" cy="328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05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699247" y="188640"/>
            <a:ext cx="8049217" cy="6336703"/>
          </a:xfrm>
        </p:spPr>
        <p:txBody>
          <a:bodyPr/>
          <a:lstStyle/>
          <a:p>
            <a:endParaRPr lang="sk-SK" dirty="0" smtClean="0"/>
          </a:p>
          <a:p>
            <a:pPr marL="0" indent="0" algn="ctr">
              <a:buNone/>
            </a:pPr>
            <a:r>
              <a:rPr lang="sk-SK" dirty="0" smtClean="0"/>
              <a:t>   </a:t>
            </a:r>
            <a:r>
              <a:rPr lang="sk-SK" sz="3600" b="1" dirty="0" smtClean="0"/>
              <a:t>Oznamovacie vety</a:t>
            </a:r>
          </a:p>
          <a:p>
            <a:pPr marL="0" indent="0">
              <a:buNone/>
            </a:pPr>
            <a:endParaRPr lang="sk-SK" sz="3200" dirty="0" smtClean="0"/>
          </a:p>
          <a:p>
            <a:pPr marL="0" indent="0">
              <a:buNone/>
            </a:pPr>
            <a:r>
              <a:rPr lang="sk-SK" dirty="0" smtClean="0"/>
              <a:t>- </a:t>
            </a:r>
            <a:r>
              <a:rPr lang="sk-SK" sz="2000" dirty="0" smtClean="0"/>
              <a:t>oznamujú</a:t>
            </a:r>
            <a:r>
              <a:rPr lang="sk-SK" sz="2000" dirty="0"/>
              <a:t>, </a:t>
            </a:r>
            <a:r>
              <a:rPr lang="sk-SK" sz="2000" dirty="0" smtClean="0"/>
              <a:t>konštatujú</a:t>
            </a:r>
          </a:p>
          <a:p>
            <a:pPr marL="0" indent="0">
              <a:buNone/>
            </a:pPr>
            <a:r>
              <a:rPr lang="sk-SK" sz="2000" dirty="0" smtClean="0"/>
              <a:t> </a:t>
            </a:r>
            <a:endParaRPr lang="sk-SK" sz="2000" dirty="0"/>
          </a:p>
          <a:p>
            <a:pPr marL="0" indent="0">
              <a:buNone/>
            </a:pPr>
            <a:r>
              <a:rPr lang="sk-SK" sz="2000" dirty="0"/>
              <a:t> </a:t>
            </a:r>
            <a:r>
              <a:rPr lang="sk-SK" sz="2000" dirty="0" smtClean="0"/>
              <a:t>- sú </a:t>
            </a:r>
            <a:r>
              <a:rPr lang="sk-SK" sz="2000" dirty="0"/>
              <a:t>vety, ktorými chce hovoriaci niekomu niečo oznámiť </a:t>
            </a:r>
            <a:r>
              <a:rPr lang="sk-SK" sz="2000" dirty="0" smtClean="0"/>
              <a:t> -majú</a:t>
            </a:r>
          </a:p>
          <a:p>
            <a:pPr marL="0" indent="0">
              <a:buNone/>
            </a:pPr>
            <a:endParaRPr lang="sk-SK" sz="2000" dirty="0" smtClean="0"/>
          </a:p>
          <a:p>
            <a:pPr marL="0" indent="0">
              <a:buNone/>
            </a:pPr>
            <a:r>
              <a:rPr lang="sk-SK" sz="2000" dirty="0" smtClean="0"/>
              <a:t> </a:t>
            </a:r>
            <a:r>
              <a:rPr lang="sk-SK" sz="2000" dirty="0" smtClean="0"/>
              <a:t>- klesavú </a:t>
            </a:r>
            <a:r>
              <a:rPr lang="sk-SK" sz="2000" dirty="0"/>
              <a:t>melódiu </a:t>
            </a:r>
          </a:p>
          <a:p>
            <a:pPr marL="0" indent="0">
              <a:buNone/>
            </a:pPr>
            <a:r>
              <a:rPr lang="sk-SK" dirty="0"/>
              <a:t> </a:t>
            </a:r>
            <a:r>
              <a:rPr lang="sk-SK" dirty="0" smtClean="0"/>
              <a:t>  </a:t>
            </a:r>
            <a:r>
              <a:rPr lang="sk-SK" sz="2000" dirty="0" smtClean="0"/>
              <a:t>napr</a:t>
            </a:r>
            <a:r>
              <a:rPr lang="sk-SK" sz="2000" dirty="0"/>
              <a:t>.</a:t>
            </a:r>
            <a:r>
              <a:rPr lang="sk-SK" dirty="0"/>
              <a:t> </a:t>
            </a:r>
            <a:r>
              <a:rPr lang="sk-SK" i="1" u="sng" dirty="0"/>
              <a:t>Starý otec nejde do mesta. </a:t>
            </a:r>
          </a:p>
          <a:p>
            <a:pPr marL="0" indent="0">
              <a:buNone/>
            </a:pPr>
            <a:r>
              <a:rPr lang="sk-SK" dirty="0" smtClean="0"/>
              <a:t>                                                            </a:t>
            </a:r>
            <a:endParaRPr lang="sk-SK"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573016"/>
            <a:ext cx="295232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58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323528" y="188640"/>
            <a:ext cx="8496944" cy="6369570"/>
          </a:xfrm>
        </p:spPr>
        <p:txBody>
          <a:bodyPr>
            <a:normAutofit/>
          </a:bodyPr>
          <a:lstStyle/>
          <a:p>
            <a:pPr marL="0" indent="0" algn="ctr">
              <a:buNone/>
            </a:pPr>
            <a:r>
              <a:rPr lang="sk-SK" dirty="0"/>
              <a:t>     </a:t>
            </a:r>
            <a:r>
              <a:rPr lang="sk-SK" sz="3600" dirty="0"/>
              <a:t>   </a:t>
            </a:r>
            <a:endParaRPr lang="sk-SK" sz="3600" b="1" dirty="0" smtClean="0"/>
          </a:p>
          <a:p>
            <a:pPr marL="0" indent="0">
              <a:buNone/>
            </a:pPr>
            <a:r>
              <a:rPr lang="sk-SK" sz="2000" dirty="0" smtClean="0"/>
              <a:t>Sú </a:t>
            </a:r>
            <a:r>
              <a:rPr lang="sk-SK" sz="2000" dirty="0"/>
              <a:t>vety, ktorými sa chce hovoriaci niekoho niečo spýtať, alebo niečo </a:t>
            </a:r>
            <a:r>
              <a:rPr lang="sk-SK" sz="2000" dirty="0" smtClean="0"/>
              <a:t>    zistiť</a:t>
            </a:r>
            <a:r>
              <a:rPr lang="sk-SK" sz="2000" dirty="0" smtClean="0"/>
              <a:t>.</a:t>
            </a:r>
            <a:endParaRPr lang="sk-SK" sz="2000" dirty="0"/>
          </a:p>
          <a:p>
            <a:pPr marL="0" indent="0">
              <a:buNone/>
            </a:pPr>
            <a:r>
              <a:rPr lang="sk-SK" sz="2000" b="1" dirty="0"/>
              <a:t> </a:t>
            </a:r>
            <a:endParaRPr lang="sk-SK" sz="2000" b="1" dirty="0" smtClean="0"/>
          </a:p>
          <a:p>
            <a:pPr marL="0" indent="0">
              <a:buNone/>
            </a:pPr>
            <a:endParaRPr lang="sk-SK" sz="2000" b="1" dirty="0"/>
          </a:p>
          <a:p>
            <a:pPr marL="0" indent="0">
              <a:buNone/>
            </a:pPr>
            <a:r>
              <a:rPr lang="sk-SK" sz="2000" b="1" dirty="0" smtClean="0"/>
              <a:t>Zisťovacie  </a:t>
            </a:r>
            <a:r>
              <a:rPr lang="sk-SK" sz="2000" b="1" dirty="0" smtClean="0"/>
              <a:t>vety</a:t>
            </a:r>
            <a:r>
              <a:rPr lang="sk-SK" sz="2000" dirty="0" smtClean="0"/>
              <a:t>– </a:t>
            </a:r>
            <a:r>
              <a:rPr lang="sk-SK" sz="2000" dirty="0"/>
              <a:t>očakáva sa odpoveď áno/nie. Má stúpavú melódiu, </a:t>
            </a:r>
            <a:r>
              <a:rPr lang="sk-SK" sz="2000" u="sng" dirty="0"/>
              <a:t>napr. </a:t>
            </a:r>
            <a:r>
              <a:rPr lang="sk-SK" sz="2000" i="1" u="sng" dirty="0"/>
              <a:t>Pôjde starý otec do mesta</a:t>
            </a:r>
            <a:r>
              <a:rPr lang="sk-SK" sz="2000" i="1" u="sng" dirty="0" smtClean="0"/>
              <a:t>?</a:t>
            </a:r>
          </a:p>
          <a:p>
            <a:pPr marL="0" indent="0">
              <a:buNone/>
            </a:pPr>
            <a:endParaRPr lang="sk-SK" sz="2000" dirty="0" smtClean="0"/>
          </a:p>
          <a:p>
            <a:pPr marL="0" indent="0">
              <a:buNone/>
            </a:pPr>
            <a:r>
              <a:rPr lang="sk-SK" sz="2000" b="1" dirty="0" smtClean="0"/>
              <a:t>Doplňovacie </a:t>
            </a:r>
            <a:r>
              <a:rPr lang="sk-SK" sz="2000" b="1" dirty="0" smtClean="0"/>
              <a:t>vety</a:t>
            </a:r>
            <a:r>
              <a:rPr lang="sk-SK" sz="2000" dirty="0" smtClean="0"/>
              <a:t>– </a:t>
            </a:r>
            <a:r>
              <a:rPr lang="sk-SK" sz="2000" dirty="0"/>
              <a:t>neočakáva sa odpoveď áno/nie. Spravidla sa veta začína opytovacím zámenom. Má klesavú melódiu, napr. </a:t>
            </a:r>
            <a:r>
              <a:rPr lang="sk-SK" sz="2000" i="1" dirty="0"/>
              <a:t>Kam pôjde starý otec</a:t>
            </a:r>
            <a:r>
              <a:rPr lang="sk-SK" sz="2000" i="1" dirty="0" smtClean="0"/>
              <a:t>?</a:t>
            </a:r>
          </a:p>
          <a:p>
            <a:pPr marL="0" indent="0">
              <a:buNone/>
            </a:pPr>
            <a:r>
              <a:rPr lang="sk-SK" sz="2200" dirty="0"/>
              <a:t> </a:t>
            </a:r>
            <a:r>
              <a:rPr lang="sk-SK" sz="2200" dirty="0" smtClean="0"/>
              <a:t>                          </a:t>
            </a:r>
            <a:endParaRPr lang="sk-SK" sz="22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156" y="4150220"/>
            <a:ext cx="19526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756" y="4293096"/>
            <a:ext cx="22383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372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79512" y="188640"/>
            <a:ext cx="8784975" cy="6336703"/>
          </a:xfrm>
        </p:spPr>
        <p:txBody>
          <a:bodyPr/>
          <a:lstStyle/>
          <a:p>
            <a:pPr marL="0" indent="0" algn="ctr">
              <a:buNone/>
            </a:pPr>
            <a:r>
              <a:rPr lang="sk-SK" sz="3200" dirty="0" smtClean="0"/>
              <a:t> </a:t>
            </a:r>
            <a:r>
              <a:rPr lang="sk-SK" sz="3600" b="1" dirty="0" smtClean="0"/>
              <a:t>Rozkazovacie </a:t>
            </a:r>
            <a:r>
              <a:rPr lang="sk-SK" sz="3600" b="1" dirty="0" smtClean="0"/>
              <a:t>vety</a:t>
            </a:r>
          </a:p>
          <a:p>
            <a:pPr marL="0" indent="0">
              <a:lnSpc>
                <a:spcPct val="150000"/>
              </a:lnSpc>
              <a:buNone/>
            </a:pPr>
            <a:r>
              <a:rPr lang="sk-SK" sz="2000" dirty="0" smtClean="0"/>
              <a:t>- sú </a:t>
            </a:r>
            <a:r>
              <a:rPr lang="sk-SK" sz="2000" dirty="0"/>
              <a:t>vety, ktorými chce hovoriaci niekomu niečo prikázať, hovoriaci chce, </a:t>
            </a:r>
            <a:endParaRPr lang="sk-SK" sz="2000" dirty="0" smtClean="0"/>
          </a:p>
          <a:p>
            <a:pPr marL="0" indent="0">
              <a:lnSpc>
                <a:spcPct val="150000"/>
              </a:lnSpc>
              <a:buNone/>
            </a:pPr>
            <a:r>
              <a:rPr lang="sk-SK" sz="2000" dirty="0"/>
              <a:t> </a:t>
            </a:r>
            <a:r>
              <a:rPr lang="sk-SK" sz="2000" dirty="0" smtClean="0"/>
              <a:t> aby </a:t>
            </a:r>
            <a:r>
              <a:rPr lang="sk-SK" sz="2000" dirty="0"/>
              <a:t>niekto niečo vykonal či nevykonal</a:t>
            </a:r>
          </a:p>
          <a:p>
            <a:pPr marL="0" indent="0">
              <a:lnSpc>
                <a:spcPct val="150000"/>
              </a:lnSpc>
              <a:buNone/>
            </a:pPr>
            <a:r>
              <a:rPr lang="sk-SK" sz="2000" dirty="0" smtClean="0"/>
              <a:t>- </a:t>
            </a:r>
            <a:r>
              <a:rPr lang="sk-SK" sz="2000" dirty="0" smtClean="0"/>
              <a:t>prikazujú </a:t>
            </a:r>
            <a:r>
              <a:rPr lang="sk-SK" sz="2000" dirty="0"/>
              <a:t>alebo zakazujú</a:t>
            </a:r>
          </a:p>
          <a:p>
            <a:pPr marL="0" indent="0">
              <a:lnSpc>
                <a:spcPct val="150000"/>
              </a:lnSpc>
              <a:buNone/>
            </a:pPr>
            <a:r>
              <a:rPr lang="sk-SK" sz="2000" dirty="0" smtClean="0"/>
              <a:t>- </a:t>
            </a:r>
            <a:r>
              <a:rPr lang="sk-SK" sz="2000" dirty="0"/>
              <a:t>majú klesavú melódiu</a:t>
            </a:r>
          </a:p>
          <a:p>
            <a:pPr marL="0" indent="0">
              <a:lnSpc>
                <a:spcPct val="150000"/>
              </a:lnSpc>
              <a:buNone/>
            </a:pPr>
            <a:r>
              <a:rPr lang="sk-SK" sz="2000" dirty="0"/>
              <a:t> </a:t>
            </a:r>
            <a:r>
              <a:rPr lang="sk-SK" sz="2000" dirty="0" smtClean="0"/>
              <a:t> napr</a:t>
            </a:r>
            <a:r>
              <a:rPr lang="sk-SK" sz="2000" dirty="0"/>
              <a:t>. </a:t>
            </a:r>
            <a:r>
              <a:rPr lang="sk-SK" sz="2000" i="1" dirty="0"/>
              <a:t>Starý otec, </a:t>
            </a:r>
            <a:r>
              <a:rPr lang="sk-SK" sz="2000" i="1" dirty="0" smtClean="0"/>
              <a:t>nehovor čo mám robiť!  Daj pokoj!</a:t>
            </a:r>
          </a:p>
          <a:p>
            <a:pPr marL="0" indent="0">
              <a:buNone/>
            </a:pPr>
            <a:endParaRPr lang="sk-SK" sz="2000"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22192"/>
            <a:ext cx="3731888"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933056"/>
            <a:ext cx="2514080" cy="251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946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699247" y="260649"/>
            <a:ext cx="8121225" cy="5865514"/>
          </a:xfrm>
        </p:spPr>
        <p:txBody>
          <a:bodyPr/>
          <a:lstStyle/>
          <a:p>
            <a:pPr marL="0" indent="0">
              <a:buNone/>
            </a:pPr>
            <a:r>
              <a:rPr lang="sk-SK" dirty="0"/>
              <a:t> </a:t>
            </a:r>
            <a:r>
              <a:rPr lang="sk-SK" dirty="0" smtClean="0"/>
              <a:t>                              </a:t>
            </a:r>
            <a:r>
              <a:rPr lang="sk-SK" sz="3600" dirty="0" smtClean="0"/>
              <a:t>  </a:t>
            </a:r>
            <a:r>
              <a:rPr lang="sk-SK" sz="3600" b="1" dirty="0" smtClean="0"/>
              <a:t>Želacie </a:t>
            </a:r>
            <a:r>
              <a:rPr lang="sk-SK" sz="3600" b="1" dirty="0" smtClean="0"/>
              <a:t>vety</a:t>
            </a:r>
          </a:p>
          <a:p>
            <a:pPr marL="0" indent="0">
              <a:lnSpc>
                <a:spcPct val="150000"/>
              </a:lnSpc>
              <a:buNone/>
            </a:pPr>
            <a:r>
              <a:rPr lang="sk-SK" dirty="0" smtClean="0"/>
              <a:t> </a:t>
            </a:r>
            <a:r>
              <a:rPr lang="sk-SK" sz="2000" dirty="0" smtClean="0"/>
              <a:t>- sú </a:t>
            </a:r>
            <a:r>
              <a:rPr lang="sk-SK" sz="2000" dirty="0"/>
              <a:t>vety, ktorými hovoriaci vyjadruje svoje želanie, vyjadruje výzvu, </a:t>
            </a:r>
            <a:r>
              <a:rPr lang="sk-SK" sz="2000" dirty="0" smtClean="0"/>
              <a:t>         </a:t>
            </a:r>
          </a:p>
          <a:p>
            <a:pPr marL="0" indent="0">
              <a:lnSpc>
                <a:spcPct val="150000"/>
              </a:lnSpc>
              <a:buNone/>
            </a:pPr>
            <a:r>
              <a:rPr lang="sk-SK" sz="2000" dirty="0"/>
              <a:t> </a:t>
            </a:r>
            <a:r>
              <a:rPr lang="sk-SK" sz="2000" dirty="0" smtClean="0"/>
              <a:t>  </a:t>
            </a:r>
            <a:r>
              <a:rPr lang="sk-SK" sz="2000" dirty="0"/>
              <a:t>aby sa niečo stalo či nestalo</a:t>
            </a:r>
          </a:p>
          <a:p>
            <a:pPr marL="0" indent="0">
              <a:lnSpc>
                <a:spcPct val="150000"/>
              </a:lnSpc>
              <a:buNone/>
            </a:pPr>
            <a:r>
              <a:rPr lang="sk-SK" sz="2000" dirty="0" smtClean="0"/>
              <a:t> </a:t>
            </a:r>
            <a:r>
              <a:rPr lang="sk-SK" sz="2000" dirty="0" smtClean="0"/>
              <a:t>- vyjadrujú </a:t>
            </a:r>
            <a:r>
              <a:rPr lang="sk-SK" sz="2000" dirty="0"/>
              <a:t>prianie, </a:t>
            </a:r>
            <a:r>
              <a:rPr lang="sk-SK" sz="2000" dirty="0" smtClean="0"/>
              <a:t>želanie, </a:t>
            </a:r>
          </a:p>
          <a:p>
            <a:pPr marL="0" indent="0">
              <a:lnSpc>
                <a:spcPct val="150000"/>
              </a:lnSpc>
              <a:buNone/>
            </a:pPr>
            <a:r>
              <a:rPr lang="sk-SK" sz="2000" dirty="0"/>
              <a:t> </a:t>
            </a:r>
            <a:r>
              <a:rPr lang="sk-SK" sz="2000" dirty="0" smtClean="0"/>
              <a:t> - </a:t>
            </a:r>
            <a:r>
              <a:rPr lang="pl-PL" sz="2000" dirty="0" smtClean="0"/>
              <a:t>majú </a:t>
            </a:r>
            <a:r>
              <a:rPr lang="pl-PL" sz="2000" dirty="0"/>
              <a:t>klesavú melódiu</a:t>
            </a:r>
          </a:p>
          <a:p>
            <a:pPr marL="0" indent="0">
              <a:lnSpc>
                <a:spcPct val="150000"/>
              </a:lnSpc>
              <a:buNone/>
            </a:pPr>
            <a:r>
              <a:rPr lang="pl-PL" sz="2000" dirty="0" smtClean="0"/>
              <a:t>     </a:t>
            </a:r>
            <a:r>
              <a:rPr lang="pl-PL" sz="2000" dirty="0"/>
              <a:t>napr. </a:t>
            </a:r>
            <a:r>
              <a:rPr lang="pl-PL" sz="2000" i="1" dirty="0"/>
              <a:t>Kiež by mi pomohol! Bodaj by sa to nestalo</a:t>
            </a:r>
            <a:r>
              <a:rPr lang="pl-PL" sz="2000" i="1" dirty="0" smtClean="0"/>
              <a:t>!</a:t>
            </a:r>
          </a:p>
          <a:p>
            <a:pPr marL="0" indent="0">
              <a:lnSpc>
                <a:spcPct val="150000"/>
              </a:lnSpc>
              <a:buNone/>
            </a:pPr>
            <a:r>
              <a:rPr lang="pl-PL" sz="2000" i="1" dirty="0"/>
              <a:t> </a:t>
            </a:r>
            <a:r>
              <a:rPr lang="pl-PL" sz="2000" i="1" dirty="0" smtClean="0"/>
              <a:t>                      </a:t>
            </a:r>
            <a:endParaRPr lang="pl-PL" sz="2000"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140968"/>
            <a:ext cx="1728192"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837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251521" y="260648"/>
            <a:ext cx="8193232" cy="6264695"/>
          </a:xfrm>
        </p:spPr>
        <p:txBody>
          <a:bodyPr>
            <a:normAutofit lnSpcReduction="10000"/>
          </a:bodyPr>
          <a:lstStyle/>
          <a:p>
            <a:endParaRPr lang="sk-SK" dirty="0" smtClean="0"/>
          </a:p>
          <a:p>
            <a:pPr marL="0" indent="0">
              <a:buNone/>
            </a:pPr>
            <a:r>
              <a:rPr lang="sk-SK" dirty="0"/>
              <a:t>     </a:t>
            </a:r>
            <a:r>
              <a:rPr lang="sk-SK" sz="3600" b="1" dirty="0"/>
              <a:t>Vety podľa </a:t>
            </a:r>
            <a:r>
              <a:rPr lang="sk-SK" sz="3600" b="1" dirty="0" smtClean="0"/>
              <a:t>zloženia</a:t>
            </a:r>
          </a:p>
          <a:p>
            <a:pPr marL="0" indent="0">
              <a:buNone/>
            </a:pPr>
            <a:endParaRPr lang="sk-SK" dirty="0"/>
          </a:p>
          <a:p>
            <a:pPr marL="0" indent="0">
              <a:buNone/>
            </a:pPr>
            <a:r>
              <a:rPr lang="sk-SK" dirty="0" smtClean="0"/>
              <a:t> </a:t>
            </a:r>
            <a:r>
              <a:rPr lang="sk-SK" sz="2000" b="1" i="1" dirty="0" smtClean="0"/>
              <a:t>jednoduchá veta </a:t>
            </a:r>
            <a:r>
              <a:rPr lang="sk-SK" sz="2000" dirty="0" smtClean="0"/>
              <a:t>– má len jeden prísudok</a:t>
            </a:r>
          </a:p>
          <a:p>
            <a:pPr marL="0" indent="0">
              <a:lnSpc>
                <a:spcPct val="150000"/>
              </a:lnSpc>
              <a:buNone/>
            </a:pPr>
            <a:endParaRPr lang="sk-SK" sz="2000" dirty="0" smtClean="0"/>
          </a:p>
          <a:p>
            <a:pPr marL="0" indent="0">
              <a:lnSpc>
                <a:spcPct val="150000"/>
              </a:lnSpc>
              <a:buNone/>
            </a:pPr>
            <a:r>
              <a:rPr lang="sk-SK" sz="2000" i="1" dirty="0" smtClean="0"/>
              <a:t> </a:t>
            </a:r>
            <a:r>
              <a:rPr lang="sk-SK" sz="2000" b="1" i="1" dirty="0" smtClean="0"/>
              <a:t>holá veta </a:t>
            </a:r>
            <a:r>
              <a:rPr lang="sk-SK" sz="2000" dirty="0" smtClean="0"/>
              <a:t>– má len podmet a prísudok (Babka varí.)</a:t>
            </a:r>
          </a:p>
          <a:p>
            <a:pPr marL="0" indent="0">
              <a:lnSpc>
                <a:spcPct val="150000"/>
              </a:lnSpc>
              <a:buNone/>
            </a:pPr>
            <a:endParaRPr lang="sk-SK" sz="2000" dirty="0" smtClean="0"/>
          </a:p>
          <a:p>
            <a:pPr marL="0" indent="0">
              <a:lnSpc>
                <a:spcPct val="150000"/>
              </a:lnSpc>
              <a:buNone/>
            </a:pPr>
            <a:r>
              <a:rPr lang="sk-SK" sz="2000" dirty="0" smtClean="0"/>
              <a:t>  </a:t>
            </a:r>
            <a:r>
              <a:rPr lang="sk-SK" sz="2000" b="1" i="1" dirty="0" smtClean="0"/>
              <a:t>rozvitá veta </a:t>
            </a:r>
            <a:r>
              <a:rPr lang="sk-SK" sz="2000" dirty="0" smtClean="0"/>
              <a:t>– obsahuje aj vedľajšie vetné členy.</a:t>
            </a:r>
          </a:p>
          <a:p>
            <a:pPr marL="0" indent="0">
              <a:lnSpc>
                <a:spcPct val="150000"/>
              </a:lnSpc>
              <a:buNone/>
            </a:pPr>
            <a:r>
              <a:rPr lang="sk-SK" sz="2000" dirty="0" smtClean="0"/>
              <a:t>  (Moja babka varí obed. Číta zaujímavú knihu.)</a:t>
            </a:r>
          </a:p>
          <a:p>
            <a:pPr marL="0" indent="0">
              <a:lnSpc>
                <a:spcPct val="150000"/>
              </a:lnSpc>
              <a:buNone/>
            </a:pPr>
            <a:endParaRPr lang="sk-SK" sz="2000" dirty="0" smtClean="0"/>
          </a:p>
          <a:p>
            <a:pPr marL="0" indent="0">
              <a:lnSpc>
                <a:spcPct val="150000"/>
              </a:lnSpc>
              <a:buNone/>
            </a:pPr>
            <a:r>
              <a:rPr lang="sk-SK" sz="2000" b="1" dirty="0" smtClean="0"/>
              <a:t>  </a:t>
            </a:r>
            <a:r>
              <a:rPr lang="sk-SK" sz="2000" b="1" i="1" dirty="0" smtClean="0"/>
              <a:t>Súvetie </a:t>
            </a:r>
            <a:r>
              <a:rPr lang="sk-SK" sz="2000" dirty="0" smtClean="0"/>
              <a:t>- má viac viet ( Peter nevedel, čo sa deje.)</a:t>
            </a:r>
          </a:p>
          <a:p>
            <a:pPr marL="0" indent="0">
              <a:lnSpc>
                <a:spcPct val="150000"/>
              </a:lnSpc>
              <a:buNone/>
            </a:pPr>
            <a:r>
              <a:rPr lang="sk-SK" sz="2000" dirty="0" smtClean="0"/>
              <a:t>                                         (Mama varí, deti čítajú knihu.)</a:t>
            </a:r>
          </a:p>
          <a:p>
            <a:pPr marL="0" indent="0">
              <a:lnSpc>
                <a:spcPct val="150000"/>
              </a:lnSpc>
              <a:buNone/>
            </a:pPr>
            <a:r>
              <a:rPr lang="sk-SK" sz="2000" dirty="0" smtClean="0"/>
              <a:t>          </a:t>
            </a:r>
            <a:endParaRPr lang="sk-SK"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16632"/>
            <a:ext cx="239191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983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755576" y="980728"/>
            <a:ext cx="8064896" cy="646331"/>
          </a:xfrm>
          <a:prstGeom prst="rect">
            <a:avLst/>
          </a:prstGeom>
        </p:spPr>
        <p:txBody>
          <a:bodyPr wrap="square">
            <a:spAutoFit/>
          </a:bodyPr>
          <a:lstStyle/>
          <a:p>
            <a:r>
              <a:rPr lang="sk-SK" sz="3600" b="1" dirty="0" smtClean="0"/>
              <a:t>Vety podľa členitosti</a:t>
            </a:r>
          </a:p>
        </p:txBody>
      </p:sp>
      <p:sp>
        <p:nvSpPr>
          <p:cNvPr id="6" name="Zástupný symbol obsahu 5"/>
          <p:cNvSpPr>
            <a:spLocks noGrp="1"/>
          </p:cNvSpPr>
          <p:nvPr>
            <p:ph idx="1"/>
          </p:nvPr>
        </p:nvSpPr>
        <p:spPr>
          <a:xfrm>
            <a:off x="107504" y="2348880"/>
            <a:ext cx="8337249" cy="4320480"/>
          </a:xfrm>
        </p:spPr>
        <p:txBody>
          <a:bodyPr/>
          <a:lstStyle/>
          <a:p>
            <a:pPr marL="0" indent="0">
              <a:lnSpc>
                <a:spcPct val="150000"/>
              </a:lnSpc>
              <a:buNone/>
            </a:pPr>
            <a:endParaRPr lang="sk-SK" dirty="0"/>
          </a:p>
          <a:p>
            <a:pPr marL="0" indent="0">
              <a:lnSpc>
                <a:spcPct val="150000"/>
              </a:lnSpc>
              <a:buNone/>
            </a:pPr>
            <a:r>
              <a:rPr lang="sk-SK" sz="2000" b="1" i="1" dirty="0" smtClean="0"/>
              <a:t>jednočlenná </a:t>
            </a:r>
            <a:r>
              <a:rPr lang="sk-SK" sz="2000" b="1" i="1" dirty="0"/>
              <a:t>veta </a:t>
            </a:r>
            <a:r>
              <a:rPr lang="sk-SK" sz="2000" dirty="0"/>
              <a:t>– neobsahuje podmet a prísudok, len vetný základ</a:t>
            </a:r>
          </a:p>
          <a:p>
            <a:pPr marL="0" indent="0">
              <a:lnSpc>
                <a:spcPct val="150000"/>
              </a:lnSpc>
              <a:buNone/>
            </a:pPr>
            <a:r>
              <a:rPr lang="sk-SK" sz="2000" b="1" i="1" dirty="0" smtClean="0"/>
              <a:t>dvojčlenná </a:t>
            </a:r>
            <a:r>
              <a:rPr lang="sk-SK" sz="2000" b="1" i="1" dirty="0"/>
              <a:t>veta </a:t>
            </a:r>
            <a:r>
              <a:rPr lang="sk-SK" sz="2000" dirty="0"/>
              <a:t>– obsahuje podmet a prísudok</a:t>
            </a:r>
          </a:p>
          <a:p>
            <a:pPr marL="0" indent="0">
              <a:lnSpc>
                <a:spcPct val="150000"/>
              </a:lnSpc>
              <a:buNone/>
            </a:pPr>
            <a:r>
              <a:rPr lang="sk-SK" sz="2000" b="1" i="1" dirty="0" smtClean="0"/>
              <a:t>úplná </a:t>
            </a:r>
            <a:r>
              <a:rPr lang="sk-SK" sz="2000" b="1" i="1" dirty="0"/>
              <a:t>dvojčlenná veta </a:t>
            </a:r>
            <a:r>
              <a:rPr lang="sk-SK" sz="2000" dirty="0"/>
              <a:t>– podmet je vyjadrený, napr. </a:t>
            </a:r>
            <a:r>
              <a:rPr lang="sk-SK" sz="2000" dirty="0" smtClean="0"/>
              <a:t> (Mama cestuje </a:t>
            </a:r>
            <a:r>
              <a:rPr lang="sk-SK" sz="2000" dirty="0" smtClean="0"/>
              <a:t>do </a:t>
            </a:r>
          </a:p>
          <a:p>
            <a:pPr marL="0" indent="0">
              <a:lnSpc>
                <a:spcPct val="150000"/>
              </a:lnSpc>
              <a:buNone/>
            </a:pPr>
            <a:r>
              <a:rPr lang="sk-SK" sz="2000" smtClean="0"/>
              <a:t>práce</a:t>
            </a:r>
            <a:r>
              <a:rPr lang="sk-SK" sz="2000" dirty="0"/>
              <a:t>. Suseda zametá chodník.)</a:t>
            </a:r>
          </a:p>
          <a:p>
            <a:pPr marL="0" indent="0">
              <a:lnSpc>
                <a:spcPct val="150000"/>
              </a:lnSpc>
              <a:buNone/>
            </a:pPr>
            <a:r>
              <a:rPr lang="sk-SK" sz="2000" b="1" i="1" dirty="0" smtClean="0"/>
              <a:t>neúplná dvojčlenná veta </a:t>
            </a:r>
            <a:r>
              <a:rPr lang="sk-SK" sz="2000" dirty="0" smtClean="0"/>
              <a:t>– podmet nie je vyjadrený (veta má     nevyjadrený podmet), napr. (Kresli. Rozpráva.)</a:t>
            </a:r>
            <a:endParaRPr lang="sk-SK"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78496"/>
            <a:ext cx="2359149" cy="2286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80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zaná kniha">
  <a:themeElements>
    <a:clrScheme name="Viazaná knih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Viazaná knih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iazaná knih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189</TotalTime>
  <Words>457</Words>
  <Application>Microsoft Office PowerPoint</Application>
  <PresentationFormat>Prezentácia na obrazovke (4:3)</PresentationFormat>
  <Paragraphs>74</Paragraphs>
  <Slides>9</Slides>
  <Notes>0</Notes>
  <HiddenSlides>0</HiddenSlides>
  <MMClips>0</MMClips>
  <ScaleCrop>false</ScaleCrop>
  <HeadingPairs>
    <vt:vector size="4" baseType="variant">
      <vt:variant>
        <vt:lpstr>Motív</vt:lpstr>
      </vt:variant>
      <vt:variant>
        <vt:i4>1</vt:i4>
      </vt:variant>
      <vt:variant>
        <vt:lpstr>Nadpisy snímok</vt:lpstr>
      </vt:variant>
      <vt:variant>
        <vt:i4>9</vt:i4>
      </vt:variant>
    </vt:vector>
  </HeadingPairs>
  <TitlesOfParts>
    <vt:vector size="10" baseType="lpstr">
      <vt:lpstr>Viazaná kniha</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Gabika</dc:creator>
  <cp:lastModifiedBy>Gabika</cp:lastModifiedBy>
  <cp:revision>20</cp:revision>
  <dcterms:created xsi:type="dcterms:W3CDTF">2021-01-26T14:39:28Z</dcterms:created>
  <dcterms:modified xsi:type="dcterms:W3CDTF">2021-02-02T18:27:48Z</dcterms:modified>
</cp:coreProperties>
</file>