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CB9AD-AC59-40E8-867C-A255943416D8}" type="datetimeFigureOut">
              <a:rPr lang="sk-SK" smtClean="0"/>
              <a:pPr/>
              <a:t>23. 12. 2021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257AF-8200-46B1-B9DD-F2CEBACB5BF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257AF-8200-46B1-B9DD-F2CEBACB5BFF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D49C-DF81-4BFA-B271-8BCC91D2B110}" type="datetimeFigureOut">
              <a:rPr lang="sk-SK" smtClean="0"/>
              <a:pPr/>
              <a:t>23. 12. 2021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A17-C132-4D7A-978D-AABFFA8FB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D49C-DF81-4BFA-B271-8BCC91D2B110}" type="datetimeFigureOut">
              <a:rPr lang="sk-SK" smtClean="0"/>
              <a:pPr/>
              <a:t>23. 12. 2021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A17-C132-4D7A-978D-AABFFA8FB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D49C-DF81-4BFA-B271-8BCC91D2B110}" type="datetimeFigureOut">
              <a:rPr lang="sk-SK" smtClean="0"/>
              <a:pPr/>
              <a:t>23. 12. 2021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A17-C132-4D7A-978D-AABFFA8FB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D49C-DF81-4BFA-B271-8BCC91D2B110}" type="datetimeFigureOut">
              <a:rPr lang="sk-SK" smtClean="0"/>
              <a:pPr/>
              <a:t>23. 12. 2021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A17-C132-4D7A-978D-AABFFA8FB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D49C-DF81-4BFA-B271-8BCC91D2B110}" type="datetimeFigureOut">
              <a:rPr lang="sk-SK" smtClean="0"/>
              <a:pPr/>
              <a:t>23. 12. 2021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A17-C132-4D7A-978D-AABFFA8FB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D49C-DF81-4BFA-B271-8BCC91D2B110}" type="datetimeFigureOut">
              <a:rPr lang="sk-SK" smtClean="0"/>
              <a:pPr/>
              <a:t>23. 12. 2021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A17-C132-4D7A-978D-AABFFA8FB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D49C-DF81-4BFA-B271-8BCC91D2B110}" type="datetimeFigureOut">
              <a:rPr lang="sk-SK" smtClean="0"/>
              <a:pPr/>
              <a:t>23. 12. 2021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A17-C132-4D7A-978D-AABFFA8FB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D49C-DF81-4BFA-B271-8BCC91D2B110}" type="datetimeFigureOut">
              <a:rPr lang="sk-SK" smtClean="0"/>
              <a:pPr/>
              <a:t>23. 12. 2021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A17-C132-4D7A-978D-AABFFA8FB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D49C-DF81-4BFA-B271-8BCC91D2B110}" type="datetimeFigureOut">
              <a:rPr lang="sk-SK" smtClean="0"/>
              <a:pPr/>
              <a:t>23. 12. 2021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A17-C132-4D7A-978D-AABFFA8FB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D49C-DF81-4BFA-B271-8BCC91D2B110}" type="datetimeFigureOut">
              <a:rPr lang="sk-SK" smtClean="0"/>
              <a:pPr/>
              <a:t>23. 12. 2021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A17-C132-4D7A-978D-AABFFA8FB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D49C-DF81-4BFA-B271-8BCC91D2B110}" type="datetimeFigureOut">
              <a:rPr lang="sk-SK" smtClean="0"/>
              <a:pPr/>
              <a:t>23. 12. 2021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FA17-C132-4D7A-978D-AABFFA8FB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CD49C-DF81-4BFA-B271-8BCC91D2B110}" type="datetimeFigureOut">
              <a:rPr lang="sk-SK" smtClean="0"/>
              <a:pPr/>
              <a:t>23. 12. 2021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0FA17-C132-4D7A-978D-AABFFA8FB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071602" y="2500306"/>
            <a:ext cx="8715436" cy="1714512"/>
          </a:xfrm>
        </p:spPr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OBYVATEĽSTVO  </a:t>
            </a:r>
            <a:br>
              <a:rPr lang="sk-SK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SLOVENSKA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43504" y="5286388"/>
            <a:ext cx="3857652" cy="1214446"/>
          </a:xfrm>
        </p:spPr>
        <p:txBody>
          <a:bodyPr>
            <a:normAutofit fontScale="85000" lnSpcReduction="10000"/>
          </a:bodyPr>
          <a:lstStyle/>
          <a:p>
            <a:r>
              <a:rPr lang="sk-SK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Mgr. Ingrida </a:t>
            </a:r>
            <a:r>
              <a:rPr lang="sk-SK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Berdisová</a:t>
            </a:r>
            <a:endParaRPr lang="sk-SK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ročník</a:t>
            </a:r>
          </a:p>
          <a:p>
            <a:endParaRPr lang="sk-SK" dirty="0"/>
          </a:p>
        </p:txBody>
      </p:sp>
      <p:pic>
        <p:nvPicPr>
          <p:cNvPr id="4" name="Obrázok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000504"/>
            <a:ext cx="4857752" cy="2497694"/>
          </a:xfrm>
          <a:prstGeom prst="rect">
            <a:avLst/>
          </a:prstGeom>
        </p:spPr>
      </p:pic>
      <p:pic>
        <p:nvPicPr>
          <p:cNvPr id="6" name="Obrázok 5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57166"/>
            <a:ext cx="3934529" cy="2214578"/>
          </a:xfrm>
          <a:prstGeom prst="rect">
            <a:avLst/>
          </a:prstGeom>
        </p:spPr>
      </p:pic>
      <p:pic>
        <p:nvPicPr>
          <p:cNvPr id="7" name="Obrázok 6" descr="lud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857232"/>
            <a:ext cx="3000396" cy="3308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sk-SK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árodnostné zloženie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4422"/>
            <a:ext cx="8972584" cy="4911741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slovenská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(80,7 %)  </a:t>
            </a:r>
          </a:p>
          <a:p>
            <a:r>
              <a:rPr lang="sk-SK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maďarská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(8,5 %) → najpočetnejšia národnostná menšina</a:t>
            </a:r>
          </a:p>
          <a:p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rómska (2,0 %)</a:t>
            </a:r>
          </a:p>
          <a:p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česká (0,6 %)</a:t>
            </a:r>
          </a:p>
          <a:p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rusínska, ukrajinská</a:t>
            </a:r>
          </a:p>
          <a:p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6"/>
          <p:cNvPicPr>
            <a:picLocks noChangeAspect="1"/>
          </p:cNvPicPr>
          <p:nvPr/>
        </p:nvPicPr>
        <p:blipFill rotWithShape="1">
          <a:blip r:embed="rId2"/>
          <a:srcRect r="25355"/>
          <a:stretch/>
        </p:blipFill>
        <p:spPr>
          <a:xfrm>
            <a:off x="857224" y="3929066"/>
            <a:ext cx="7116295" cy="259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sk-SK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áboženské zloženie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rímskokatolícke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(62,0 %)</a:t>
            </a:r>
          </a:p>
          <a:p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evanjelické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(5,9 %)</a:t>
            </a:r>
          </a:p>
          <a:p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gréckokatolícke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(3,8 %)</a:t>
            </a:r>
          </a:p>
          <a:p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reformované kresťanské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(1,8 %)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veriacich menších cirkví (2%)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veriaci neregistrovaných cirkví (0,5%)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nezistené (10,6%)</a:t>
            </a:r>
          </a:p>
          <a:p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bez vyznania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(13.4%)</a:t>
            </a:r>
          </a:p>
          <a:p>
            <a:pPr>
              <a:buNone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ok 7" descr="Katedrálny_chrám_Sv_Alexandra_Nevské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500174"/>
            <a:ext cx="2786114" cy="2089586"/>
          </a:xfrm>
          <a:prstGeom prst="rect">
            <a:avLst/>
          </a:prstGeom>
        </p:spPr>
      </p:pic>
      <p:pic>
        <p:nvPicPr>
          <p:cNvPr id="9" name="Obrázok 8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500570"/>
            <a:ext cx="2998013" cy="2041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Náboženstvo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1472" y="1285861"/>
            <a:ext cx="7964012" cy="3714776"/>
          </a:xfrm>
        </p:spPr>
      </p:pic>
      <p:sp>
        <p:nvSpPr>
          <p:cNvPr id="5" name="Obdĺžnik 4"/>
          <p:cNvSpPr/>
          <p:nvPr/>
        </p:nvSpPr>
        <p:spPr>
          <a:xfrm>
            <a:off x="357158" y="5357826"/>
            <a:ext cx="9072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revládajúce náboženstvo: </a:t>
            </a:r>
            <a:r>
              <a:rPr lang="sk-SK" sz="2000" b="1" dirty="0" smtClean="0">
                <a:solidFill>
                  <a:srgbClr val="DDA315"/>
                </a:solidFill>
                <a:latin typeface="Times New Roman" pitchFamily="18" charset="0"/>
                <a:cs typeface="Times New Roman" pitchFamily="18" charset="0"/>
              </a:rPr>
              <a:t>rímskokatolícke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sk-SK" sz="2000" b="1" dirty="0" smtClean="0">
                <a:solidFill>
                  <a:srgbClr val="FB73DF"/>
                </a:solidFill>
                <a:latin typeface="Times New Roman" pitchFamily="18" charset="0"/>
                <a:cs typeface="Times New Roman" pitchFamily="18" charset="0"/>
              </a:rPr>
              <a:t>evanjelické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gréckokatolícke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b="1" dirty="0" smtClean="0">
                <a:solidFill>
                  <a:srgbClr val="CA7AF5"/>
                </a:solidFill>
                <a:latin typeface="Times New Roman" pitchFamily="18" charset="0"/>
                <a:cs typeface="Times New Roman" pitchFamily="18" charset="0"/>
              </a:rPr>
              <a:t>pravoslávne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b="1" dirty="0" smtClean="0">
                <a:solidFill>
                  <a:srgbClr val="38A803"/>
                </a:solidFill>
                <a:latin typeface="Times New Roman" pitchFamily="18" charset="0"/>
                <a:cs typeface="Times New Roman" pitchFamily="18" charset="0"/>
              </a:rPr>
              <a:t>reformovaní kresťania</a:t>
            </a:r>
            <a:endParaRPr lang="sk-SK" sz="2000" b="1" dirty="0">
              <a:solidFill>
                <a:srgbClr val="38A80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/>
          <a:lstStyle/>
          <a:p>
            <a:r>
              <a:rPr lang="sk-SK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eková štruktúra 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643471"/>
          </a:xfrm>
        </p:spPr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16 % 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predproduktívny vek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(0 – 14 rokov) → deti, žiaci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67 % 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produktívny vek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(15 – 64 rokov) → študenti, pracujúci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17 % 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poproduktívny vek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(65 + rokov) → dôchodcovia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4357694"/>
            <a:ext cx="6839967" cy="2313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Veková pyramída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285860"/>
            <a:ext cx="4929222" cy="5163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Pracovný list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214422"/>
            <a:ext cx="8858280" cy="49117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Označ správnu odpoveď:</a:t>
            </a:r>
          </a:p>
          <a:p>
            <a:pPr>
              <a:buFont typeface="Wingdings" pitchFamily="2" charset="2"/>
              <a:buChar char="Ø"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Najpočetnejšou národnostnou menšinou na Slovensku sú:</a:t>
            </a:r>
            <a:endParaRPr lang="sk-SK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    a) Rómovia		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  b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) Maďari	  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c) Česi </a:t>
            </a:r>
          </a:p>
          <a:p>
            <a:pPr>
              <a:buFont typeface="Wingdings" pitchFamily="2" charset="2"/>
              <a:buChar char="Ø"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Najhustejšie zaľudnené sú územia:</a:t>
            </a:r>
            <a:endParaRPr lang="sk-SK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    a) horských oblastí	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  b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) vidieka	  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c) veľkých miest  </a:t>
            </a:r>
          </a:p>
          <a:p>
            <a:pPr>
              <a:buFont typeface="Wingdings" pitchFamily="2" charset="2"/>
              <a:buChar char="Ø"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 Najrozšírenejším náboženstvom na Slovensku je:</a:t>
            </a:r>
            <a:endParaRPr lang="sk-SK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) gréckokatolícke</a:t>
            </a:r>
            <a:r>
              <a:rPr lang="sk-SK" sz="2200" baseline="30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2200" baseline="30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) evanjelické</a:t>
            </a:r>
            <a:r>
              <a:rPr lang="sk-SK" sz="2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      c)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rímskokatolícke</a:t>
            </a:r>
          </a:p>
          <a:p>
            <a:pPr>
              <a:buFont typeface="Wingdings" pitchFamily="2" charset="2"/>
              <a:buChar char="Ø"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Študentov a pracujúcich zaradzujeme do veku:</a:t>
            </a:r>
            <a:endParaRPr lang="sk-SK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    a)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poproduktívneho      b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produktívneho   c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predproduktívneho</a:t>
            </a:r>
          </a:p>
          <a:p>
            <a:pPr>
              <a:buNone/>
            </a:pPr>
            <a:endParaRPr lang="sk-SK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Podľa vekovej pyramídy zisti, či je vo veku 85+ viac mužov alebo žien:</a:t>
            </a:r>
          </a:p>
          <a:p>
            <a:pPr>
              <a:buNone/>
            </a:pPr>
            <a:r>
              <a:rPr lang="sk-SK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...........................................</a:t>
            </a:r>
            <a:endParaRPr lang="sk-SK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2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2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2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k-SK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900" b="1" dirty="0" smtClean="0">
                <a:latin typeface="Times New Roman" pitchFamily="18" charset="0"/>
                <a:cs typeface="Times New Roman" pitchFamily="18" charset="0"/>
              </a:rPr>
              <a:t>Počet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 obyvateľov SR k 31.12.2020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9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5 459 781 </a:t>
            </a:r>
          </a:p>
          <a:p>
            <a:pPr marL="0" indent="0" algn="ctr">
              <a:buNone/>
            </a:pPr>
            <a:endParaRPr lang="sk-SK" dirty="0" smtClean="0"/>
          </a:p>
          <a:p>
            <a:pPr marL="0" indent="0">
              <a:buFont typeface="Wingdings" pitchFamily="2" charset="2"/>
              <a:buChar char="Ø"/>
            </a:pP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z toho </a:t>
            </a:r>
            <a:r>
              <a:rPr lang="sk-SK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48,8 %  mužov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51,2 % žien</a:t>
            </a:r>
          </a:p>
          <a:p>
            <a:pPr marL="0" indent="0">
              <a:buFont typeface="Wingdings" pitchFamily="2" charset="2"/>
              <a:buChar char="Ø"/>
            </a:pP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stredná dĺžka života </a:t>
            </a:r>
            <a:r>
              <a:rPr lang="sk-SK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73,5 rokov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sk-SK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mužov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80,2 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sk-SK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žien</a:t>
            </a:r>
          </a:p>
          <a:p>
            <a:pPr marL="0" indent="0">
              <a:buFont typeface="Wingdings" pitchFamily="2" charset="2"/>
              <a:buChar char="Ø"/>
            </a:pP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priemerný vek </a:t>
            </a:r>
            <a:r>
              <a:rPr lang="sk-SK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39,7 rokov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sk-SK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mužov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42,8 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sk-SK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žien</a:t>
            </a:r>
          </a:p>
          <a:p>
            <a:pPr marL="0" indent="0">
              <a:buNone/>
            </a:pPr>
            <a:endParaRPr lang="sk-SK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b="1" dirty="0">
              <a:solidFill>
                <a:srgbClr val="FF0000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Hustota zaľudnenia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71546"/>
            <a:ext cx="8401080" cy="5054617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Hustota zaľudnenia ≐ </a:t>
            </a: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111 obyv./km²</a:t>
            </a:r>
          </a:p>
          <a:p>
            <a:r>
              <a:rPr lang="sk-SK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najväčšia: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veľké mestá, okolie Bratislavy, západ Slovenska, kotliny SR (napr. Košická kotlina, Popradská kotlina, Považské </a:t>
            </a: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podolie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sk-SK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najmenšia:</a:t>
            </a:r>
            <a:r>
              <a:rPr lang="sk-SK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vidiecke oblasti, stredné Slovensko, okrajové časti východného Slovenska (hranice s Poľskom a Ukrajinou), horské oblasti</a:t>
            </a:r>
          </a:p>
          <a:p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objekt pre obsah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71670" y="4430016"/>
            <a:ext cx="5271757" cy="2427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r>
              <a:rPr lang="sk-SK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atalita = pôrodnosť - N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1214422"/>
            <a:ext cx="8329642" cy="4911741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počet narodených detí na 1000 obyvateľov počas 1 roka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vyjadruje sa v promile (‰)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SR </a:t>
            </a:r>
            <a:r>
              <a:rPr lang="sk-SK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≐ 11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‰ dlhodobo</a:t>
            </a:r>
          </a:p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a SR sa približne narodí </a:t>
            </a:r>
            <a:r>
              <a:rPr lang="sk-SK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11 detí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1000 obyvateľov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Výpočet natality pre rok 2020:</a:t>
            </a:r>
          </a:p>
          <a:p>
            <a:pPr>
              <a:buNone/>
            </a:pPr>
            <a:r>
              <a:rPr lang="sk-SK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N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= (56 650 : 5 459 781 ) . 1000 = 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10,37 ‰</a:t>
            </a:r>
          </a:p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roku 2020 sa narodilo približne 10 detí na 1000 obyvateľov.</a:t>
            </a:r>
          </a:p>
          <a:p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ortalita = úmrtnosť - M 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počet zomretých na 1000 obyvateľov počas 1 roka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vyjadruje sa v promile (‰)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SR </a:t>
            </a:r>
            <a:r>
              <a:rPr lang="sk-SK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≐ 11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‰ dlhodobo</a:t>
            </a:r>
          </a:p>
          <a:p>
            <a:r>
              <a:rPr lang="sk-SK" sz="3500" b="1" dirty="0" smtClean="0">
                <a:latin typeface="Times New Roman" pitchFamily="18" charset="0"/>
                <a:cs typeface="Times New Roman" pitchFamily="18" charset="0"/>
              </a:rPr>
              <a:t>Výpočet mortality pre rok 2020:</a:t>
            </a:r>
          </a:p>
          <a:p>
            <a:pPr>
              <a:buNone/>
            </a:pPr>
            <a:r>
              <a:rPr lang="sk-SK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M</a:t>
            </a:r>
            <a:r>
              <a:rPr lang="sk-SK" sz="3500" dirty="0" smtClean="0">
                <a:latin typeface="Times New Roman" pitchFamily="18" charset="0"/>
                <a:cs typeface="Times New Roman" pitchFamily="18" charset="0"/>
              </a:rPr>
              <a:t> = (59 089 : 5 459 781 ) . 1000 = </a:t>
            </a:r>
            <a:r>
              <a:rPr lang="sk-SK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10,82 ‰</a:t>
            </a:r>
          </a:p>
          <a:p>
            <a:r>
              <a:rPr lang="sk-SK" sz="35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3500" dirty="0" smtClean="0">
                <a:latin typeface="Times New Roman" pitchFamily="18" charset="0"/>
                <a:cs typeface="Times New Roman" pitchFamily="18" charset="0"/>
              </a:rPr>
              <a:t> roku 2020 zomrelo takmer 11 ľudí na 1000 obyvateľov.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rirodzený pohyb - PP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28736"/>
            <a:ext cx="8543956" cy="4697427"/>
          </a:xfrm>
        </p:spPr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zmena v stave obyvateľstva ako výsledok prirodzených procesov (natalita a mortalita)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 roku 2020 bol na Slovensku zaznamenaný po 17 rokoch prirodzený úbytok obyvateľstva.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857628"/>
            <a:ext cx="7244476" cy="2465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echanický pohyb  - MP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 - imigrácia</a:t>
            </a: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(prisťahovalectvo)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 – emigrácia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(vysťahovalectvo)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mechanický pohyb sa vypočíta ako rozdiel imigrantov a emigrantov počas časového obdobia (napr. roka)</a:t>
            </a:r>
          </a:p>
          <a:p>
            <a:pPr marL="0" indent="0" algn="ctr"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MP = I - E</a:t>
            </a:r>
          </a:p>
          <a:p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4714884"/>
            <a:ext cx="5742064" cy="1878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Mechanický pohyb  - MP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357298"/>
            <a:ext cx="7280344" cy="221250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714752"/>
            <a:ext cx="8072462" cy="2773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elkový pohyb - CP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CP </a:t>
            </a:r>
            <a:r>
              <a:rPr lang="sk-SK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sk-SK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PP + MP</a:t>
            </a:r>
            <a:endParaRPr lang="sk-SK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rok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2020: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CP</a:t>
            </a:r>
            <a:r>
              <a:rPr lang="sk-SK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k-SK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>
                <a:latin typeface="Times New Roman" pitchFamily="18" charset="0"/>
                <a:cs typeface="Times New Roman" pitchFamily="18" charset="0"/>
              </a:rPr>
              <a:t>-2439 + 4347 = 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1908  </a:t>
            </a:r>
            <a:r>
              <a:rPr lang="sk-SK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celkový prírastok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 roku 2020 sa </a:t>
            </a:r>
            <a:r>
              <a:rPr lang="sk-SK" u="sng" dirty="0" smtClean="0">
                <a:latin typeface="Times New Roman" pitchFamily="18" charset="0"/>
                <a:cs typeface="Times New Roman" pitchFamily="18" charset="0"/>
              </a:rPr>
              <a:t>zvýšil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počet obyvateľov Slovenska o 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1908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ľudí.</a:t>
            </a:r>
          </a:p>
          <a:p>
            <a:pPr marL="0" indent="0">
              <a:buNone/>
            </a:pPr>
            <a:endParaRPr lang="sk-SK" b="1" dirty="0">
              <a:solidFill>
                <a:srgbClr val="7030A0"/>
              </a:solidFill>
            </a:endParaRP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714884"/>
            <a:ext cx="4417873" cy="150356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024" y="4714884"/>
            <a:ext cx="4539976" cy="148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462</Words>
  <Application>Microsoft Office PowerPoint</Application>
  <PresentationFormat>Prezentácia na obrazovke (4:3)</PresentationFormat>
  <Paragraphs>82</Paragraphs>
  <Slides>15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OBYVATEĽSTVO   SLOVENSKA</vt:lpstr>
      <vt:lpstr>Počet obyvateľov SR k 31.12.2020</vt:lpstr>
      <vt:lpstr>Hustota zaľudnenia</vt:lpstr>
      <vt:lpstr>Natalita = pôrodnosť - N</vt:lpstr>
      <vt:lpstr>Mortalita = úmrtnosť - M </vt:lpstr>
      <vt:lpstr>Prirodzený pohyb - PP</vt:lpstr>
      <vt:lpstr>Mechanický pohyb  - MP</vt:lpstr>
      <vt:lpstr>Mechanický pohyb  - MP</vt:lpstr>
      <vt:lpstr>Celkový pohyb - CP</vt:lpstr>
      <vt:lpstr>Národnostné zloženie</vt:lpstr>
      <vt:lpstr>Náboženské zloženie</vt:lpstr>
      <vt:lpstr>Náboženstvo</vt:lpstr>
      <vt:lpstr>Veková štruktúra </vt:lpstr>
      <vt:lpstr>Veková pyramída</vt:lpstr>
      <vt:lpstr>Pracovný list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OBYVATEĽSTVO   SLOVENSKA</dc:title>
  <dc:creator>Lili</dc:creator>
  <cp:lastModifiedBy>Lili</cp:lastModifiedBy>
  <cp:revision>34</cp:revision>
  <dcterms:created xsi:type="dcterms:W3CDTF">2021-12-22T14:01:00Z</dcterms:created>
  <dcterms:modified xsi:type="dcterms:W3CDTF">2021-12-23T14:35:28Z</dcterms:modified>
</cp:coreProperties>
</file>