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89834-1A5D-4259-BCEA-4B64E8684991}" type="datetimeFigureOut">
              <a:rPr lang="sk-SK" smtClean="0"/>
              <a:t>1. 2. 2021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314B5-3A56-4141-8129-4E0DB462B78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Upevňovanie učiva III- Celé čísla.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Učivo 8.ročníka.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Násobenie a delenie celých a desatinných čísel.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Zopakujme si :</a:t>
            </a:r>
          </a:p>
          <a:p>
            <a:pPr>
              <a:buNone/>
            </a:pPr>
            <a:r>
              <a:rPr lang="sk-SK" dirty="0" smtClean="0"/>
              <a:t>                    činiteľ . činiteľ = súčin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8     .     5      =   40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0,8   .    0,5   =   0,40</a:t>
            </a:r>
          </a:p>
          <a:p>
            <a:pPr>
              <a:buNone/>
            </a:pPr>
            <a:r>
              <a:rPr lang="sk-SK" dirty="0" smtClean="0"/>
              <a:t>Súčin sa nezmení ak zameníme činiteľov.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a . b = b . a</a:t>
            </a:r>
          </a:p>
          <a:p>
            <a:pPr>
              <a:buNone/>
            </a:pPr>
            <a:r>
              <a:rPr lang="sk-SK" dirty="0" smtClean="0"/>
              <a:t>Súčin </a:t>
            </a:r>
            <a:r>
              <a:rPr lang="sk-SK" b="1" dirty="0" smtClean="0"/>
              <a:t>kladného</a:t>
            </a:r>
            <a:r>
              <a:rPr lang="sk-SK" dirty="0" smtClean="0"/>
              <a:t> a </a:t>
            </a:r>
            <a:r>
              <a:rPr lang="sk-SK" b="1" dirty="0" smtClean="0"/>
              <a:t>záporného </a:t>
            </a:r>
            <a:r>
              <a:rPr lang="sk-SK" dirty="0" smtClean="0"/>
              <a:t>čísla je </a:t>
            </a:r>
            <a:r>
              <a:rPr lang="sk-SK" b="1" dirty="0" smtClean="0"/>
              <a:t>záporné číslo.</a:t>
            </a:r>
          </a:p>
          <a:p>
            <a:pPr>
              <a:buNone/>
            </a:pPr>
            <a:r>
              <a:rPr lang="sk-SK" b="1" dirty="0" err="1" smtClean="0"/>
              <a:t>Znamienkové</a:t>
            </a:r>
            <a:r>
              <a:rPr lang="sk-SK" b="1" dirty="0" smtClean="0"/>
              <a:t> pravidlo : + . - = -       - . + = -</a:t>
            </a:r>
          </a:p>
          <a:p>
            <a:pPr>
              <a:buNone/>
            </a:pPr>
            <a:r>
              <a:rPr lang="sk-SK" dirty="0" smtClean="0"/>
              <a:t>Súčin dvoch </a:t>
            </a:r>
            <a:r>
              <a:rPr lang="sk-SK" b="1" dirty="0" smtClean="0"/>
              <a:t>záporných</a:t>
            </a:r>
            <a:r>
              <a:rPr lang="sk-SK" dirty="0" smtClean="0"/>
              <a:t> čísel je </a:t>
            </a:r>
            <a:r>
              <a:rPr lang="sk-SK" b="1" dirty="0" smtClean="0"/>
              <a:t>kladné číslo.</a:t>
            </a:r>
          </a:p>
          <a:p>
            <a:pPr>
              <a:buNone/>
            </a:pPr>
            <a:r>
              <a:rPr lang="sk-SK" b="1" dirty="0" err="1" smtClean="0"/>
              <a:t>Znamienkové</a:t>
            </a:r>
            <a:r>
              <a:rPr lang="sk-SK" b="1" dirty="0" smtClean="0"/>
              <a:t> pravidlo : - . - = +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Ak je v súčine </a:t>
            </a:r>
            <a:r>
              <a:rPr lang="sk-SK" b="1" dirty="0" smtClean="0"/>
              <a:t>párny</a:t>
            </a:r>
            <a:r>
              <a:rPr lang="sk-SK" dirty="0" smtClean="0"/>
              <a:t> počet  záporných činiteľov, výsledok je </a:t>
            </a:r>
            <a:r>
              <a:rPr lang="sk-SK" b="1" dirty="0" smtClean="0"/>
              <a:t>kladný.</a:t>
            </a:r>
          </a:p>
          <a:p>
            <a:pPr>
              <a:buNone/>
            </a:pPr>
            <a:r>
              <a:rPr lang="sk-SK" dirty="0" smtClean="0"/>
              <a:t>Ak je v súčine </a:t>
            </a:r>
            <a:r>
              <a:rPr lang="sk-SK" b="1" dirty="0" smtClean="0"/>
              <a:t>nepárny </a:t>
            </a:r>
            <a:r>
              <a:rPr lang="sk-SK" dirty="0" smtClean="0"/>
              <a:t>počet záporných činiteľov výsledok je </a:t>
            </a:r>
            <a:r>
              <a:rPr lang="sk-SK" b="1" dirty="0" smtClean="0"/>
              <a:t>záporný.</a:t>
            </a:r>
          </a:p>
          <a:p>
            <a:pPr>
              <a:buNone/>
            </a:pPr>
            <a:r>
              <a:rPr lang="sk-SK" dirty="0" smtClean="0"/>
              <a:t>Násobenie nulou : a . 0 = 0    -a . 0 = 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Delenie celých a desatinných čísel.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      delenec   :  deliteľ  =  podiel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27       :       3       =     9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2,7     :       3       =     0,9</a:t>
            </a:r>
          </a:p>
          <a:p>
            <a:pPr>
              <a:buNone/>
            </a:pPr>
            <a:r>
              <a:rPr lang="sk-SK" dirty="0" smtClean="0"/>
              <a:t>Podiel dvoch </a:t>
            </a:r>
            <a:r>
              <a:rPr lang="sk-SK" b="1" dirty="0" smtClean="0"/>
              <a:t>čísel s rovnakými znamienkami je kladný.</a:t>
            </a:r>
          </a:p>
          <a:p>
            <a:pPr>
              <a:buNone/>
            </a:pPr>
            <a:r>
              <a:rPr lang="sk-SK" dirty="0" smtClean="0"/>
              <a:t>Podiel dvoch čísel </a:t>
            </a:r>
            <a:r>
              <a:rPr lang="sk-SK" b="1" dirty="0" smtClean="0"/>
              <a:t>s rôznymi znamienkami je záporný.</a:t>
            </a:r>
          </a:p>
          <a:p>
            <a:pPr>
              <a:buNone/>
            </a:pPr>
            <a:r>
              <a:rPr lang="sk-SK" b="1" dirty="0" err="1" smtClean="0"/>
              <a:t>Znamienkové</a:t>
            </a:r>
            <a:r>
              <a:rPr lang="sk-SK" b="1" dirty="0" smtClean="0"/>
              <a:t> pravidlá : + : + = +        + : - = -</a:t>
            </a:r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            -  : - =  +        - : + = -</a:t>
            </a:r>
          </a:p>
          <a:p>
            <a:pPr>
              <a:buNone/>
            </a:pPr>
            <a:r>
              <a:rPr lang="sk-SK" dirty="0" smtClean="0"/>
              <a:t>Počítanie s nulou : 0 : a = 0       </a:t>
            </a:r>
            <a:r>
              <a:rPr lang="sk-SK" dirty="0" err="1" smtClean="0"/>
              <a:t>0</a:t>
            </a:r>
            <a:r>
              <a:rPr lang="sk-SK" dirty="0" smtClean="0"/>
              <a:t> : ( -a ) = 0</a:t>
            </a:r>
          </a:p>
          <a:p>
            <a:pPr>
              <a:buNone/>
            </a:pPr>
            <a:r>
              <a:rPr lang="sk-SK" b="1" smtClean="0"/>
              <a:t>                         Nulou </a:t>
            </a:r>
            <a:r>
              <a:rPr lang="sk-SK" b="1" dirty="0" smtClean="0"/>
              <a:t>nikdy nedelíme!</a:t>
            </a:r>
            <a:endParaRPr lang="sk-SK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Zopakujme si – celé čísla.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Čísla +1, +3,  +10 ... sú </a:t>
            </a:r>
            <a:r>
              <a:rPr lang="sk-SK" b="1" dirty="0" smtClean="0"/>
              <a:t>celé kladné čísla.</a:t>
            </a:r>
          </a:p>
          <a:p>
            <a:r>
              <a:rPr lang="sk-SK" dirty="0" smtClean="0"/>
              <a:t>Píšeme ich so znamienkom + .</a:t>
            </a:r>
          </a:p>
          <a:p>
            <a:r>
              <a:rPr lang="sk-SK" dirty="0" smtClean="0"/>
              <a:t>Čísla -1, -3, -100... sú </a:t>
            </a:r>
            <a:r>
              <a:rPr lang="sk-SK" b="1" dirty="0" smtClean="0"/>
              <a:t>celé záporné čísla.</a:t>
            </a:r>
          </a:p>
          <a:p>
            <a:r>
              <a:rPr lang="sk-SK" dirty="0" smtClean="0"/>
              <a:t>Píšeme ich so znamienkom </a:t>
            </a:r>
            <a:r>
              <a:rPr lang="sk-SK" b="1" dirty="0" smtClean="0"/>
              <a:t>-</a:t>
            </a:r>
            <a:r>
              <a:rPr lang="sk-SK" dirty="0" smtClean="0"/>
              <a:t>.</a:t>
            </a:r>
          </a:p>
          <a:p>
            <a:r>
              <a:rPr lang="sk-SK" dirty="0" smtClean="0"/>
              <a:t>Číslo </a:t>
            </a:r>
            <a:r>
              <a:rPr lang="sk-SK" b="1" dirty="0" smtClean="0"/>
              <a:t>0 nie je ani kladné ani záporné.</a:t>
            </a:r>
            <a:endParaRPr lang="sk-SK" dirty="0" smtClean="0"/>
          </a:p>
          <a:p>
            <a:r>
              <a:rPr lang="sk-SK" dirty="0" smtClean="0"/>
              <a:t>Nemá žiadne znamienko.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92D050"/>
                </a:solidFill>
              </a:rPr>
              <a:t>Zopakujme si.</a:t>
            </a: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Číslo 0 delí číselnú os na dve časti.</a:t>
            </a:r>
          </a:p>
          <a:p>
            <a:r>
              <a:rPr lang="sk-SK" dirty="0" smtClean="0"/>
              <a:t>Vpravo od nuly na číselnej osi ležia kladné celé čísla so znamienkom </a:t>
            </a:r>
            <a:r>
              <a:rPr lang="sk-SK" b="1" dirty="0" smtClean="0"/>
              <a:t>+.</a:t>
            </a:r>
          </a:p>
          <a:p>
            <a:r>
              <a:rPr lang="sk-SK" dirty="0" smtClean="0"/>
              <a:t>Vľavo od nuly na číselnej osi ležia záporné celé čísla so znamienkom </a:t>
            </a:r>
            <a:r>
              <a:rPr lang="sk-SK" b="1" dirty="0" smtClean="0"/>
              <a:t>-.</a:t>
            </a:r>
          </a:p>
          <a:p>
            <a:r>
              <a:rPr lang="sk-SK" dirty="0" smtClean="0"/>
              <a:t>Znamienko </a:t>
            </a:r>
            <a:r>
              <a:rPr lang="sk-SK" b="1" dirty="0" smtClean="0"/>
              <a:t>–</a:t>
            </a:r>
            <a:r>
              <a:rPr lang="sk-SK" dirty="0" smtClean="0"/>
              <a:t> pri zápornom celom čísle </a:t>
            </a:r>
            <a:r>
              <a:rPr lang="sk-SK" b="1" dirty="0" smtClean="0"/>
              <a:t>musíme písať vždy.</a:t>
            </a:r>
            <a:endParaRPr lang="sk-SK" dirty="0" smtClean="0"/>
          </a:p>
          <a:p>
            <a:r>
              <a:rPr lang="sk-SK" dirty="0" smtClean="0"/>
              <a:t>Znamienko + nemusíme pri čísle písať.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Čísla navzájom opačné.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Obrazy navzájom opačných čísel ležia na navzájom opačných častiach číselnej osi, sú rovnako vzdialené od obrazu čísla 0.</a:t>
            </a:r>
          </a:p>
          <a:p>
            <a:r>
              <a:rPr lang="sk-SK" dirty="0" smtClean="0"/>
              <a:t>Opačné číslo ku kladnému číslu je záporné číslo.</a:t>
            </a:r>
          </a:p>
          <a:p>
            <a:r>
              <a:rPr lang="sk-SK" dirty="0" smtClean="0"/>
              <a:t>Opčné číslo k zápornému číslu je číslo kladné.</a:t>
            </a:r>
          </a:p>
          <a:p>
            <a:r>
              <a:rPr lang="sk-SK" dirty="0" smtClean="0"/>
              <a:t>Číslo 0 nie je ani kladné ani záporné číslo.</a:t>
            </a:r>
          </a:p>
          <a:p>
            <a:r>
              <a:rPr lang="sk-SK" dirty="0" smtClean="0"/>
              <a:t>K číslu 0 je opačné číslo 0.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Absolútna hodnota celého a desatinného čísla.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Absolútna hodnota čísla </a:t>
            </a:r>
            <a:r>
              <a:rPr lang="sk-SK" b="1" dirty="0" smtClean="0"/>
              <a:t>je vzdialenosť čísla od nuly </a:t>
            </a:r>
            <a:r>
              <a:rPr lang="sk-SK" dirty="0" smtClean="0"/>
              <a:t>na číselnej osi, či vpravo alebo vľavo.</a:t>
            </a:r>
          </a:p>
          <a:p>
            <a:r>
              <a:rPr lang="sk-SK" dirty="0" smtClean="0"/>
              <a:t>Keďže vzdialenosť nemôže byť záporná, </a:t>
            </a:r>
            <a:r>
              <a:rPr lang="sk-SK" b="1" dirty="0" smtClean="0"/>
              <a:t>absolútna hodnota je kladné číslo.</a:t>
            </a:r>
            <a:endParaRPr lang="sk-SK" dirty="0" smtClean="0"/>
          </a:p>
          <a:p>
            <a:r>
              <a:rPr lang="sk-SK" dirty="0" smtClean="0"/>
              <a:t>Absolútnu hodnotu označujeme dvoma zvislými čiarami </a:t>
            </a:r>
            <a:r>
              <a:rPr lang="sk-SK" b="1" dirty="0" smtClean="0"/>
              <a:t>I  </a:t>
            </a:r>
            <a:r>
              <a:rPr lang="sk-SK" b="1" dirty="0" err="1" smtClean="0"/>
              <a:t>I</a:t>
            </a:r>
            <a:r>
              <a:rPr lang="sk-SK" b="1" dirty="0" smtClean="0"/>
              <a:t> .</a:t>
            </a:r>
            <a:endParaRPr lang="sk-SK" dirty="0" smtClean="0"/>
          </a:p>
          <a:p>
            <a:r>
              <a:rPr lang="sk-SK" dirty="0" smtClean="0"/>
              <a:t>Zapisujeme ju takto I+2I = 2 alebo I-5I = 5</a:t>
            </a:r>
          </a:p>
          <a:p>
            <a:r>
              <a:rPr lang="sk-SK" dirty="0" smtClean="0"/>
              <a:t>Dve navzájom opačné čísla majú rovnaké absolútne hodnoty.</a:t>
            </a:r>
          </a:p>
          <a:p>
            <a:r>
              <a:rPr lang="sk-SK" dirty="0" smtClean="0"/>
              <a:t>Absolútna hodnota nuly je nula.</a:t>
            </a:r>
          </a:p>
          <a:p>
            <a:r>
              <a:rPr lang="sk-SK" dirty="0"/>
              <a:t> </a:t>
            </a:r>
            <a:r>
              <a:rPr lang="sk-SK" dirty="0" smtClean="0"/>
              <a:t>         I0I = 0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C000"/>
                </a:solidFill>
              </a:rPr>
              <a:t>Usporiadanie celých a desatinných čísel.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Obraz </a:t>
            </a:r>
            <a:r>
              <a:rPr lang="sk-SK" b="1" dirty="0" smtClean="0"/>
              <a:t>väčšieho</a:t>
            </a:r>
            <a:r>
              <a:rPr lang="sk-SK" dirty="0" smtClean="0"/>
              <a:t> čísla leží na číselnej osi </a:t>
            </a:r>
            <a:r>
              <a:rPr lang="sk-SK" b="1" dirty="0" smtClean="0"/>
              <a:t>napravo</a:t>
            </a:r>
            <a:r>
              <a:rPr lang="sk-SK" dirty="0" smtClean="0"/>
              <a:t> od obrazu menšieho čísla.</a:t>
            </a:r>
          </a:p>
          <a:p>
            <a:r>
              <a:rPr lang="sk-SK" dirty="0" smtClean="0"/>
              <a:t>Každé celé záporné číslo je menšie ako nula.</a:t>
            </a:r>
          </a:p>
          <a:p>
            <a:r>
              <a:rPr lang="sk-SK" dirty="0" smtClean="0"/>
              <a:t>Každé celé záporné číslo je menšie ako celé kladné číslo.</a:t>
            </a:r>
          </a:p>
          <a:p>
            <a:r>
              <a:rPr lang="sk-SK" dirty="0" smtClean="0"/>
              <a:t>Ak pre prirodzené čísla a, b platí nerovnosť </a:t>
            </a:r>
          </a:p>
          <a:p>
            <a:r>
              <a:rPr lang="sk-SK" b="1" dirty="0" smtClean="0"/>
              <a:t>a ≤ b</a:t>
            </a:r>
            <a:r>
              <a:rPr lang="sk-SK" dirty="0" smtClean="0"/>
              <a:t>, tak pre opačné čísla ( záporné čísla ) –a, -b platí nerovnosť </a:t>
            </a:r>
            <a:r>
              <a:rPr lang="sk-SK" b="1" dirty="0" smtClean="0"/>
              <a:t>–a ≥ -b.</a:t>
            </a:r>
          </a:p>
          <a:p>
            <a:r>
              <a:rPr lang="sk-SK" dirty="0" smtClean="0"/>
              <a:t>Ak pre prirodzené čísla a, b platí nerovnosť </a:t>
            </a:r>
            <a:r>
              <a:rPr lang="sk-SK" b="1" dirty="0" smtClean="0"/>
              <a:t>a ≥ b, </a:t>
            </a:r>
            <a:r>
              <a:rPr lang="sk-SK" dirty="0" smtClean="0"/>
              <a:t>tak pre opačné čísla ( záporné čísla ) –a, -b platí nerovnosť                </a:t>
            </a:r>
            <a:r>
              <a:rPr lang="sk-SK" b="1" dirty="0" smtClean="0"/>
              <a:t>-a ≤ -b. </a:t>
            </a:r>
          </a:p>
          <a:p>
            <a:r>
              <a:rPr lang="sk-SK" dirty="0" smtClean="0"/>
              <a:t>Kladné a záporné desatinné čísla porovnávame podľa tých istých pravidiel ako kladné a záporné celé čísla.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Sčitovanie a </a:t>
            </a:r>
            <a:r>
              <a:rPr lang="sk-SK" dirty="0" err="1" smtClean="0">
                <a:solidFill>
                  <a:srgbClr val="00B050"/>
                </a:solidFill>
              </a:rPr>
              <a:t>odčitovanie</a:t>
            </a:r>
            <a:r>
              <a:rPr lang="sk-SK" dirty="0" smtClean="0">
                <a:solidFill>
                  <a:srgbClr val="00B050"/>
                </a:solidFill>
              </a:rPr>
              <a:t> celých a desatinných čísel.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Súčet dvoch </a:t>
            </a:r>
            <a:r>
              <a:rPr lang="sk-SK" b="1" dirty="0" smtClean="0"/>
              <a:t>kladných</a:t>
            </a:r>
            <a:r>
              <a:rPr lang="sk-SK" dirty="0" smtClean="0"/>
              <a:t> čísel je </a:t>
            </a:r>
            <a:r>
              <a:rPr lang="sk-SK" b="1" dirty="0" smtClean="0"/>
              <a:t>kladné číslo.</a:t>
            </a:r>
          </a:p>
          <a:p>
            <a:r>
              <a:rPr lang="sk-SK" dirty="0"/>
              <a:t> </a:t>
            </a:r>
            <a:r>
              <a:rPr lang="sk-SK" dirty="0" smtClean="0"/>
              <a:t>          sčítanec + sčítanec = súčet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3         +        5       =    8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0,3       +      0,5     =   0,8</a:t>
            </a:r>
          </a:p>
          <a:p>
            <a:pPr>
              <a:buNone/>
            </a:pPr>
            <a:r>
              <a:rPr lang="sk-SK" dirty="0" smtClean="0"/>
              <a:t>Súčet </a:t>
            </a:r>
            <a:r>
              <a:rPr lang="sk-SK" b="1" dirty="0" smtClean="0"/>
              <a:t>dvoch záporných </a:t>
            </a:r>
            <a:r>
              <a:rPr lang="sk-SK" dirty="0" smtClean="0"/>
              <a:t>čísel je </a:t>
            </a:r>
            <a:r>
              <a:rPr lang="sk-SK" b="1" dirty="0" smtClean="0"/>
              <a:t>záporné číslo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sčítanec + sčítanec = súčet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(- 5 )      +   ( -3 )     = -8</a:t>
            </a:r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Zámena sčítancov.</a:t>
            </a:r>
          </a:p>
          <a:p>
            <a:pPr>
              <a:buNone/>
            </a:pPr>
            <a:r>
              <a:rPr lang="sk-SK" dirty="0" smtClean="0"/>
              <a:t>Ak a, b sú dve ľubovoľné celé alebo desatinné čísla, platí  a + b = b + a súčet sa nezmení, ak zameníme sčítancov.</a:t>
            </a:r>
          </a:p>
          <a:p>
            <a:pPr>
              <a:buNone/>
            </a:pPr>
            <a:endParaRPr lang="sk-SK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Sčitovanie a </a:t>
            </a:r>
            <a:r>
              <a:rPr lang="sk-SK" dirty="0" err="1" smtClean="0">
                <a:solidFill>
                  <a:srgbClr val="00B050"/>
                </a:solidFill>
              </a:rPr>
              <a:t>odčitovanie</a:t>
            </a:r>
            <a:r>
              <a:rPr lang="sk-SK" dirty="0" smtClean="0">
                <a:solidFill>
                  <a:srgbClr val="00B050"/>
                </a:solidFill>
              </a:rPr>
              <a:t> celých a desatinných čísel – pokračovanie.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Súčet </a:t>
            </a:r>
            <a:r>
              <a:rPr lang="sk-SK" b="1" dirty="0" smtClean="0"/>
              <a:t>kladného a záporného </a:t>
            </a:r>
            <a:r>
              <a:rPr lang="sk-SK" dirty="0" smtClean="0"/>
              <a:t>čísla môže byť číslo – </a:t>
            </a:r>
            <a:r>
              <a:rPr lang="sk-SK" b="1" dirty="0" smtClean="0"/>
              <a:t>kladné </a:t>
            </a:r>
            <a:r>
              <a:rPr lang="sk-SK" dirty="0" smtClean="0"/>
              <a:t>alebo </a:t>
            </a:r>
            <a:r>
              <a:rPr lang="sk-SK" b="1" dirty="0" smtClean="0"/>
              <a:t>nula</a:t>
            </a:r>
            <a:r>
              <a:rPr lang="sk-SK" dirty="0" smtClean="0"/>
              <a:t> alebo </a:t>
            </a:r>
            <a:r>
              <a:rPr lang="sk-SK" b="1" dirty="0" smtClean="0"/>
              <a:t>záporné.</a:t>
            </a:r>
            <a:endParaRPr lang="sk-SK" dirty="0" smtClean="0"/>
          </a:p>
          <a:p>
            <a:r>
              <a:rPr lang="sk-SK" dirty="0" smtClean="0"/>
              <a:t>Ak </a:t>
            </a:r>
            <a:r>
              <a:rPr lang="sk-SK" i="1" dirty="0" smtClean="0"/>
              <a:t>a</a:t>
            </a:r>
            <a:r>
              <a:rPr lang="sk-SK" dirty="0" smtClean="0"/>
              <a:t> je ľubovoľné celé alebo desatinné číslo, platí : </a:t>
            </a:r>
            <a:r>
              <a:rPr lang="sk-SK" i="1" dirty="0" smtClean="0"/>
              <a:t>a</a:t>
            </a:r>
            <a:r>
              <a:rPr lang="sk-SK" dirty="0" smtClean="0"/>
              <a:t> + ( </a:t>
            </a:r>
            <a:r>
              <a:rPr lang="sk-SK" i="1" dirty="0" smtClean="0"/>
              <a:t>-a </a:t>
            </a:r>
            <a:r>
              <a:rPr lang="sk-SK" dirty="0" smtClean="0"/>
              <a:t>) = 0.</a:t>
            </a:r>
          </a:p>
          <a:p>
            <a:r>
              <a:rPr lang="sk-SK" dirty="0" smtClean="0"/>
              <a:t>Súčet dvoch </a:t>
            </a:r>
            <a:r>
              <a:rPr lang="sk-SK" b="1" dirty="0" smtClean="0"/>
              <a:t>navzájom dvoch opačných čísel </a:t>
            </a:r>
            <a:r>
              <a:rPr lang="sk-SK" dirty="0" smtClean="0"/>
              <a:t>sa rovná </a:t>
            </a:r>
            <a:r>
              <a:rPr lang="sk-SK" b="1" dirty="0" smtClean="0"/>
              <a:t>nule.</a:t>
            </a:r>
            <a:endParaRPr lang="sk-SK" dirty="0" smtClean="0"/>
          </a:p>
          <a:p>
            <a:r>
              <a:rPr lang="sk-SK" b="1" dirty="0"/>
              <a:t> </a:t>
            </a:r>
            <a:r>
              <a:rPr lang="sk-SK" b="1" dirty="0" smtClean="0"/>
              <a:t>         </a:t>
            </a:r>
            <a:r>
              <a:rPr lang="sk-SK" dirty="0" smtClean="0"/>
              <a:t>menšenec – menšiteľ = rozdiel</a:t>
            </a:r>
          </a:p>
          <a:p>
            <a:pPr>
              <a:buNone/>
            </a:pPr>
            <a:r>
              <a:rPr lang="sk-SK" dirty="0" smtClean="0"/>
              <a:t>                    9           -       5         =      4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0,9         -      0,5       =    0,4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>
                <a:solidFill>
                  <a:srgbClr val="00B050"/>
                </a:solidFill>
              </a:rPr>
              <a:t>Odčitovanie</a:t>
            </a:r>
            <a:r>
              <a:rPr lang="sk-SK" dirty="0" smtClean="0">
                <a:solidFill>
                  <a:srgbClr val="00B050"/>
                </a:solidFill>
              </a:rPr>
              <a:t> celých a desatinných čísel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Odčítať </a:t>
            </a:r>
            <a:r>
              <a:rPr lang="sk-SK" b="1" dirty="0" smtClean="0"/>
              <a:t>záporné </a:t>
            </a:r>
            <a:r>
              <a:rPr lang="sk-SK" dirty="0" smtClean="0"/>
              <a:t>číslo znamená </a:t>
            </a:r>
            <a:r>
              <a:rPr lang="sk-SK" b="1" dirty="0" smtClean="0"/>
              <a:t>pripočítať číslo opačné.</a:t>
            </a:r>
            <a:endParaRPr lang="sk-SK" dirty="0" smtClean="0"/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         1 – (- 6 ) = 1 + ( + 6 ) = 7</a:t>
            </a:r>
          </a:p>
          <a:p>
            <a:pPr>
              <a:buNone/>
            </a:pPr>
            <a:r>
              <a:rPr lang="sk-SK" dirty="0" smtClean="0"/>
              <a:t>Pre sčítanie a odčítanie celých a desatinných čísel platia tieto pravidlá :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</a:t>
            </a:r>
            <a:r>
              <a:rPr lang="sk-SK" i="1" dirty="0" smtClean="0"/>
              <a:t>a – ( - b ) = a + b</a:t>
            </a:r>
          </a:p>
          <a:p>
            <a:pPr>
              <a:buNone/>
            </a:pPr>
            <a:r>
              <a:rPr lang="sk-SK" i="1" dirty="0"/>
              <a:t> </a:t>
            </a:r>
            <a:r>
              <a:rPr lang="sk-SK" i="1" dirty="0" smtClean="0"/>
              <a:t>              a + ( - b ) = a – b</a:t>
            </a:r>
          </a:p>
          <a:p>
            <a:pPr>
              <a:buNone/>
            </a:pPr>
            <a:r>
              <a:rPr lang="sk-SK" dirty="0" smtClean="0"/>
              <a:t>    Ak máme odčítať </a:t>
            </a:r>
            <a:r>
              <a:rPr lang="sk-SK" b="1" dirty="0" smtClean="0"/>
              <a:t>väčšie </a:t>
            </a:r>
            <a:r>
              <a:rPr lang="sk-SK" dirty="0" smtClean="0"/>
              <a:t>číslo od </a:t>
            </a:r>
            <a:r>
              <a:rPr lang="sk-SK" b="1" dirty="0" smtClean="0"/>
              <a:t>menšieho </a:t>
            </a:r>
            <a:r>
              <a:rPr lang="sk-SK" dirty="0" smtClean="0"/>
              <a:t>napíšeme znamienko </a:t>
            </a:r>
            <a:r>
              <a:rPr lang="sk-SK" b="1" dirty="0" smtClean="0"/>
              <a:t>–</a:t>
            </a:r>
            <a:r>
              <a:rPr lang="sk-SK" dirty="0" smtClean="0"/>
              <a:t> a vypočítame </a:t>
            </a:r>
            <a:r>
              <a:rPr lang="sk-SK" b="1" dirty="0" smtClean="0"/>
              <a:t>opačný rozdiel</a:t>
            </a:r>
            <a:r>
              <a:rPr lang="sk-SK" dirty="0" smtClean="0"/>
              <a:t>, to znamená, že odčítame </a:t>
            </a:r>
            <a:r>
              <a:rPr lang="sk-SK" b="1" dirty="0" smtClean="0"/>
              <a:t>menšie číslo do väčšieho. </a:t>
            </a:r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Počítanie s nulou.</a:t>
            </a:r>
          </a:p>
          <a:p>
            <a:pPr>
              <a:buNone/>
            </a:pPr>
            <a:r>
              <a:rPr lang="sk-SK" dirty="0" smtClean="0"/>
              <a:t>     Pre každé celé a desatinné číslo platí :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a + 0 = a        0 + a = a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a – 0 = a        0 – a = -a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882</Words>
  <Application>Microsoft Office PowerPoint</Application>
  <PresentationFormat>Prezentácia na obrazovke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Upevňovanie učiva III- Celé čísla.</vt:lpstr>
      <vt:lpstr>Zopakujme si – celé čísla.</vt:lpstr>
      <vt:lpstr>Zopakujme si.</vt:lpstr>
      <vt:lpstr>Čísla navzájom opačné.</vt:lpstr>
      <vt:lpstr>Absolútna hodnota celého a desatinného čísla.</vt:lpstr>
      <vt:lpstr>Usporiadanie celých a desatinných čísel.</vt:lpstr>
      <vt:lpstr>Sčitovanie a odčitovanie celých a desatinných čísel.</vt:lpstr>
      <vt:lpstr>Sčitovanie a odčitovanie celých a desatinných čísel – pokračovanie.</vt:lpstr>
      <vt:lpstr>Odčitovanie celých a desatinných čísel.</vt:lpstr>
      <vt:lpstr>Násobenie a delenie celých a desatinných čísel.</vt:lpstr>
      <vt:lpstr>Delenie celých a desatinných čísel.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Upevňovanie učiva III- Celé čísla.</dc:title>
  <dc:creator>Katarina Kovacova</dc:creator>
  <cp:lastModifiedBy>Katarina Kovacova</cp:lastModifiedBy>
  <cp:revision>14</cp:revision>
  <dcterms:created xsi:type="dcterms:W3CDTF">2021-02-01T11:58:01Z</dcterms:created>
  <dcterms:modified xsi:type="dcterms:W3CDTF">2021-02-01T14:04:18Z</dcterms:modified>
</cp:coreProperties>
</file>