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5E39C6-E7C0-4C7B-A41C-9B8086EB1DC7}" type="datetime1">
              <a:rPr lang="sk-SK" smtClean="0"/>
              <a:t>7. 5. 2021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D2A2551-A97A-41BA-8506-864E9B1B7F14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81417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2AC782-57C7-4855-B912-FA1AB7059A1E}" type="datetime1">
              <a:rPr lang="sk-SK" noProof="0" smtClean="0"/>
              <a:t>7. 5. 2021</a:t>
            </a:fld>
            <a:endParaRPr lang="sk-SK" noProof="0" dirty="0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448EA56-9E57-4CE6-BE55-CAC1FDCAA019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602517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448EA56-9E57-4CE6-BE55-CAC1FDCAA019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6029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0" smtClean="0"/>
              <a:t>Kliknutím upravte štýl predlohy podnadpisov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8387E7-1C4E-4F46-B0D0-F52DDF154023}" type="datetime1">
              <a:rPr lang="sk-SK" noProof="0" smtClean="0"/>
              <a:t>7. 5. 2021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15" name="Priama spojnica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6E6438-5069-40E9-A234-E1581D69074D}" type="datetime1">
              <a:rPr lang="sk-SK" noProof="0" smtClean="0"/>
              <a:t>7. 5. 2021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26" name="Priama spojnica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jekt zvislého textu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87592D-CFC0-4A03-8BD2-9D3C91D00D1B}" type="datetime1">
              <a:rPr lang="sk-SK" noProof="0" smtClean="0"/>
              <a:t>7. 5. 2021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15" name="Priama spojnica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 anchor="t"/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868230-525F-4E60-92ED-335E430764DE}" type="datetime1">
              <a:rPr lang="sk-SK" noProof="0" smtClean="0"/>
              <a:t>7. 5. 2021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33" name="Priama spojnica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D5A5A-D2BD-43BC-813A-BADEF13EA1B1}" type="datetime1">
              <a:rPr lang="sk-SK" noProof="0" smtClean="0"/>
              <a:t>7. 5. 2021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15" name="Priama spojnica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229DD1-E775-4777-8DAD-75C0B9B4706E}" type="datetime1">
              <a:rPr lang="sk-SK" noProof="0" smtClean="0"/>
              <a:t>7. 5. 2021</a:t>
            </a:fld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35" name="Priama spojnica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2E3F03-7E31-4C60-8C27-5B3E36387E87}" type="datetime1">
              <a:rPr lang="sk-SK" noProof="0" smtClean="0"/>
              <a:t>7. 5. 2021</a:t>
            </a:fld>
            <a:endParaRPr lang="sk-SK" noProof="0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29" name="Priama spojnica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164678-628D-4EE8-B1DC-CC4B61C59DD0}" type="datetime1">
              <a:rPr lang="sk-SK" noProof="0" smtClean="0"/>
              <a:t>7. 5. 2021</a:t>
            </a:fld>
            <a:endParaRPr lang="sk-SK" noProof="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25" name="Priama spojnica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52EDC9-3982-491D-9A90-AD1799815208}" type="datetime1">
              <a:rPr lang="sk-SK" noProof="0" smtClean="0"/>
              <a:t>7. 5. 2021</a:t>
            </a:fld>
            <a:endParaRPr lang="sk-SK" noProof="0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sk-SK" noProof="0" smtClean="0"/>
              <a:t>Upraviť štýly predlohy textu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C0F4FE-8095-4F66-97DA-040D9DDA1D27}" type="datetime1">
              <a:rPr lang="sk-SK" noProof="0" smtClean="0"/>
              <a:t>7. 5. 2021</a:t>
            </a:fld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17" name="Priama spojnica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Obdĺžni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bdĺžni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sk-SK" noProof="0" smtClean="0"/>
              <a:t>Upravte štýly predlohy textu</a:t>
            </a:r>
            <a:endParaRPr lang="sk-SK" noProof="0" dirty="0"/>
          </a:p>
        </p:txBody>
      </p:sp>
      <p:sp>
        <p:nvSpPr>
          <p:cNvPr id="3" name="Zástupný obrázok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0" smtClean="0"/>
              <a:t>Ak chcete pridať obrázok, kliknite na ikonu</a:t>
            </a:r>
            <a:endParaRPr lang="sk-SK" noProof="0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0" smtClean="0"/>
              <a:t>Upraviť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C33B292A-D52F-4701-B016-4AB49F743C94}" type="datetime1">
              <a:rPr lang="sk-SK" noProof="0" smtClean="0"/>
              <a:t>7. 5. 2021</a:t>
            </a:fld>
            <a:endParaRPr lang="sk-SK" noProof="0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k-SK" noProof="0" smtClean="0"/>
              <a:t>‹#›</a:t>
            </a:fld>
            <a:endParaRPr lang="sk-SK" noProof="0" dirty="0"/>
          </a:p>
        </p:txBody>
      </p:sp>
      <p:cxnSp>
        <p:nvCxnSpPr>
          <p:cNvPr id="31" name="Priama spojnica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C6EDD44-0814-4F4F-9F01-62A224B857A2}" type="datetime1">
              <a:rPr lang="sk-SK" noProof="0" smtClean="0"/>
              <a:t>7. 5. 2021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sk-SK" noProof="0" smtClean="0"/>
              <a:pPr/>
              <a:t>‹#›</a:t>
            </a:fld>
            <a:endParaRPr lang="sk-SK" noProof="0" dirty="0"/>
          </a:p>
        </p:txBody>
      </p:sp>
      <p:cxnSp>
        <p:nvCxnSpPr>
          <p:cNvPr id="10" name="Priama spojnica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ovensky-jazyk.sk/citatelsky-dennik/william-shakespeare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Detailný záber kvetu">
            <a:extLst>
              <a:ext uri="{FF2B5EF4-FFF2-40B4-BE49-F238E27FC236}">
                <a16:creationId xmlns:a16="http://schemas.microsoft.com/office/drawing/2014/main" id="{F0D265DC-2623-44DB-8FE1-DB41A2D5D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102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0" name="Obdĺžnik 19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0F4085-7B99-4890-84CA-8B28482C1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511" y="3236470"/>
            <a:ext cx="6832500" cy="1252601"/>
          </a:xfrm>
        </p:spPr>
        <p:txBody>
          <a:bodyPr rtlCol="0">
            <a:normAutofit/>
          </a:bodyPr>
          <a:lstStyle/>
          <a:p>
            <a:r>
              <a:rPr lang="sk-SK" sz="3600" dirty="0" smtClean="0">
                <a:solidFill>
                  <a:srgbClr val="FFFFFE"/>
                </a:solidFill>
              </a:rPr>
              <a:t>William Shakespeare</a:t>
            </a:r>
            <a:br>
              <a:rPr lang="sk-SK" sz="3600" dirty="0" smtClean="0">
                <a:solidFill>
                  <a:srgbClr val="FFFFFE"/>
                </a:solidFill>
              </a:rPr>
            </a:br>
            <a:r>
              <a:rPr lang="sk-SK" sz="3600" dirty="0" err="1" smtClean="0">
                <a:solidFill>
                  <a:srgbClr val="FFFFFE"/>
                </a:solidFill>
              </a:rPr>
              <a:t>Romeo</a:t>
            </a:r>
            <a:r>
              <a:rPr lang="sk-SK" sz="3600" dirty="0" smtClean="0">
                <a:solidFill>
                  <a:srgbClr val="FFFFFE"/>
                </a:solidFill>
              </a:rPr>
              <a:t> </a:t>
            </a:r>
            <a:r>
              <a:rPr lang="sk-SK" sz="3600" dirty="0" smtClean="0">
                <a:solidFill>
                  <a:srgbClr val="FFFFFE"/>
                </a:solidFill>
              </a:rPr>
              <a:t>a </a:t>
            </a:r>
            <a:r>
              <a:rPr lang="sk-SK" sz="3600" dirty="0" err="1" smtClean="0">
                <a:solidFill>
                  <a:srgbClr val="FFFFFE"/>
                </a:solidFill>
              </a:rPr>
              <a:t>júlia</a:t>
            </a:r>
            <a:endParaRPr lang="sk-SK" sz="3600" dirty="0">
              <a:solidFill>
                <a:srgbClr val="FFFFFE"/>
              </a:solidFill>
            </a:endParaRPr>
          </a:p>
        </p:txBody>
      </p:sp>
      <p:cxnSp>
        <p:nvCxnSpPr>
          <p:cNvPr id="22" name="Priama spojnica 21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Podnadpis 2">
            <a:extLst>
              <a:ext uri="{FF2B5EF4-FFF2-40B4-BE49-F238E27FC236}">
                <a16:creationId xmlns:a16="http://schemas.microsoft.com/office/drawing/2014/main" id="{6AFED8D9-CFCB-454D-A2A6-7F299E2D1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5511" y="4669144"/>
            <a:ext cx="6832499" cy="716529"/>
          </a:xfrm>
        </p:spPr>
        <p:txBody>
          <a:bodyPr rtlCol="0">
            <a:normAutofit/>
          </a:bodyPr>
          <a:lstStyle/>
          <a:p>
            <a:pPr rtl="0"/>
            <a:r>
              <a:rPr lang="sk-SK" sz="1600" dirty="0" smtClean="0">
                <a:solidFill>
                  <a:srgbClr val="FFFFFE"/>
                </a:solidFill>
              </a:rPr>
              <a:t>SJ, 9. ročník, Mgr. Antónia </a:t>
            </a:r>
            <a:r>
              <a:rPr lang="sk-SK" sz="1600" dirty="0" err="1" smtClean="0">
                <a:solidFill>
                  <a:srgbClr val="FFFFFE"/>
                </a:solidFill>
              </a:rPr>
              <a:t>Tutokyová</a:t>
            </a:r>
            <a:endParaRPr lang="sk-SK" sz="1600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0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1579" y="385483"/>
            <a:ext cx="9603275" cy="5665694"/>
          </a:xfrm>
        </p:spPr>
        <p:txBody>
          <a:bodyPr>
            <a:normAutofit/>
          </a:bodyPr>
          <a:lstStyle/>
          <a:p>
            <a:pPr algn="ctr"/>
            <a:r>
              <a:rPr lang="sk-SK" sz="2000" b="1" dirty="0">
                <a:hlinkClick r:id="rId2" tooltip="Čitateľský denník: William Shakespeare"/>
              </a:rPr>
              <a:t>Shakespeare </a:t>
            </a:r>
            <a:r>
              <a:rPr lang="sk-SK" sz="2000" b="1" i="1" dirty="0" smtClean="0">
                <a:hlinkClick r:id="rId2" tooltip="Čitateľský denník: William Shakespeare"/>
              </a:rPr>
              <a:t>William</a:t>
            </a:r>
            <a:r>
              <a:rPr lang="sk-SK" sz="2000" b="1" i="1" dirty="0" smtClean="0"/>
              <a:t/>
            </a:r>
            <a:br>
              <a:rPr lang="sk-SK" sz="2000" b="1" i="1" dirty="0" smtClean="0"/>
            </a:br>
            <a:r>
              <a:rPr lang="sk-SK" sz="2000" b="1" dirty="0" smtClean="0"/>
              <a:t> </a:t>
            </a:r>
            <a:r>
              <a:rPr lang="sk-SK" sz="2000" b="1" dirty="0"/>
              <a:t>(*23.04.1564 - †23.04.1616</a:t>
            </a:r>
            <a:r>
              <a:rPr lang="sk-SK" sz="2000" b="1" dirty="0" smtClean="0"/>
              <a:t>)</a:t>
            </a:r>
            <a:br>
              <a:rPr lang="sk-SK" sz="2000" b="1" dirty="0" smtClean="0"/>
            </a:br>
            <a:r>
              <a:rPr lang="sk-SK" sz="2000" b="1" dirty="0"/>
              <a:t/>
            </a:r>
            <a:br>
              <a:rPr lang="sk-SK" sz="2000" b="1" dirty="0"/>
            </a:br>
            <a:r>
              <a:rPr lang="sk-SK" sz="2000" dirty="0" smtClean="0"/>
              <a:t>bol </a:t>
            </a:r>
            <a:r>
              <a:rPr lang="sk-SK" sz="2000" dirty="0"/>
              <a:t>významný anglický </a:t>
            </a:r>
            <a:r>
              <a:rPr lang="sk-SK" sz="2000" dirty="0" smtClean="0"/>
              <a:t>básnik </a:t>
            </a:r>
            <a:r>
              <a:rPr lang="sk-SK" sz="2000" dirty="0"/>
              <a:t>a dramatik, </a:t>
            </a:r>
            <a:r>
              <a:rPr lang="sk-SK" sz="2000" dirty="0" err="1" smtClean="0"/>
              <a:t>kĽúčova</a:t>
            </a:r>
            <a:r>
              <a:rPr lang="sk-SK" sz="2000" dirty="0" smtClean="0"/>
              <a:t> </a:t>
            </a:r>
            <a:r>
              <a:rPr lang="sk-SK" sz="2000" dirty="0"/>
              <a:t>postava </a:t>
            </a:r>
            <a:r>
              <a:rPr lang="sk-SK" sz="2000" dirty="0" smtClean="0"/>
              <a:t>modernej európskej drámy.  </a:t>
            </a:r>
            <a:r>
              <a:rPr lang="sk-SK" sz="2000" dirty="0"/>
              <a:t>je </a:t>
            </a:r>
            <a:r>
              <a:rPr lang="sk-SK" sz="2000" dirty="0" smtClean="0"/>
              <a:t>považovaný </a:t>
            </a:r>
            <a:r>
              <a:rPr lang="sk-SK" sz="2000" dirty="0"/>
              <a:t>za anglického </a:t>
            </a:r>
            <a:r>
              <a:rPr lang="sk-SK" sz="2000" dirty="0" smtClean="0"/>
              <a:t>národného básnika</a:t>
            </a:r>
            <a:r>
              <a:rPr lang="sk-SK" sz="2000" dirty="0"/>
              <a:t>. 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zachovalo sa </a:t>
            </a:r>
            <a:r>
              <a:rPr lang="sk-SK" sz="2000" dirty="0"/>
              <a:t>39 jeho </a:t>
            </a:r>
            <a:r>
              <a:rPr lang="sk-SK" sz="2000" dirty="0" smtClean="0"/>
              <a:t>divadelných hier</a:t>
            </a:r>
            <a:r>
              <a:rPr lang="sk-SK" sz="2000" dirty="0"/>
              <a:t>, 154 </a:t>
            </a:r>
            <a:r>
              <a:rPr lang="sk-SK" sz="2000" dirty="0" smtClean="0"/>
              <a:t>sonetov, dve dlhé </a:t>
            </a:r>
            <a:r>
              <a:rPr lang="sk-SK" sz="2000" dirty="0"/>
              <a:t>epické </a:t>
            </a:r>
            <a:r>
              <a:rPr lang="sk-SK" sz="2000" dirty="0" smtClean="0"/>
              <a:t>básne </a:t>
            </a:r>
            <a:r>
              <a:rPr lang="sk-SK" sz="2000" dirty="0"/>
              <a:t>a </a:t>
            </a:r>
            <a:r>
              <a:rPr lang="sk-SK" sz="2000" dirty="0" smtClean="0"/>
              <a:t>niekoľko ďalších diel</a:t>
            </a:r>
            <a:r>
              <a:rPr lang="sk-SK" sz="2000" dirty="0"/>
              <a:t>. Jeho hry </a:t>
            </a:r>
            <a:r>
              <a:rPr lang="sk-SK" sz="2000" dirty="0" smtClean="0"/>
              <a:t>boli preložené </a:t>
            </a:r>
            <a:r>
              <a:rPr lang="sk-SK" sz="2000" dirty="0"/>
              <a:t>do </a:t>
            </a:r>
            <a:r>
              <a:rPr lang="sk-SK" sz="2000" dirty="0" smtClean="0"/>
              <a:t>mnohých  jazykov. Okrem písania hier sa venoval </a:t>
            </a:r>
            <a:r>
              <a:rPr lang="sk-SK" sz="2000" dirty="0"/>
              <a:t>i </a:t>
            </a:r>
            <a:r>
              <a:rPr lang="sk-SK" sz="2000" dirty="0" smtClean="0"/>
              <a:t>herectvu. </a:t>
            </a:r>
            <a:r>
              <a:rPr lang="sk-SK" sz="2000" dirty="0"/>
              <a:t>Shakespeare </a:t>
            </a:r>
            <a:r>
              <a:rPr lang="sk-SK" sz="2000" dirty="0" smtClean="0"/>
              <a:t>sa </a:t>
            </a:r>
            <a:r>
              <a:rPr lang="sk-SK" sz="2000" dirty="0"/>
              <a:t>narodil a </a:t>
            </a:r>
            <a:r>
              <a:rPr lang="sk-SK" sz="2000" dirty="0" smtClean="0"/>
              <a:t>vyrastal v </a:t>
            </a:r>
            <a:r>
              <a:rPr lang="sk-SK" sz="2000" dirty="0" err="1" smtClean="0"/>
              <a:t>Stratforde</a:t>
            </a:r>
            <a:r>
              <a:rPr lang="sk-SK" sz="2000" dirty="0" smtClean="0"/>
              <a:t> </a:t>
            </a:r>
            <a:r>
              <a:rPr lang="sk-SK" sz="2000" dirty="0"/>
              <a:t>nad </a:t>
            </a:r>
            <a:r>
              <a:rPr lang="sk-SK" sz="2000" dirty="0" smtClean="0"/>
              <a:t>Avonom. </a:t>
            </a:r>
            <a:r>
              <a:rPr lang="sk-SK" sz="2000" dirty="0"/>
              <a:t>V 18 </a:t>
            </a:r>
            <a:r>
              <a:rPr lang="sk-SK" sz="2000" dirty="0" smtClean="0"/>
              <a:t>rokoch sa </a:t>
            </a:r>
            <a:r>
              <a:rPr lang="sk-SK" sz="2000" dirty="0"/>
              <a:t>oženil s Anne </a:t>
            </a:r>
            <a:r>
              <a:rPr lang="sk-SK" sz="2000" dirty="0" err="1"/>
              <a:t>Hathawayovou</a:t>
            </a:r>
            <a:r>
              <a:rPr lang="sk-SK" sz="2000" dirty="0"/>
              <a:t>. </a:t>
            </a:r>
            <a:r>
              <a:rPr lang="sk-SK" sz="2000" b="1" dirty="0" smtClean="0"/>
              <a:t> 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41002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2323145"/>
          </a:xfrm>
        </p:spPr>
        <p:txBody>
          <a:bodyPr>
            <a:normAutofit/>
          </a:bodyPr>
          <a:lstStyle/>
          <a:p>
            <a:pPr algn="ctr"/>
            <a:r>
              <a:rPr lang="sk-SK" sz="2000" b="1" dirty="0" err="1" smtClean="0"/>
              <a:t>Romeo</a:t>
            </a:r>
            <a:r>
              <a:rPr lang="sk-SK" sz="2000" b="1" dirty="0" smtClean="0"/>
              <a:t> </a:t>
            </a:r>
            <a:r>
              <a:rPr lang="sk-SK" sz="2000" b="1" dirty="0" smtClean="0"/>
              <a:t>a </a:t>
            </a:r>
            <a:r>
              <a:rPr lang="sk-SK" sz="2000" b="1" dirty="0" err="1" smtClean="0"/>
              <a:t>júlia</a:t>
            </a:r>
            <a:r>
              <a:rPr lang="sk-SK" sz="2000" b="1" dirty="0" smtClean="0"/>
              <a:t/>
            </a:r>
            <a:br>
              <a:rPr lang="sk-SK" sz="2000" b="1" dirty="0" smtClean="0"/>
            </a:br>
            <a:r>
              <a:rPr lang="sk-SK" sz="2000" b="1" dirty="0" smtClean="0"/>
              <a:t>literárny druh: dráma</a:t>
            </a:r>
            <a:br>
              <a:rPr lang="sk-SK" sz="2000" b="1" dirty="0" smtClean="0"/>
            </a:br>
            <a:r>
              <a:rPr lang="sk-SK" sz="2000" b="1" dirty="0" smtClean="0"/>
              <a:t>literárny žáner: tragédia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Premiéra:</a:t>
            </a:r>
            <a:br>
              <a:rPr lang="sk-SK" sz="2000" dirty="0" smtClean="0"/>
            </a:br>
            <a:r>
              <a:rPr lang="sk-SK" sz="2000" dirty="0" smtClean="0"/>
              <a:t>hra mala premiéru v roku 1595</a:t>
            </a:r>
            <a:endParaRPr lang="sk-SK" sz="20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482985" y="3190196"/>
            <a:ext cx="5160652" cy="3139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6439821" y="3200988"/>
            <a:ext cx="5471492" cy="3180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984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1579" y="426027"/>
            <a:ext cx="9603275" cy="4540828"/>
          </a:xfrm>
        </p:spPr>
        <p:txBody>
          <a:bodyPr>
            <a:normAutofit/>
          </a:bodyPr>
          <a:lstStyle/>
          <a:p>
            <a:pPr algn="ctr"/>
            <a:r>
              <a:rPr lang="sk-SK" sz="2000" dirty="0" smtClean="0"/>
              <a:t>Téma:</a:t>
            </a:r>
            <a:br>
              <a:rPr lang="sk-SK" sz="2000" dirty="0" smtClean="0"/>
            </a:b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príbeh o nešťastnej láske, ktorej bránia dve znepriatelené rodiny </a:t>
            </a:r>
            <a:r>
              <a:rPr lang="sk-SK" sz="2000" dirty="0" err="1" smtClean="0"/>
              <a:t>montekovcov</a:t>
            </a:r>
            <a:r>
              <a:rPr lang="sk-SK" sz="2000" dirty="0" smtClean="0"/>
              <a:t> a </a:t>
            </a:r>
            <a:r>
              <a:rPr lang="sk-SK" sz="2000" dirty="0" err="1" smtClean="0"/>
              <a:t>kapuletovcov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postavy:</a:t>
            </a:r>
            <a:br>
              <a:rPr lang="sk-SK" sz="2000" dirty="0" smtClean="0"/>
            </a:br>
            <a:r>
              <a:rPr lang="sk-SK" sz="2000" dirty="0" err="1" smtClean="0"/>
              <a:t>romeo</a:t>
            </a:r>
            <a:r>
              <a:rPr lang="sk-SK" sz="2000" dirty="0" smtClean="0"/>
              <a:t> </a:t>
            </a:r>
            <a:r>
              <a:rPr lang="sk-SK" sz="2000" dirty="0" smtClean="0"/>
              <a:t>– syn </a:t>
            </a:r>
            <a:r>
              <a:rPr lang="sk-SK" sz="2000" dirty="0" err="1" smtClean="0"/>
              <a:t>montekovcov</a:t>
            </a:r>
            <a:r>
              <a:rPr lang="sk-SK" sz="2000" dirty="0" smtClean="0"/>
              <a:t>, dobrosrdečný mladý človek, je zamilovaný do </a:t>
            </a:r>
            <a:r>
              <a:rPr lang="sk-SK" sz="2000" dirty="0" err="1" smtClean="0"/>
              <a:t>júlie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err="1" smtClean="0"/>
              <a:t>júlia</a:t>
            </a:r>
            <a:r>
              <a:rPr lang="sk-SK" sz="2000" dirty="0" smtClean="0"/>
              <a:t> – dcéra </a:t>
            </a:r>
            <a:r>
              <a:rPr lang="sk-SK" sz="2000" dirty="0" err="1" smtClean="0"/>
              <a:t>kapuletovcov</a:t>
            </a:r>
            <a:r>
              <a:rPr lang="sk-SK" sz="2000" dirty="0" smtClean="0"/>
              <a:t>, miluje </a:t>
            </a:r>
            <a:r>
              <a:rPr lang="sk-SK" sz="2000" dirty="0" err="1" smtClean="0"/>
              <a:t>romea</a:t>
            </a:r>
            <a:r>
              <a:rPr lang="sk-SK" sz="2000" dirty="0" smtClean="0"/>
              <a:t>, </a:t>
            </a:r>
            <a:br>
              <a:rPr lang="sk-SK" sz="2000" dirty="0" smtClean="0"/>
            </a:br>
            <a:r>
              <a:rPr lang="sk-SK" sz="2000" dirty="0" smtClean="0"/>
              <a:t>otec </a:t>
            </a:r>
            <a:r>
              <a:rPr lang="sk-SK" sz="2000" dirty="0" err="1" smtClean="0"/>
              <a:t>lorenzo</a:t>
            </a:r>
            <a:r>
              <a:rPr lang="sk-SK" sz="2000" dirty="0" smtClean="0"/>
              <a:t> – františkánsky mních, ktorý oddá </a:t>
            </a:r>
            <a:r>
              <a:rPr lang="sk-SK" sz="2000" dirty="0" err="1" smtClean="0"/>
              <a:t>rómea</a:t>
            </a:r>
            <a:r>
              <a:rPr lang="sk-SK" sz="2000" dirty="0" smtClean="0"/>
              <a:t> a </a:t>
            </a:r>
            <a:r>
              <a:rPr lang="sk-SK" sz="2000" dirty="0" err="1" smtClean="0"/>
              <a:t>júliu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err="1" smtClean="0"/>
              <a:t>mercutio</a:t>
            </a:r>
            <a:r>
              <a:rPr lang="sk-SK" sz="2000" dirty="0" smtClean="0"/>
              <a:t>- </a:t>
            </a:r>
            <a:r>
              <a:rPr lang="sk-SK" sz="2000" dirty="0" err="1" smtClean="0"/>
              <a:t>romeov</a:t>
            </a:r>
            <a:r>
              <a:rPr lang="sk-SK" sz="2000" dirty="0" smtClean="0"/>
              <a:t> </a:t>
            </a:r>
            <a:r>
              <a:rPr lang="sk-SK" sz="2000" dirty="0" smtClean="0"/>
              <a:t>priateľ</a:t>
            </a:r>
            <a:br>
              <a:rPr lang="sk-SK" sz="2000" dirty="0" smtClean="0"/>
            </a:br>
            <a:r>
              <a:rPr lang="sk-SK" sz="2000" dirty="0" err="1" smtClean="0"/>
              <a:t>paris</a:t>
            </a:r>
            <a:r>
              <a:rPr lang="sk-SK" sz="2000" dirty="0" smtClean="0"/>
              <a:t> – mladý šľachtic, mal si zobrať </a:t>
            </a:r>
            <a:r>
              <a:rPr lang="sk-SK" sz="2000" dirty="0" err="1" smtClean="0"/>
              <a:t>júliu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err="1" smtClean="0"/>
              <a:t>tybalt</a:t>
            </a:r>
            <a:r>
              <a:rPr lang="sk-SK" sz="2000" dirty="0" smtClean="0"/>
              <a:t> – </a:t>
            </a:r>
            <a:r>
              <a:rPr lang="sk-SK" sz="2000" dirty="0" err="1" smtClean="0"/>
              <a:t>júliin</a:t>
            </a:r>
            <a:r>
              <a:rPr lang="sk-SK" sz="2000" dirty="0" smtClean="0"/>
              <a:t> bratranec, nemal rád </a:t>
            </a:r>
            <a:r>
              <a:rPr lang="sk-SK" sz="2000" dirty="0" err="1" smtClean="0"/>
              <a:t>romeovu</a:t>
            </a:r>
            <a:r>
              <a:rPr lang="sk-SK" sz="2000" dirty="0" smtClean="0"/>
              <a:t> </a:t>
            </a:r>
            <a:r>
              <a:rPr lang="sk-SK" sz="2000" dirty="0" smtClean="0"/>
              <a:t>rodinu </a:t>
            </a:r>
            <a:r>
              <a:rPr lang="sk-SK" sz="2000" dirty="0" err="1" smtClean="0"/>
              <a:t>montekovcov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03545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2119" y="197426"/>
            <a:ext cx="11419608" cy="6660574"/>
          </a:xfrm>
        </p:spPr>
        <p:txBody>
          <a:bodyPr>
            <a:normAutofit/>
          </a:bodyPr>
          <a:lstStyle/>
          <a:p>
            <a:pPr algn="ctr"/>
            <a:r>
              <a:rPr lang="sk-SK" sz="2000" dirty="0" smtClean="0"/>
              <a:t>Stručný dej:</a:t>
            </a:r>
            <a:br>
              <a:rPr lang="sk-SK" sz="2000" dirty="0" smtClean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 err="1" smtClean="0"/>
              <a:t>Romeo</a:t>
            </a:r>
            <a:r>
              <a:rPr lang="sk-SK" sz="2000" dirty="0" smtClean="0"/>
              <a:t> </a:t>
            </a:r>
            <a:r>
              <a:rPr lang="sk-SK" sz="2000" dirty="0"/>
              <a:t>z rodu </a:t>
            </a:r>
            <a:r>
              <a:rPr lang="sk-SK" sz="2000" dirty="0" err="1"/>
              <a:t>Montekovcov</a:t>
            </a:r>
            <a:r>
              <a:rPr lang="sk-SK" sz="2000" dirty="0"/>
              <a:t> sa zúčastní plesu </a:t>
            </a:r>
            <a:r>
              <a:rPr lang="sk-SK" sz="2000" dirty="0" err="1"/>
              <a:t>Kapuletovcov</a:t>
            </a:r>
            <a:r>
              <a:rPr lang="sk-SK" sz="2000" dirty="0"/>
              <a:t>, na ktorom sa zamiluje do krásnej Júlie </a:t>
            </a:r>
            <a:r>
              <a:rPr lang="sk-SK" sz="2000" dirty="0" err="1"/>
              <a:t>Kapuletovej</a:t>
            </a:r>
            <a:r>
              <a:rPr lang="sk-SK" sz="2000" dirty="0"/>
              <a:t> a ona zase doňho. Milenci sa nechajú oddať otcom </a:t>
            </a:r>
            <a:r>
              <a:rPr lang="sk-SK" sz="2000" dirty="0" err="1"/>
              <a:t>Lorenzom</a:t>
            </a:r>
            <a:r>
              <a:rPr lang="sk-SK" sz="2000" dirty="0"/>
              <a:t>. </a:t>
            </a:r>
            <a:br>
              <a:rPr lang="sk-SK" sz="2000" dirty="0"/>
            </a:br>
            <a:r>
              <a:rPr lang="sk-SK" sz="2000" dirty="0"/>
              <a:t>Po ich sobáši dochádza k stretu </a:t>
            </a:r>
            <a:r>
              <a:rPr lang="sk-SK" sz="2000" dirty="0" err="1"/>
              <a:t>Rómea</a:t>
            </a:r>
            <a:r>
              <a:rPr lang="sk-SK" sz="2000" dirty="0"/>
              <a:t> s </a:t>
            </a:r>
            <a:r>
              <a:rPr lang="sk-SK" sz="2000" dirty="0" err="1"/>
              <a:t>Tybaltom</a:t>
            </a:r>
            <a:r>
              <a:rPr lang="sk-SK" sz="2000" dirty="0"/>
              <a:t>, ktorý ho na smrť nenávidí a ktorý mu zabil priateľa </a:t>
            </a:r>
            <a:r>
              <a:rPr lang="sk-SK" sz="2000" dirty="0" err="1"/>
              <a:t>Mercutia</a:t>
            </a:r>
            <a:r>
              <a:rPr lang="sk-SK" sz="2000" dirty="0"/>
              <a:t>. Preto ho </a:t>
            </a:r>
            <a:r>
              <a:rPr lang="sk-SK" sz="2000" dirty="0" err="1"/>
              <a:t>Rómeo</a:t>
            </a:r>
            <a:r>
              <a:rPr lang="sk-SK" sz="2000" dirty="0"/>
              <a:t> zabije, za čo je vyhostený z Verony. Týmto sa Júlia veľmi trápi a ešte viac je smutná, keď sa dozvie, že jej rodina chce, aby si vzala mladého šľachtica </a:t>
            </a:r>
            <a:r>
              <a:rPr lang="sk-SK" sz="2000" dirty="0" err="1"/>
              <a:t>Parisa</a:t>
            </a:r>
            <a:r>
              <a:rPr lang="sk-SK" sz="2000" dirty="0"/>
              <a:t>. Júlia sa preto rozhodne ísť po radu k otcovi </a:t>
            </a:r>
            <a:r>
              <a:rPr lang="sk-SK" sz="2000" dirty="0" err="1"/>
              <a:t>Lorenzovi</a:t>
            </a:r>
            <a:r>
              <a:rPr lang="sk-SK" sz="2000" dirty="0"/>
              <a:t>, ktorý jej ponúkne nápoj, po ktorom bude vyzerať ako mŕtva. Júlia súhlasí a nápoj vypije. </a:t>
            </a:r>
            <a:br>
              <a:rPr lang="sk-SK" sz="2000" dirty="0"/>
            </a:br>
            <a:r>
              <a:rPr lang="sk-SK" sz="2000" dirty="0"/>
              <a:t>Jej rodina ju pochová do rodinnej hrobky. Keď sa o tom dozvie </a:t>
            </a:r>
            <a:r>
              <a:rPr lang="sk-SK" sz="2000" dirty="0" err="1" smtClean="0"/>
              <a:t>Romeo</a:t>
            </a:r>
            <a:r>
              <a:rPr lang="sk-SK" sz="2000" dirty="0"/>
              <a:t>, vydá sa do Verony a rozhodne sa umrieť vedľa svojej milej. Po vypití jedu umiera, ale medzitým sa prebúdza Júlia, ktorá vedľa seba uvidí mŕtveho </a:t>
            </a:r>
            <a:r>
              <a:rPr lang="sk-SK" sz="2000" dirty="0" err="1" smtClean="0"/>
              <a:t>Romea</a:t>
            </a:r>
            <a:r>
              <a:rPr lang="sk-SK" sz="2000" dirty="0"/>
              <a:t>. Dýkou si prebodne srdce a umrie. </a:t>
            </a:r>
            <a:br>
              <a:rPr lang="sk-SK" sz="2000" dirty="0"/>
            </a:br>
            <a:r>
              <a:rPr lang="sk-SK" sz="2000" dirty="0"/>
              <a:t>Ich rodiny sa zmieria až nad ich spoločným hrobom, do ktorého sú </a:t>
            </a:r>
            <a:r>
              <a:rPr lang="sk-SK" sz="2000" dirty="0" err="1" smtClean="0"/>
              <a:t>Romeo</a:t>
            </a:r>
            <a:r>
              <a:rPr lang="sk-SK" sz="2000" dirty="0" smtClean="0"/>
              <a:t> </a:t>
            </a:r>
            <a:r>
              <a:rPr lang="sk-SK" sz="2000" dirty="0"/>
              <a:t>a Júlia pochovaní. </a:t>
            </a:r>
          </a:p>
        </p:txBody>
      </p:sp>
    </p:spTree>
    <p:extLst>
      <p:ext uri="{BB962C8B-B14F-4D97-AF65-F5344CB8AC3E}">
        <p14:creationId xmlns:p14="http://schemas.microsoft.com/office/powerpoint/2010/main" val="48426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6420283" y="386167"/>
            <a:ext cx="5394181" cy="3979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300000">
            <a:off x="335771" y="1988237"/>
            <a:ext cx="5644894" cy="3723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85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3320672"/>
          </a:xfrm>
        </p:spPr>
        <p:txBody>
          <a:bodyPr>
            <a:normAutofit/>
          </a:bodyPr>
          <a:lstStyle/>
          <a:p>
            <a:pPr algn="ctr"/>
            <a:r>
              <a:rPr lang="sk-SK" sz="2000" dirty="0" smtClean="0"/>
              <a:t>Kompozícia diela:</a:t>
            </a:r>
            <a:br>
              <a:rPr lang="sk-SK" sz="2000" dirty="0" smtClean="0"/>
            </a:br>
            <a:r>
              <a:rPr lang="sk-SK" sz="2000" dirty="0" smtClean="0"/>
              <a:t>celé dielo má chronologickú kompozíciu.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 smtClean="0"/>
              <a:t>Jazyk: forma veršovaná, jambický verš</a:t>
            </a:r>
            <a:br>
              <a:rPr lang="sk-SK" sz="2000" dirty="0" smtClean="0"/>
            </a:br>
            <a:r>
              <a:rPr lang="sk-SK" sz="2000" dirty="0" smtClean="0"/>
              <a:t>dielo sa rozdeľuje na 5 dejstiev s prológom.</a:t>
            </a:r>
            <a:br>
              <a:rPr lang="sk-SK" sz="2000" dirty="0" smtClean="0"/>
            </a:br>
            <a:r>
              <a:rPr lang="sk-SK" sz="2000" dirty="0" smtClean="0"/>
              <a:t>Jazyk je spisovný, je tam priama reč, dialógy a monológy, rečnícke otázky ( „ach, </a:t>
            </a:r>
            <a:r>
              <a:rPr lang="sk-SK" sz="2000" dirty="0" err="1" smtClean="0"/>
              <a:t>romeo</a:t>
            </a:r>
            <a:r>
              <a:rPr lang="sk-SK" sz="2000" dirty="0" smtClean="0"/>
              <a:t>, </a:t>
            </a:r>
            <a:r>
              <a:rPr lang="sk-SK" sz="2000" dirty="0" err="1" smtClean="0"/>
              <a:t>romeo</a:t>
            </a:r>
            <a:r>
              <a:rPr lang="sk-SK" sz="2000" dirty="0"/>
              <a:t>!</a:t>
            </a:r>
            <a:r>
              <a:rPr lang="sk-SK" sz="2000" dirty="0" smtClean="0"/>
              <a:t> prečo si len </a:t>
            </a:r>
            <a:r>
              <a:rPr lang="sk-SK" sz="2000" dirty="0" err="1" smtClean="0"/>
              <a:t>romeo</a:t>
            </a:r>
            <a:r>
              <a:rPr lang="sk-SK" sz="2000" dirty="0" smtClean="0"/>
              <a:t>?“)</a:t>
            </a:r>
            <a:br>
              <a:rPr lang="sk-SK" sz="2000" dirty="0" smtClean="0"/>
            </a:br>
            <a:endParaRPr lang="sk-SK" sz="20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93" y="3299457"/>
            <a:ext cx="1868307" cy="341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780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05245" y="436418"/>
            <a:ext cx="73983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dirty="0"/>
              <a:t>Charakteristika </a:t>
            </a:r>
            <a:r>
              <a:rPr lang="sk-SK" sz="2000" b="1" dirty="0" err="1" smtClean="0"/>
              <a:t>Romea</a:t>
            </a:r>
            <a:r>
              <a:rPr lang="sk-SK" sz="2000" b="1" dirty="0" smtClean="0"/>
              <a:t> </a:t>
            </a:r>
            <a:r>
              <a:rPr lang="sk-SK" sz="2000" b="1" dirty="0"/>
              <a:t>:</a:t>
            </a:r>
            <a:r>
              <a:rPr lang="sk-SK" sz="2000" dirty="0"/>
              <a:t> odvážny, nerozvážny, citlivý, galantný, verný </a:t>
            </a:r>
            <a:r>
              <a:rPr lang="sk-SK" sz="2000" dirty="0" smtClean="0"/>
              <a:t>svojej </a:t>
            </a:r>
            <a:r>
              <a:rPr lang="sk-SK" sz="2000" dirty="0"/>
              <a:t>láske, počúva hlas svojho srdca „Kto poráta, čo má, je iba žobrák, lež moja verná láska </a:t>
            </a:r>
            <a:r>
              <a:rPr lang="sk-SK" sz="2000" dirty="0" smtClean="0"/>
              <a:t>vzrástla </a:t>
            </a:r>
            <a:r>
              <a:rPr lang="sk-SK" sz="2000" dirty="0"/>
              <a:t>tak, že </a:t>
            </a:r>
            <a:r>
              <a:rPr lang="sk-SK" sz="2000" dirty="0" smtClean="0"/>
              <a:t>poklady </a:t>
            </a:r>
            <a:r>
              <a:rPr lang="sk-SK" sz="2000" dirty="0"/>
              <a:t>jej nikdy nespočítam.“  </a:t>
            </a:r>
            <a:endParaRPr lang="sk-SK" sz="2000" dirty="0" smtClean="0"/>
          </a:p>
          <a:p>
            <a:pPr algn="ctr"/>
            <a:endParaRPr lang="sk-SK" sz="2000" dirty="0"/>
          </a:p>
          <a:p>
            <a:pPr algn="ctr"/>
            <a:r>
              <a:rPr lang="sk-SK" sz="2000" b="1" dirty="0"/>
              <a:t>Charakteristika Júlie:</a:t>
            </a:r>
            <a:r>
              <a:rPr lang="sk-SK" sz="2000" dirty="0"/>
              <a:t>  13 ročná mladá, dôverčivá, milá verná, oddaná, neskúsená, nerozhodná, počúva hlas svojho srdca, vážila si rodičov „Ach, svetlu jas len ona dodáva. Tak </a:t>
            </a:r>
            <a:r>
              <a:rPr lang="sk-SK" sz="2000" dirty="0" err="1"/>
              <a:t>skveje</a:t>
            </a:r>
            <a:r>
              <a:rPr lang="sk-SK" sz="2000" dirty="0"/>
              <a:t> sa jej krása jagavá na tvári </a:t>
            </a:r>
            <a:r>
              <a:rPr lang="sk-SK" sz="2000" dirty="0" smtClean="0"/>
              <a:t>noc ako </a:t>
            </a:r>
            <a:r>
              <a:rPr lang="sk-SK" sz="2000" dirty="0"/>
              <a:t>náušnica na uchu cigánky.“ „Čo to svitá </a:t>
            </a:r>
            <a:r>
              <a:rPr lang="sk-SK" sz="2000" dirty="0" smtClean="0"/>
              <a:t>nado mnou</a:t>
            </a:r>
            <a:r>
              <a:rPr lang="sk-SK" sz="2000" dirty="0"/>
              <a:t>? To východ je a Júlia je slnko. </a:t>
            </a:r>
            <a:r>
              <a:rPr lang="sk-SK" sz="2000" smtClean="0"/>
              <a:t>Ó, výjdi</a:t>
            </a:r>
            <a:r>
              <a:rPr lang="sk-SK" sz="2000" dirty="0" smtClean="0"/>
              <a:t> </a:t>
            </a:r>
            <a:r>
              <a:rPr lang="sk-SK" sz="2000" dirty="0"/>
              <a:t>slnko, zabi bledú lunu, i tak je dávno chorá závisťou, že ty, jej kňažka, prevýšiš ju krásou.“  </a:t>
            </a:r>
            <a:endParaRPr lang="sk-SK" sz="2000" dirty="0" smtClean="0"/>
          </a:p>
          <a:p>
            <a:pPr algn="ctr"/>
            <a:endParaRPr lang="sk-SK" sz="2000" dirty="0"/>
          </a:p>
          <a:p>
            <a:pPr algn="ctr"/>
            <a:r>
              <a:rPr lang="sk-SK" sz="2000" b="1" dirty="0" smtClean="0"/>
              <a:t>Dej</a:t>
            </a:r>
            <a:r>
              <a:rPr lang="sk-SK" sz="2000" b="1" dirty="0"/>
              <a:t> </a:t>
            </a:r>
            <a:r>
              <a:rPr lang="sk-SK" sz="2000" b="1" dirty="0" smtClean="0"/>
              <a:t>sa odohráva</a:t>
            </a:r>
            <a:r>
              <a:rPr lang="sk-SK" sz="2000" dirty="0" smtClean="0"/>
              <a:t> </a:t>
            </a:r>
            <a:r>
              <a:rPr lang="sk-SK" sz="2000" b="1" dirty="0"/>
              <a:t>vo </a:t>
            </a:r>
            <a:r>
              <a:rPr lang="sk-SK" sz="2000" b="1" dirty="0" smtClean="0"/>
              <a:t>Verone. </a:t>
            </a:r>
            <a:r>
              <a:rPr lang="sk-SK" sz="2000" dirty="0"/>
              <a:t>   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99" y="694891"/>
            <a:ext cx="3136755" cy="49354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01553931"/>
      </p:ext>
    </p:extLst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777_TF12191297.potx" id="{A5683B4B-476D-4CA8-9236-12C3B62A669A}" vid="{C5849A55-0668-4539-A33C-97035FAF9603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810D84-4527-4F58-9012-70F97B4A7D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84705B-9857-466E-B7C0-E9A49FB9FE6E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82F5362-41A1-4270-9F69-10BBA654CA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Návrh galérie</Template>
  <TotalTime>0</TotalTime>
  <Words>69</Words>
  <Application>Microsoft Office PowerPoint</Application>
  <PresentationFormat>Širokouhlá</PresentationFormat>
  <Paragraphs>13</Paragraphs>
  <Slides>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Galéria</vt:lpstr>
      <vt:lpstr>William Shakespeare Romeo a júlia</vt:lpstr>
      <vt:lpstr>Shakespeare William  (*23.04.1564 - †23.04.1616)  bol významný anglický básnik a dramatik, kĽúčova postava modernej európskej drámy.  je považovaný za anglického národného básnika.    zachovalo sa 39 jeho divadelných hier, 154 sonetov, dve dlhé epické básne a niekoľko ďalších diel. Jeho hry boli preložené do mnohých  jazykov. Okrem písania hier sa venoval i herectvu. Shakespeare sa narodil a vyrastal v Stratforde nad Avonom. V 18 rokoch sa oženil s Anne Hathawayovou.  </vt:lpstr>
      <vt:lpstr>Romeo a júlia literárny druh: dráma literárny žáner: tragédia  Premiéra: hra mala premiéru v roku 1595</vt:lpstr>
      <vt:lpstr>Téma:  príbeh o nešťastnej láske, ktorej bránia dve znepriatelené rodiny montekovcov a kapuletovcov   postavy: romeo – syn montekovcov, dobrosrdečný mladý človek, je zamilovaný do júlie júlia – dcéra kapuletovcov, miluje romea,  otec lorenzo – františkánsky mních, ktorý oddá rómea a júliu mercutio- romeov priateľ paris – mladý šľachtic, mal si zobrať júliu tybalt – júliin bratranec, nemal rád romeovu rodinu montekovcov</vt:lpstr>
      <vt:lpstr>Stručný dej:  Romeo z rodu Montekovcov sa zúčastní plesu Kapuletovcov, na ktorom sa zamiluje do krásnej Júlie Kapuletovej a ona zase doňho. Milenci sa nechajú oddať otcom Lorenzom.  Po ich sobáši dochádza k stretu Rómea s Tybaltom, ktorý ho na smrť nenávidí a ktorý mu zabil priateľa Mercutia. Preto ho Rómeo zabije, za čo je vyhostený z Verony. Týmto sa Júlia veľmi trápi a ešte viac je smutná, keď sa dozvie, že jej rodina chce, aby si vzala mladého šľachtica Parisa. Júlia sa preto rozhodne ísť po radu k otcovi Lorenzovi, ktorý jej ponúkne nápoj, po ktorom bude vyzerať ako mŕtva. Júlia súhlasí a nápoj vypije.  Jej rodina ju pochová do rodinnej hrobky. Keď sa o tom dozvie Romeo, vydá sa do Verony a rozhodne sa umrieť vedľa svojej milej. Po vypití jedu umiera, ale medzitým sa prebúdza Júlia, ktorá vedľa seba uvidí mŕtveho Romea. Dýkou si prebodne srdce a umrie.  Ich rodiny sa zmieria až nad ich spoločným hrobom, do ktorého sú Romeo a Júlia pochovaní. </vt:lpstr>
      <vt:lpstr>Prezentácia programu PowerPoint</vt:lpstr>
      <vt:lpstr>Kompozícia diela: celé dielo má chronologickú kompozíciu.   Jazyk: forma veršovaná, jambický verš dielo sa rozdeľuje na 5 dejstiev s prológom. Jazyk je spisovný, je tam priama reč, dialógy a monológy, rečnícke otázky ( „ach, romeo, romeo! prečo si len romeo?“) 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2021-05-06T15:48:43Z</dcterms:created>
  <dcterms:modified xsi:type="dcterms:W3CDTF">2021-05-07T10:49:27Z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