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6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8774" y="-97789"/>
            <a:ext cx="7826451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66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0417" y="1624329"/>
            <a:ext cx="8043164" cy="403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78915" marR="1471930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6600CC"/>
                </a:solidFill>
                <a:latin typeface="Times New Roman"/>
                <a:cs typeface="Times New Roman"/>
              </a:rPr>
              <a:t>WPŁYW</a:t>
            </a:r>
            <a:r>
              <a:rPr sz="4000" spc="-60" dirty="0">
                <a:solidFill>
                  <a:srgbClr val="6600CC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6600CC"/>
                </a:solidFill>
                <a:latin typeface="Times New Roman"/>
                <a:cs typeface="Times New Roman"/>
              </a:rPr>
              <a:t>CZYTANIA  </a:t>
            </a:r>
            <a:r>
              <a:rPr sz="4000" spc="-15" dirty="0">
                <a:solidFill>
                  <a:srgbClr val="6600CC"/>
                </a:solidFill>
                <a:latin typeface="Times New Roman"/>
                <a:cs typeface="Times New Roman"/>
              </a:rPr>
              <a:t>NA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spc="-10" dirty="0">
                <a:solidFill>
                  <a:srgbClr val="6600CC"/>
                </a:solidFill>
                <a:latin typeface="Times New Roman"/>
                <a:cs typeface="Times New Roman"/>
              </a:rPr>
              <a:t>ROZWÓJ DZIECI </a:t>
            </a:r>
            <a:r>
              <a:rPr sz="4000" spc="-5" dirty="0">
                <a:solidFill>
                  <a:srgbClr val="6600CC"/>
                </a:solidFill>
                <a:latin typeface="Times New Roman"/>
                <a:cs typeface="Times New Roman"/>
              </a:rPr>
              <a:t>I</a:t>
            </a:r>
            <a:r>
              <a:rPr sz="4000" spc="-10" dirty="0">
                <a:solidFill>
                  <a:srgbClr val="6600C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6600CC"/>
                </a:solidFill>
                <a:latin typeface="Times New Roman"/>
                <a:cs typeface="Times New Roman"/>
              </a:rPr>
              <a:t>MŁODZIEŻY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7450" y="2636837"/>
            <a:ext cx="6048375" cy="339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213" y="577418"/>
            <a:ext cx="57359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3333FF"/>
                </a:solidFill>
              </a:rPr>
              <a:t>Drodzy rodzice i</a:t>
            </a:r>
            <a:r>
              <a:rPr spc="-135" dirty="0">
                <a:solidFill>
                  <a:srgbClr val="3333FF"/>
                </a:solidFill>
              </a:rPr>
              <a:t> </a:t>
            </a:r>
            <a:r>
              <a:rPr dirty="0">
                <a:solidFill>
                  <a:srgbClr val="3333FF"/>
                </a:solidFill>
              </a:rPr>
              <a:t>opiekunowie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101" y="1511553"/>
            <a:ext cx="798512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Współczesny </a:t>
            </a:r>
            <a:r>
              <a:rPr sz="1800" spc="-15" dirty="0">
                <a:latin typeface="Arial"/>
                <a:cs typeface="Arial"/>
              </a:rPr>
              <a:t>świat </a:t>
            </a:r>
            <a:r>
              <a:rPr sz="1800" spc="-5" dirty="0">
                <a:latin typeface="Arial"/>
                <a:cs typeface="Arial"/>
              </a:rPr>
              <a:t>jest dla dzieci </a:t>
            </a:r>
            <a:r>
              <a:rPr sz="1800" dirty="0">
                <a:latin typeface="Arial"/>
                <a:cs typeface="Arial"/>
              </a:rPr>
              <a:t>często </a:t>
            </a:r>
            <a:r>
              <a:rPr sz="1800" spc="-5" dirty="0">
                <a:latin typeface="Arial"/>
                <a:cs typeface="Arial"/>
              </a:rPr>
              <a:t>trudny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20" dirty="0">
                <a:latin typeface="Arial"/>
                <a:cs typeface="Arial"/>
              </a:rPr>
              <a:t>nieprzyjazny.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Pośpiech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i </a:t>
            </a:r>
            <a:r>
              <a:rPr sz="1800" dirty="0">
                <a:latin typeface="Arial"/>
                <a:cs typeface="Arial"/>
              </a:rPr>
              <a:t>stres, </a:t>
            </a:r>
            <a:r>
              <a:rPr sz="1800" spc="-5" dirty="0">
                <a:latin typeface="Arial"/>
                <a:cs typeface="Arial"/>
              </a:rPr>
              <a:t>brak czasu dla dziecka, </a:t>
            </a:r>
            <a:r>
              <a:rPr sz="1800" spc="-10" dirty="0">
                <a:latin typeface="Arial"/>
                <a:cs typeface="Arial"/>
              </a:rPr>
              <a:t>ignorowanie </a:t>
            </a:r>
            <a:r>
              <a:rPr sz="1800" spc="-5" dirty="0">
                <a:latin typeface="Arial"/>
                <a:cs typeface="Arial"/>
              </a:rPr>
              <a:t>ich potrzeb psychicznych, nadmiar  mediów </a:t>
            </a:r>
            <a:r>
              <a:rPr sz="1800" spc="-10" dirty="0">
                <a:latin typeface="Arial"/>
                <a:cs typeface="Arial"/>
              </a:rPr>
              <a:t>elektronicznych powodują, </a:t>
            </a:r>
            <a:r>
              <a:rPr sz="1800" dirty="0">
                <a:latin typeface="Arial"/>
                <a:cs typeface="Arial"/>
              </a:rPr>
              <a:t>że </a:t>
            </a:r>
            <a:r>
              <a:rPr sz="1800" spc="-5" dirty="0">
                <a:latin typeface="Arial"/>
                <a:cs typeface="Arial"/>
              </a:rPr>
              <a:t>coraz </a:t>
            </a:r>
            <a:r>
              <a:rPr sz="1800" spc="-10" dirty="0">
                <a:latin typeface="Arial"/>
                <a:cs typeface="Arial"/>
              </a:rPr>
              <a:t>więcej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dzieci</a:t>
            </a:r>
            <a:endParaRPr sz="18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ma problemy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emocjonalne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010919" marR="1003935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Czytanie wzmacnia 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dzieciach </a:t>
            </a:r>
            <a:r>
              <a:rPr sz="1800" spc="-5" dirty="0">
                <a:latin typeface="Arial"/>
                <a:cs typeface="Arial"/>
              </a:rPr>
              <a:t>poczucie </a:t>
            </a:r>
            <a:r>
              <a:rPr sz="1800" spc="-10" dirty="0">
                <a:latin typeface="Arial"/>
                <a:cs typeface="Arial"/>
              </a:rPr>
              <a:t>własnej wartości,  </a:t>
            </a:r>
            <a:r>
              <a:rPr sz="1800" spc="-5" dirty="0">
                <a:latin typeface="Arial"/>
                <a:cs typeface="Arial"/>
              </a:rPr>
              <a:t>pomaga </a:t>
            </a:r>
            <a:r>
              <a:rPr sz="1800" spc="-10" dirty="0">
                <a:latin typeface="Arial"/>
                <a:cs typeface="Arial"/>
              </a:rPr>
              <a:t>zdystansować </a:t>
            </a:r>
            <a:r>
              <a:rPr sz="1800" dirty="0">
                <a:latin typeface="Arial"/>
                <a:cs typeface="Arial"/>
              </a:rPr>
              <a:t>się </a:t>
            </a:r>
            <a:r>
              <a:rPr sz="1800" spc="-5" dirty="0">
                <a:latin typeface="Arial"/>
                <a:cs typeface="Arial"/>
              </a:rPr>
              <a:t>do </a:t>
            </a:r>
            <a:r>
              <a:rPr sz="1800" spc="-10" dirty="0">
                <a:latin typeface="Arial"/>
                <a:cs typeface="Arial"/>
              </a:rPr>
              <a:t>własnych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problemów.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Może </a:t>
            </a:r>
            <a:r>
              <a:rPr sz="1800" spc="-10" dirty="0">
                <a:latin typeface="Arial"/>
                <a:cs typeface="Arial"/>
              </a:rPr>
              <a:t>pocieszyć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10" dirty="0">
                <a:latin typeface="Arial"/>
                <a:cs typeface="Arial"/>
              </a:rPr>
              <a:t>przezwyciężyć </a:t>
            </a:r>
            <a:r>
              <a:rPr sz="1800" spc="-5" dirty="0">
                <a:latin typeface="Arial"/>
                <a:cs typeface="Arial"/>
              </a:rPr>
              <a:t>poczucie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samotności.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11476" y="3573526"/>
            <a:ext cx="3887724" cy="230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3743" rIns="0" bIns="0" rtlCol="0">
            <a:spAutoFit/>
          </a:bodyPr>
          <a:lstStyle/>
          <a:p>
            <a:pPr marL="3175" algn="ctr">
              <a:lnSpc>
                <a:spcPts val="3829"/>
              </a:lnSpc>
              <a:spcBef>
                <a:spcPts val="105"/>
              </a:spcBef>
            </a:pPr>
            <a:r>
              <a:rPr spc="-5" dirty="0"/>
              <a:t>Rodzice, czytajcie </a:t>
            </a:r>
            <a:r>
              <a:rPr dirty="0"/>
              <a:t>dziecku głośno</a:t>
            </a:r>
            <a:r>
              <a:rPr spc="-155" dirty="0"/>
              <a:t> </a:t>
            </a:r>
            <a:r>
              <a:rPr dirty="0"/>
              <a:t>przez</a:t>
            </a:r>
          </a:p>
          <a:p>
            <a:pPr marL="3175" algn="ctr">
              <a:lnSpc>
                <a:spcPts val="4790"/>
              </a:lnSpc>
            </a:pPr>
            <a:r>
              <a:rPr sz="4000" spc="-5" dirty="0"/>
              <a:t>20 minut</a:t>
            </a:r>
            <a:r>
              <a:rPr sz="4000" spc="25" dirty="0"/>
              <a:t> </a:t>
            </a:r>
            <a:r>
              <a:rPr sz="4000" spc="-5" dirty="0"/>
              <a:t>dziennie!!!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77164" y="1625853"/>
            <a:ext cx="8585835" cy="3789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6120" marR="353695" indent="-16764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881380" algn="l"/>
              </a:tabLst>
            </a:pP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czytajcie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dziecku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głośno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bez względu na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sytuację  rodzinną, materialną czy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własne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wykształcenie,</a:t>
            </a:r>
            <a:r>
              <a:rPr sz="2400" b="1" spc="-4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jeśli</a:t>
            </a:r>
            <a:endParaRPr sz="2400">
              <a:latin typeface="Arial"/>
              <a:cs typeface="Arial"/>
            </a:endParaRPr>
          </a:p>
          <a:p>
            <a:pPr marL="379730">
              <a:lnSpc>
                <a:spcPct val="100000"/>
              </a:lnSpc>
            </a:pP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chcecie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by dziecko odnosiło </a:t>
            </a:r>
            <a:r>
              <a:rPr sz="2400" b="1" spc="-10" dirty="0">
                <a:solidFill>
                  <a:srgbClr val="FF9900"/>
                </a:solidFill>
                <a:latin typeface="Arial"/>
                <a:cs typeface="Arial"/>
              </a:rPr>
              <a:t>sukcesy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w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szkole </a:t>
            </a: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i w</a:t>
            </a:r>
            <a:r>
              <a:rPr sz="2400" b="1" spc="-9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9900"/>
                </a:solidFill>
                <a:latin typeface="Arial"/>
                <a:cs typeface="Arial"/>
              </a:rPr>
              <a:t>życiu;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Arial"/>
              <a:cs typeface="Arial"/>
            </a:endParaRPr>
          </a:p>
          <a:p>
            <a:pPr marL="355600" marR="5080" indent="-355600">
              <a:lnSpc>
                <a:spcPts val="365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już w pierwszej </a:t>
            </a:r>
            <a:r>
              <a:rPr sz="2400" b="1" spc="-5" dirty="0">
                <a:solidFill>
                  <a:srgbClr val="33CC33"/>
                </a:solidFill>
                <a:latin typeface="Arial"/>
                <a:cs typeface="Arial"/>
              </a:rPr>
              <a:t>klasie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lepiej </a:t>
            </a:r>
            <a:r>
              <a:rPr sz="2400" b="1" spc="-5" dirty="0">
                <a:solidFill>
                  <a:srgbClr val="33CC33"/>
                </a:solidFill>
                <a:latin typeface="Arial"/>
                <a:cs typeface="Arial"/>
              </a:rPr>
              <a:t>radzą sobie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te </a:t>
            </a:r>
            <a:r>
              <a:rPr sz="2400" b="1" spc="-5" dirty="0">
                <a:solidFill>
                  <a:srgbClr val="33CC33"/>
                </a:solidFill>
                <a:latin typeface="Arial"/>
                <a:cs typeface="Arial"/>
              </a:rPr>
              <a:t>dzieci,</a:t>
            </a:r>
            <a:r>
              <a:rPr sz="2400" b="1" spc="-165" dirty="0">
                <a:solidFill>
                  <a:srgbClr val="33CC33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CC33"/>
                </a:solidFill>
                <a:latin typeface="Arial"/>
                <a:cs typeface="Arial"/>
              </a:rPr>
              <a:t>którym  </a:t>
            </a:r>
            <a:r>
              <a:rPr sz="2400" b="1" spc="-5" dirty="0">
                <a:solidFill>
                  <a:srgbClr val="33CC33"/>
                </a:solidFill>
                <a:latin typeface="Arial"/>
                <a:cs typeface="Arial"/>
              </a:rPr>
              <a:t>rodzice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dużo </a:t>
            </a:r>
            <a:r>
              <a:rPr sz="2400" b="1" spc="-10" dirty="0">
                <a:solidFill>
                  <a:srgbClr val="33CC33"/>
                </a:solidFill>
                <a:latin typeface="Arial"/>
                <a:cs typeface="Arial"/>
              </a:rPr>
              <a:t>czytają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i z </a:t>
            </a:r>
            <a:r>
              <a:rPr sz="2400" b="1" spc="-10" dirty="0">
                <a:solidFill>
                  <a:srgbClr val="33CC33"/>
                </a:solidFill>
                <a:latin typeface="Arial"/>
                <a:cs typeface="Arial"/>
              </a:rPr>
              <a:t>którymi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dużo</a:t>
            </a:r>
            <a:r>
              <a:rPr sz="2400" b="1" spc="15" dirty="0">
                <a:solidFill>
                  <a:srgbClr val="33CC3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3CC33"/>
                </a:solidFill>
                <a:latin typeface="Arial"/>
                <a:cs typeface="Arial"/>
              </a:rPr>
              <a:t>rozmawiają</a:t>
            </a:r>
            <a:r>
              <a:rPr sz="3200" dirty="0">
                <a:solidFill>
                  <a:srgbClr val="33CC33"/>
                </a:solidFill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>
              <a:latin typeface="Arial"/>
              <a:cs typeface="Arial"/>
            </a:endParaRPr>
          </a:p>
          <a:p>
            <a:pPr marL="643255" marR="198120" indent="-226060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To od Was w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największym stopniu</a:t>
            </a:r>
            <a:r>
              <a:rPr sz="3200" b="1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zależy 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pomyślna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przyszłość Waszego</a:t>
            </a:r>
            <a:r>
              <a:rPr sz="32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dziecka.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362200"/>
            <a:ext cx="79933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2669" marR="5080" indent="-1030605">
              <a:lnSpc>
                <a:spcPct val="100000"/>
              </a:lnSpc>
              <a:spcBef>
                <a:spcPts val="95"/>
              </a:spcBef>
            </a:pPr>
            <a:r>
              <a:rPr lang="pl-PL" sz="2800" dirty="0" smtClean="0">
                <a:solidFill>
                  <a:srgbClr val="3333FF"/>
                </a:solidFill>
              </a:rPr>
              <a:t>Dziękujemy za uwagę.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5183" rIns="0" bIns="0" rtlCol="0">
            <a:spAutoFit/>
          </a:bodyPr>
          <a:lstStyle/>
          <a:p>
            <a:pPr marL="1189990" marR="5080" indent="-62039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9900"/>
                </a:solidFill>
              </a:rPr>
              <a:t>ROLA RODZINY </a:t>
            </a:r>
            <a:r>
              <a:rPr spc="5" dirty="0">
                <a:solidFill>
                  <a:srgbClr val="FF9900"/>
                </a:solidFill>
              </a:rPr>
              <a:t>W</a:t>
            </a:r>
            <a:r>
              <a:rPr spc="-70" dirty="0">
                <a:solidFill>
                  <a:srgbClr val="FF9900"/>
                </a:solidFill>
              </a:rPr>
              <a:t> </a:t>
            </a:r>
            <a:r>
              <a:rPr dirty="0">
                <a:solidFill>
                  <a:srgbClr val="FF9900"/>
                </a:solidFill>
              </a:rPr>
              <a:t>ROZBUDZANIU  POTRZEB</a:t>
            </a:r>
            <a:r>
              <a:rPr spc="-35" dirty="0">
                <a:solidFill>
                  <a:srgbClr val="FF9900"/>
                </a:solidFill>
              </a:rPr>
              <a:t> </a:t>
            </a:r>
            <a:r>
              <a:rPr dirty="0">
                <a:solidFill>
                  <a:srgbClr val="FF9900"/>
                </a:solidFill>
              </a:rPr>
              <a:t>CZYTELNICZYCH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906773"/>
            <a:ext cx="7807325" cy="20129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274955" indent="-342900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O </a:t>
            </a:r>
            <a:r>
              <a:rPr sz="1800" spc="-10" dirty="0">
                <a:latin typeface="Arial"/>
                <a:cs typeface="Arial"/>
              </a:rPr>
              <a:t>rozwoju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rozbudzaniu </a:t>
            </a:r>
            <a:r>
              <a:rPr sz="1800" spc="-10" dirty="0">
                <a:latin typeface="Arial"/>
                <a:cs typeface="Arial"/>
              </a:rPr>
              <a:t>umysłu </a:t>
            </a:r>
            <a:r>
              <a:rPr sz="1800" spc="-5" dirty="0">
                <a:latin typeface="Arial"/>
                <a:cs typeface="Arial"/>
              </a:rPr>
              <a:t>dziecka 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5" dirty="0">
                <a:latin typeface="Arial"/>
                <a:cs typeface="Arial"/>
              </a:rPr>
              <a:t>znacznym stopniu </a:t>
            </a:r>
            <a:r>
              <a:rPr sz="1800" spc="-10" dirty="0">
                <a:latin typeface="Arial"/>
                <a:cs typeface="Arial"/>
              </a:rPr>
              <a:t>decydują  najwcześniejsze </a:t>
            </a:r>
            <a:r>
              <a:rPr sz="1800" spc="-5" dirty="0">
                <a:latin typeface="Arial"/>
                <a:cs typeface="Arial"/>
              </a:rPr>
              <a:t>lata życia 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10" dirty="0">
                <a:latin typeface="Arial"/>
                <a:cs typeface="Arial"/>
              </a:rPr>
              <a:t>czyli </a:t>
            </a:r>
            <a:r>
              <a:rPr sz="1800" dirty="0">
                <a:latin typeface="Arial"/>
                <a:cs typeface="Arial"/>
              </a:rPr>
              <a:t>ten </a:t>
            </a:r>
            <a:r>
              <a:rPr sz="1800" spc="-5" dirty="0">
                <a:latin typeface="Arial"/>
                <a:cs typeface="Arial"/>
              </a:rPr>
              <a:t>okres, 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5" dirty="0">
                <a:latin typeface="Arial"/>
                <a:cs typeface="Arial"/>
              </a:rPr>
              <a:t>którym pozostaje on pod  bezpośrednim </a:t>
            </a:r>
            <a:r>
              <a:rPr sz="1800" spc="-15" dirty="0">
                <a:latin typeface="Arial"/>
                <a:cs typeface="Arial"/>
              </a:rPr>
              <a:t>wpływem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rodziny.</a:t>
            </a:r>
            <a:endParaRPr sz="1800" dirty="0">
              <a:latin typeface="Arial"/>
              <a:cs typeface="Arial"/>
            </a:endParaRPr>
          </a:p>
          <a:p>
            <a:pPr marL="355600" marR="312420" indent="-342900">
              <a:lnSpc>
                <a:spcPct val="8000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Jeśli chcemy, aby nasze dziecko czytało, musimy </a:t>
            </a:r>
            <a:r>
              <a:rPr sz="1800" spc="-10" dirty="0">
                <a:latin typeface="Arial"/>
                <a:cs typeface="Arial"/>
              </a:rPr>
              <a:t>poświęcić </a:t>
            </a:r>
            <a:r>
              <a:rPr sz="1800" dirty="0">
                <a:latin typeface="Arial"/>
                <a:cs typeface="Arial"/>
              </a:rPr>
              <a:t>mu </a:t>
            </a:r>
            <a:r>
              <a:rPr sz="1800" spc="-10" dirty="0">
                <a:latin typeface="Arial"/>
                <a:cs typeface="Arial"/>
              </a:rPr>
              <a:t>więcej  </a:t>
            </a:r>
            <a:r>
              <a:rPr sz="1800" spc="-5" dirty="0">
                <a:latin typeface="Arial"/>
                <a:cs typeface="Arial"/>
              </a:rPr>
              <a:t>czasu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codziennie </a:t>
            </a:r>
            <a:r>
              <a:rPr sz="1800" spc="-15" dirty="0">
                <a:latin typeface="Arial"/>
                <a:cs typeface="Arial"/>
              </a:rPr>
              <a:t>opowiadać </a:t>
            </a:r>
            <a:r>
              <a:rPr sz="1800" dirty="0">
                <a:latin typeface="Arial"/>
                <a:cs typeface="Arial"/>
              </a:rPr>
              <a:t>mu </a:t>
            </a:r>
            <a:r>
              <a:rPr sz="1800" spc="-10" dirty="0">
                <a:latin typeface="Arial"/>
                <a:cs typeface="Arial"/>
              </a:rPr>
              <a:t>baśnie, </a:t>
            </a:r>
            <a:r>
              <a:rPr sz="1800" spc="-5" dirty="0">
                <a:latin typeface="Arial"/>
                <a:cs typeface="Arial"/>
              </a:rPr>
              <a:t>czytać </a:t>
            </a:r>
            <a:r>
              <a:rPr sz="1800" spc="-10" dirty="0">
                <a:latin typeface="Arial"/>
                <a:cs typeface="Arial"/>
              </a:rPr>
              <a:t>bajki, opowiadania,  wiersze. </a:t>
            </a:r>
            <a:r>
              <a:rPr sz="1800" spc="-5" dirty="0">
                <a:latin typeface="Arial"/>
                <a:cs typeface="Arial"/>
              </a:rPr>
              <a:t>Dziecko </a:t>
            </a:r>
            <a:r>
              <a:rPr sz="1800" spc="-15" dirty="0">
                <a:latin typeface="Arial"/>
                <a:cs typeface="Arial"/>
              </a:rPr>
              <a:t>powinno </a:t>
            </a:r>
            <a:r>
              <a:rPr sz="1800" spc="-10" dirty="0">
                <a:latin typeface="Arial"/>
                <a:cs typeface="Arial"/>
              </a:rPr>
              <a:t>widzieć </a:t>
            </a:r>
            <a:r>
              <a:rPr sz="1800" spc="-5" dirty="0">
                <a:latin typeface="Arial"/>
                <a:cs typeface="Arial"/>
              </a:rPr>
              <a:t>rodziców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czytających.</a:t>
            </a:r>
            <a:endParaRPr sz="1800" dirty="0">
              <a:latin typeface="Arial"/>
              <a:cs typeface="Arial"/>
            </a:endParaRPr>
          </a:p>
          <a:p>
            <a:pPr marL="355600" marR="5080" indent="-342900">
              <a:lnSpc>
                <a:spcPct val="787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Jeżeli od </a:t>
            </a:r>
            <a:r>
              <a:rPr sz="1800" spc="-10" dirty="0">
                <a:latin typeface="Arial"/>
                <a:cs typeface="Arial"/>
              </a:rPr>
              <a:t>najmłodszych </a:t>
            </a:r>
            <a:r>
              <a:rPr sz="1800" spc="-5" dirty="0">
                <a:latin typeface="Arial"/>
                <a:cs typeface="Arial"/>
              </a:rPr>
              <a:t>lat uda nam </a:t>
            </a:r>
            <a:r>
              <a:rPr sz="1800" dirty="0">
                <a:latin typeface="Arial"/>
                <a:cs typeface="Arial"/>
              </a:rPr>
              <a:t>się </a:t>
            </a:r>
            <a:r>
              <a:rPr sz="1800" spc="-10" dirty="0">
                <a:latin typeface="Arial"/>
                <a:cs typeface="Arial"/>
              </a:rPr>
              <a:t>ukształtować pozytywny </a:t>
            </a:r>
            <a:r>
              <a:rPr sz="1800" spc="-5" dirty="0">
                <a:latin typeface="Arial"/>
                <a:cs typeface="Arial"/>
              </a:rPr>
              <a:t>stosunek  do czytania, </a:t>
            </a:r>
            <a:r>
              <a:rPr sz="1800" spc="-10" dirty="0">
                <a:latin typeface="Arial"/>
                <a:cs typeface="Arial"/>
              </a:rPr>
              <a:t>będzie </a:t>
            </a:r>
            <a:r>
              <a:rPr sz="1800" spc="-5" dirty="0">
                <a:latin typeface="Arial"/>
                <a:cs typeface="Arial"/>
              </a:rPr>
              <a:t>on </a:t>
            </a:r>
            <a:r>
              <a:rPr sz="1800" spc="-10" dirty="0">
                <a:latin typeface="Arial"/>
                <a:cs typeface="Arial"/>
              </a:rPr>
              <a:t>procentował 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całym późniejszym </a:t>
            </a:r>
            <a:r>
              <a:rPr sz="1800" spc="-5" dirty="0">
                <a:latin typeface="Arial"/>
                <a:cs typeface="Arial"/>
              </a:rPr>
              <a:t>życiu</a:t>
            </a:r>
            <a:r>
              <a:rPr sz="1800" spc="2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dziecka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6600" y="1700148"/>
            <a:ext cx="2333625" cy="1952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7583" rIns="0" bIns="0" rtlCol="0">
            <a:spAutoFit/>
          </a:bodyPr>
          <a:lstStyle/>
          <a:p>
            <a:pPr marL="2715895" marR="5080" indent="-2087245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00FF"/>
                </a:solidFill>
              </a:rPr>
              <a:t>Książka rozwija </a:t>
            </a:r>
            <a:r>
              <a:rPr dirty="0">
                <a:solidFill>
                  <a:srgbClr val="0000FF"/>
                </a:solidFill>
              </a:rPr>
              <a:t>wyobraźnię i</a:t>
            </a:r>
            <a:r>
              <a:rPr spc="-95" dirty="0">
                <a:solidFill>
                  <a:srgbClr val="0000FF"/>
                </a:solidFill>
              </a:rPr>
              <a:t> </a:t>
            </a:r>
            <a:r>
              <a:rPr spc="-5" dirty="0">
                <a:solidFill>
                  <a:srgbClr val="0000FF"/>
                </a:solidFill>
              </a:rPr>
              <a:t>uczy  koncentracji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1148" y="1595374"/>
            <a:ext cx="3469640" cy="3898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34010" algn="ctr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Czytanie </a:t>
            </a:r>
            <a:r>
              <a:rPr sz="2000" dirty="0">
                <a:latin typeface="Arial"/>
                <a:cs typeface="Arial"/>
              </a:rPr>
              <a:t>doskonali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pamięć</a:t>
            </a:r>
            <a:endParaRPr sz="2000">
              <a:latin typeface="Arial"/>
              <a:cs typeface="Arial"/>
            </a:endParaRPr>
          </a:p>
          <a:p>
            <a:pPr marL="1270" algn="ctr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i </a:t>
            </a:r>
            <a:r>
              <a:rPr sz="2000" spc="-5" dirty="0">
                <a:latin typeface="Arial"/>
                <a:cs typeface="Arial"/>
              </a:rPr>
              <a:t>koncentrację. </a:t>
            </a:r>
            <a:r>
              <a:rPr sz="2000" dirty="0">
                <a:latin typeface="Arial"/>
                <a:cs typeface="Arial"/>
              </a:rPr>
              <a:t>Aby w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pełni</a:t>
            </a:r>
            <a:endParaRPr sz="2000">
              <a:latin typeface="Arial"/>
              <a:cs typeface="Arial"/>
            </a:endParaRPr>
          </a:p>
          <a:p>
            <a:pPr marL="1905" algn="ctr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„wejść” w książkowy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świat</a:t>
            </a:r>
            <a:endParaRPr sz="2000">
              <a:latin typeface="Arial"/>
              <a:cs typeface="Arial"/>
            </a:endParaRPr>
          </a:p>
          <a:p>
            <a:pPr marL="83820" marR="76200" indent="2540" algn="ctr">
              <a:lnSpc>
                <a:spcPts val="2160"/>
              </a:lnSpc>
              <a:spcBef>
                <a:spcPts val="150"/>
              </a:spcBef>
            </a:pPr>
            <a:r>
              <a:rPr sz="2000" dirty="0">
                <a:latin typeface="Arial"/>
                <a:cs typeface="Arial"/>
              </a:rPr>
              <a:t>i zrozumieć co czytamy-  musimy skupić się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tekście  i </a:t>
            </a:r>
            <a:r>
              <a:rPr sz="2000" spc="-5" dirty="0">
                <a:latin typeface="Arial"/>
                <a:cs typeface="Arial"/>
              </a:rPr>
              <a:t>skoncentrować, </a:t>
            </a:r>
            <a:r>
              <a:rPr sz="2000" dirty="0">
                <a:latin typeface="Arial"/>
                <a:cs typeface="Arial"/>
              </a:rPr>
              <a:t>odłączyć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od  </a:t>
            </a:r>
            <a:r>
              <a:rPr sz="2000" dirty="0">
                <a:latin typeface="Arial"/>
                <a:cs typeface="Arial"/>
              </a:rPr>
              <a:t>świata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zewnętrznego.</a:t>
            </a:r>
            <a:endParaRPr sz="2000">
              <a:latin typeface="Arial"/>
              <a:cs typeface="Arial"/>
            </a:endParaRPr>
          </a:p>
          <a:p>
            <a:pPr marL="12700" marR="5080" indent="635" algn="ctr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Czytając pobudzamy  wyobraźnię, zdobywamy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nową</a:t>
            </a:r>
            <a:endParaRPr sz="2000">
              <a:latin typeface="Arial"/>
              <a:cs typeface="Arial"/>
            </a:endParaRPr>
          </a:p>
          <a:p>
            <a:pPr marL="106680" marR="97790" algn="ctr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wiedzę i łączymy </a:t>
            </a:r>
            <a:r>
              <a:rPr sz="2000" spc="-5" dirty="0">
                <a:latin typeface="Arial"/>
                <a:cs typeface="Arial"/>
              </a:rPr>
              <a:t>ją </a:t>
            </a:r>
            <a:r>
              <a:rPr sz="2000" dirty="0">
                <a:latin typeface="Arial"/>
                <a:cs typeface="Arial"/>
              </a:rPr>
              <a:t>z </a:t>
            </a:r>
            <a:r>
              <a:rPr sz="2000" spc="-5" dirty="0">
                <a:latin typeface="Arial"/>
                <a:cs typeface="Arial"/>
              </a:rPr>
              <a:t>tym,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  </a:t>
            </a:r>
            <a:r>
              <a:rPr sz="2000" spc="-5" dirty="0">
                <a:latin typeface="Arial"/>
                <a:cs typeface="Arial"/>
              </a:rPr>
              <a:t>już wiemy. Dzięki </a:t>
            </a:r>
            <a:r>
              <a:rPr sz="2000" dirty="0">
                <a:latin typeface="Arial"/>
                <a:cs typeface="Arial"/>
              </a:rPr>
              <a:t>temu nasz  mózg </a:t>
            </a:r>
            <a:r>
              <a:rPr sz="2000" spc="-5" dirty="0">
                <a:latin typeface="Arial"/>
                <a:cs typeface="Arial"/>
              </a:rPr>
              <a:t>pracuje </a:t>
            </a:r>
            <a:r>
              <a:rPr sz="2000" dirty="0">
                <a:latin typeface="Arial"/>
                <a:cs typeface="Arial"/>
              </a:rPr>
              <a:t>i </a:t>
            </a:r>
            <a:r>
              <a:rPr sz="2000" spc="-5" dirty="0">
                <a:latin typeface="Arial"/>
                <a:cs typeface="Arial"/>
              </a:rPr>
              <a:t>doskonali  </a:t>
            </a:r>
            <a:r>
              <a:rPr sz="2000" dirty="0">
                <a:latin typeface="Arial"/>
                <a:cs typeface="Arial"/>
              </a:rPr>
              <a:t>swoje </a:t>
            </a:r>
            <a:r>
              <a:rPr sz="2000" spc="-5" dirty="0">
                <a:latin typeface="Arial"/>
                <a:cs typeface="Arial"/>
              </a:rPr>
              <a:t>działanie, </a:t>
            </a:r>
            <a:r>
              <a:rPr sz="2000" dirty="0">
                <a:latin typeface="Arial"/>
                <a:cs typeface="Arial"/>
              </a:rPr>
              <a:t>co z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kolei</a:t>
            </a:r>
            <a:endParaRPr sz="2000">
              <a:latin typeface="Arial"/>
              <a:cs typeface="Arial"/>
            </a:endParaRPr>
          </a:p>
          <a:p>
            <a:pPr marL="1270" algn="ctr">
              <a:lnSpc>
                <a:spcPts val="2130"/>
              </a:lnSpc>
            </a:pPr>
            <a:r>
              <a:rPr sz="2000" spc="-5" dirty="0">
                <a:latin typeface="Arial"/>
                <a:cs typeface="Arial"/>
              </a:rPr>
              <a:t>wpływa </a:t>
            </a:r>
            <a:r>
              <a:rPr sz="2000" dirty="0">
                <a:latin typeface="Arial"/>
                <a:cs typeface="Arial"/>
              </a:rPr>
              <a:t>na naszą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pamięć.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9751" y="2347976"/>
            <a:ext cx="3086100" cy="308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6246" y="638682"/>
            <a:ext cx="71386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9900FF"/>
                </a:solidFill>
              </a:rPr>
              <a:t>Zapamiętujemy </a:t>
            </a:r>
            <a:r>
              <a:rPr dirty="0">
                <a:solidFill>
                  <a:srgbClr val="9900FF"/>
                </a:solidFill>
              </a:rPr>
              <a:t>zasady</a:t>
            </a:r>
            <a:r>
              <a:rPr spc="-70" dirty="0">
                <a:solidFill>
                  <a:srgbClr val="9900FF"/>
                </a:solidFill>
              </a:rPr>
              <a:t> </a:t>
            </a:r>
            <a:r>
              <a:rPr dirty="0">
                <a:solidFill>
                  <a:srgbClr val="9900FF"/>
                </a:solidFill>
              </a:rPr>
              <a:t>ortograficzne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1950" marR="15875" indent="-260985">
              <a:lnSpc>
                <a:spcPct val="100000"/>
              </a:lnSpc>
              <a:spcBef>
                <a:spcPts val="95"/>
              </a:spcBef>
              <a:tabLst>
                <a:tab pos="4753610" algn="l"/>
              </a:tabLst>
            </a:pPr>
            <a:r>
              <a:rPr spc="-5" dirty="0"/>
              <a:t>Czytając</a:t>
            </a:r>
            <a:r>
              <a:rPr spc="15" dirty="0"/>
              <a:t> </a:t>
            </a:r>
            <a:r>
              <a:rPr spc="-5" dirty="0"/>
              <a:t>zapamiętujemy</a:t>
            </a:r>
            <a:r>
              <a:rPr spc="55" dirty="0"/>
              <a:t> </a:t>
            </a:r>
            <a:r>
              <a:rPr spc="-5" dirty="0"/>
              <a:t>np.	jaka jest prawidłowa  pisownia trudnych wyrazów. Pomoże to</a:t>
            </a:r>
            <a:r>
              <a:rPr spc="65" dirty="0"/>
              <a:t> </a:t>
            </a:r>
            <a:r>
              <a:rPr spc="-5" dirty="0"/>
              <a:t>uczniom</a:t>
            </a:r>
          </a:p>
          <a:p>
            <a:pPr marL="2055495" marR="375285" indent="-133667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w otrzymaniu lepszych ocen z przedmiotów,  testów </a:t>
            </a:r>
            <a:r>
              <a:rPr dirty="0"/>
              <a:t>oraz</a:t>
            </a:r>
            <a:r>
              <a:rPr spc="-5" dirty="0"/>
              <a:t> sprawdzianów.</a:t>
            </a:r>
          </a:p>
          <a:p>
            <a:pPr marL="746125" marR="5080" indent="-250190">
              <a:lnSpc>
                <a:spcPct val="100000"/>
              </a:lnSpc>
              <a:spcBef>
                <a:spcPts val="670"/>
              </a:spcBef>
            </a:pPr>
            <a:r>
              <a:rPr spc="-5" dirty="0"/>
              <a:t>Dzieci </a:t>
            </a:r>
            <a:r>
              <a:rPr dirty="0"/>
              <a:t>często </a:t>
            </a:r>
            <a:r>
              <a:rPr spc="-5" dirty="0"/>
              <a:t>(szczególnie wzrokowcy) uczą </a:t>
            </a:r>
            <a:r>
              <a:rPr dirty="0"/>
              <a:t>się  </a:t>
            </a:r>
            <a:r>
              <a:rPr spc="-5" dirty="0"/>
              <a:t>pisowni </a:t>
            </a:r>
            <a:r>
              <a:rPr dirty="0"/>
              <a:t>trudnych </a:t>
            </a:r>
            <a:r>
              <a:rPr spc="-5" dirty="0"/>
              <a:t>wyrazów, nie zdając</a:t>
            </a:r>
            <a:r>
              <a:rPr spc="20" dirty="0"/>
              <a:t> </a:t>
            </a:r>
            <a:r>
              <a:rPr spc="-5" dirty="0"/>
              <a:t>sobie</a:t>
            </a:r>
          </a:p>
          <a:p>
            <a:pPr marL="3044825">
              <a:lnSpc>
                <a:spcPct val="100000"/>
              </a:lnSpc>
            </a:pPr>
            <a:r>
              <a:rPr spc="-5" dirty="0"/>
              <a:t>z tego</a:t>
            </a:r>
            <a:r>
              <a:rPr spc="-15" dirty="0"/>
              <a:t> </a:t>
            </a:r>
            <a:r>
              <a:rPr dirty="0"/>
              <a:t>sprawy.</a:t>
            </a:r>
          </a:p>
          <a:p>
            <a:pPr marL="88900">
              <a:lnSpc>
                <a:spcPct val="100000"/>
              </a:lnSpc>
              <a:spcBef>
                <a:spcPts val="45"/>
              </a:spcBef>
            </a:pPr>
            <a:endParaRPr sz="3450"/>
          </a:p>
          <a:p>
            <a:pPr marL="805815">
              <a:lnSpc>
                <a:spcPct val="100000"/>
              </a:lnSpc>
            </a:pPr>
            <a:r>
              <a:rPr i="1" spc="-5" dirty="0">
                <a:latin typeface="Times New Roman"/>
                <a:cs typeface="Times New Roman"/>
              </a:rPr>
              <a:t>„… wr</a:t>
            </a:r>
            <a:r>
              <a:rPr b="1" i="1" spc="-5" dirty="0">
                <a:latin typeface="Times New Roman"/>
                <a:cs typeface="Times New Roman"/>
              </a:rPr>
              <a:t>ó</a:t>
            </a:r>
            <a:r>
              <a:rPr i="1" spc="-5" dirty="0">
                <a:latin typeface="Times New Roman"/>
                <a:cs typeface="Times New Roman"/>
              </a:rPr>
              <a:t>ciłem do domu, a mama </a:t>
            </a:r>
            <a:r>
              <a:rPr i="1" dirty="0">
                <a:latin typeface="Times New Roman"/>
                <a:cs typeface="Times New Roman"/>
              </a:rPr>
              <a:t>popat</a:t>
            </a:r>
            <a:r>
              <a:rPr b="1" i="1" dirty="0">
                <a:latin typeface="Times New Roman"/>
                <a:cs typeface="Times New Roman"/>
              </a:rPr>
              <a:t>rz</a:t>
            </a:r>
            <a:r>
              <a:rPr i="1" dirty="0">
                <a:latin typeface="Times New Roman"/>
                <a:cs typeface="Times New Roman"/>
              </a:rPr>
              <a:t>yła</a:t>
            </a:r>
            <a:r>
              <a:rPr i="1" spc="-30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…”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8952" y="482930"/>
            <a:ext cx="60902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6600"/>
                </a:solidFill>
              </a:rPr>
              <a:t>Łagodzi </a:t>
            </a:r>
            <a:r>
              <a:rPr sz="4400" spc="-5" dirty="0">
                <a:solidFill>
                  <a:srgbClr val="FF6600"/>
                </a:solidFill>
              </a:rPr>
              <a:t>stres,</a:t>
            </a:r>
            <a:r>
              <a:rPr sz="4400" spc="-30" dirty="0">
                <a:solidFill>
                  <a:srgbClr val="FF6600"/>
                </a:solidFill>
              </a:rPr>
              <a:t> </a:t>
            </a:r>
            <a:r>
              <a:rPr sz="4400" dirty="0">
                <a:solidFill>
                  <a:srgbClr val="FF6600"/>
                </a:solidFill>
              </a:rPr>
              <a:t>odpręża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74065" y="1868881"/>
            <a:ext cx="806386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Czytanie </a:t>
            </a:r>
            <a:r>
              <a:rPr sz="2800" dirty="0">
                <a:latin typeface="Arial"/>
                <a:cs typeface="Arial"/>
              </a:rPr>
              <a:t>przed </a:t>
            </a:r>
            <a:r>
              <a:rPr sz="2800" spc="-5" dirty="0">
                <a:latin typeface="Arial"/>
                <a:cs typeface="Arial"/>
              </a:rPr>
              <a:t>snem pomaga zniwelować </a:t>
            </a:r>
            <a:r>
              <a:rPr sz="2800" spc="5" dirty="0">
                <a:latin typeface="Arial"/>
                <a:cs typeface="Arial"/>
              </a:rPr>
              <a:t>stres-  </a:t>
            </a:r>
            <a:r>
              <a:rPr sz="2800" spc="-5" dirty="0">
                <a:latin typeface="Arial"/>
                <a:cs typeface="Arial"/>
              </a:rPr>
              <a:t>dziecko zapomina o nerwowym i męczącym </a:t>
            </a:r>
            <a:r>
              <a:rPr sz="2800" dirty="0">
                <a:latin typeface="Arial"/>
                <a:cs typeface="Arial"/>
              </a:rPr>
              <a:t>dniu  </a:t>
            </a:r>
            <a:r>
              <a:rPr sz="2800" spc="-5" dirty="0">
                <a:latin typeface="Arial"/>
                <a:cs typeface="Arial"/>
              </a:rPr>
              <a:t>zanurzając się w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lekturę.</a:t>
            </a:r>
            <a:endParaRPr sz="2800">
              <a:latin typeface="Arial"/>
              <a:cs typeface="Arial"/>
            </a:endParaRPr>
          </a:p>
          <a:p>
            <a:pPr marL="355600" marR="7162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Łatwiej </a:t>
            </a:r>
            <a:r>
              <a:rPr sz="2800" dirty="0">
                <a:latin typeface="Arial"/>
                <a:cs typeface="Arial"/>
              </a:rPr>
              <a:t>się zasypia, </a:t>
            </a:r>
            <a:r>
              <a:rPr sz="2800" spc="-5" dirty="0">
                <a:latin typeface="Arial"/>
                <a:cs typeface="Arial"/>
              </a:rPr>
              <a:t>a rano dziecko </a:t>
            </a:r>
            <a:r>
              <a:rPr sz="2800" dirty="0">
                <a:latin typeface="Arial"/>
                <a:cs typeface="Arial"/>
              </a:rPr>
              <a:t>budzi </a:t>
            </a:r>
            <a:r>
              <a:rPr sz="2800" spc="-5" dirty="0">
                <a:latin typeface="Arial"/>
                <a:cs typeface="Arial"/>
              </a:rPr>
              <a:t>się  bardziej wypoczęte.</a:t>
            </a:r>
            <a:endParaRPr sz="2800">
              <a:latin typeface="Arial"/>
              <a:cs typeface="Arial"/>
            </a:endParaRPr>
          </a:p>
          <a:p>
            <a:pPr marL="355600" marR="12509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Dzieci, </a:t>
            </a:r>
            <a:r>
              <a:rPr sz="2800" dirty="0">
                <a:latin typeface="Arial"/>
                <a:cs typeface="Arial"/>
              </a:rPr>
              <a:t>które czytają </a:t>
            </a:r>
            <a:r>
              <a:rPr sz="2800" spc="-5" dirty="0">
                <a:latin typeface="Arial"/>
                <a:cs typeface="Arial"/>
              </a:rPr>
              <a:t>książki są spokojniejsze i  nie tak nerwowe jak ich nieczytający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rówieśnicy.</a:t>
            </a:r>
            <a:endParaRPr sz="2800">
              <a:latin typeface="Arial"/>
              <a:cs typeface="Arial"/>
            </a:endParaRPr>
          </a:p>
          <a:p>
            <a:pPr marL="355600" marR="60007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Czytanie pochłania bez </a:t>
            </a:r>
            <a:r>
              <a:rPr sz="2800" dirty="0">
                <a:latin typeface="Arial"/>
                <a:cs typeface="Arial"/>
              </a:rPr>
              <a:t>reszty </a:t>
            </a:r>
            <a:r>
              <a:rPr sz="2800" spc="-5" dirty="0">
                <a:latin typeface="Arial"/>
                <a:cs typeface="Arial"/>
              </a:rPr>
              <a:t>i w ten sposób  redukuje</a:t>
            </a:r>
            <a:r>
              <a:rPr sz="2800" dirty="0">
                <a:latin typeface="Arial"/>
                <a:cs typeface="Arial"/>
              </a:rPr>
              <a:t> stres.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2604" y="482930"/>
            <a:ext cx="5559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3333FF"/>
                </a:solidFill>
              </a:rPr>
              <a:t>Poprawianie</a:t>
            </a:r>
            <a:r>
              <a:rPr sz="4400" spc="-45" dirty="0">
                <a:solidFill>
                  <a:srgbClr val="3333FF"/>
                </a:solidFill>
              </a:rPr>
              <a:t> </a:t>
            </a:r>
            <a:r>
              <a:rPr sz="4400" spc="-5" dirty="0">
                <a:solidFill>
                  <a:srgbClr val="3333FF"/>
                </a:solidFill>
              </a:rPr>
              <a:t>pamięci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3964940"/>
            <a:ext cx="7710805" cy="191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28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Czytanie </a:t>
            </a:r>
            <a:r>
              <a:rPr sz="2000" b="1" dirty="0">
                <a:latin typeface="Arial"/>
                <a:cs typeface="Arial"/>
              </a:rPr>
              <a:t>doskonali </a:t>
            </a:r>
            <a:r>
              <a:rPr sz="2000" b="1" spc="-5" dirty="0">
                <a:latin typeface="Arial"/>
                <a:cs typeface="Arial"/>
              </a:rPr>
              <a:t>pamięć </a:t>
            </a:r>
            <a:r>
              <a:rPr sz="2000" b="1" dirty="0">
                <a:latin typeface="Arial"/>
                <a:cs typeface="Arial"/>
              </a:rPr>
              <a:t>i </a:t>
            </a:r>
            <a:r>
              <a:rPr sz="2000" b="1" spc="-5" dirty="0">
                <a:latin typeface="Arial"/>
                <a:cs typeface="Arial"/>
              </a:rPr>
              <a:t>koncentrację</a:t>
            </a:r>
            <a:r>
              <a:rPr sz="2000" spc="-5" dirty="0">
                <a:latin typeface="Arial"/>
                <a:cs typeface="Arial"/>
              </a:rPr>
              <a:t>. </a:t>
            </a:r>
            <a:r>
              <a:rPr sz="2000" dirty="0">
                <a:latin typeface="Arial"/>
                <a:cs typeface="Arial"/>
              </a:rPr>
              <a:t>Aby w </a:t>
            </a:r>
            <a:r>
              <a:rPr sz="2000" spc="-5" dirty="0">
                <a:latin typeface="Arial"/>
                <a:cs typeface="Arial"/>
              </a:rPr>
              <a:t>pełni </a:t>
            </a:r>
            <a:r>
              <a:rPr sz="2000" dirty="0">
                <a:latin typeface="Arial"/>
                <a:cs typeface="Arial"/>
              </a:rPr>
              <a:t>„wejść”  w książkowy świat i zrozumieć co czytamy- musimy skupić się  </a:t>
            </a:r>
            <a:r>
              <a:rPr sz="2000" spc="-5" dirty="0">
                <a:latin typeface="Arial"/>
                <a:cs typeface="Arial"/>
              </a:rPr>
              <a:t>na </a:t>
            </a:r>
            <a:r>
              <a:rPr sz="2000" dirty="0">
                <a:latin typeface="Arial"/>
                <a:cs typeface="Arial"/>
              </a:rPr>
              <a:t>tekście i </a:t>
            </a:r>
            <a:r>
              <a:rPr sz="2000" spc="-5" dirty="0">
                <a:latin typeface="Arial"/>
                <a:cs typeface="Arial"/>
              </a:rPr>
              <a:t>skoncentrować, </a:t>
            </a:r>
            <a:r>
              <a:rPr sz="2000" dirty="0">
                <a:latin typeface="Arial"/>
                <a:cs typeface="Arial"/>
              </a:rPr>
              <a:t>odłączyć </a:t>
            </a:r>
            <a:r>
              <a:rPr sz="2000" spc="-5" dirty="0">
                <a:latin typeface="Arial"/>
                <a:cs typeface="Arial"/>
              </a:rPr>
              <a:t>od </a:t>
            </a:r>
            <a:r>
              <a:rPr sz="2000" dirty="0">
                <a:latin typeface="Arial"/>
                <a:cs typeface="Arial"/>
              </a:rPr>
              <a:t>świata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zewnętrznego.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Dzięki temu nasz mózg </a:t>
            </a:r>
            <a:r>
              <a:rPr sz="2000" spc="-5" dirty="0">
                <a:latin typeface="Arial"/>
                <a:cs typeface="Arial"/>
              </a:rPr>
              <a:t>pracuje </a:t>
            </a:r>
            <a:r>
              <a:rPr sz="2000" dirty="0">
                <a:latin typeface="Arial"/>
                <a:cs typeface="Arial"/>
              </a:rPr>
              <a:t>i doskonali swoje </a:t>
            </a:r>
            <a:r>
              <a:rPr sz="2000" spc="-5" dirty="0">
                <a:latin typeface="Arial"/>
                <a:cs typeface="Arial"/>
              </a:rPr>
              <a:t>działanie,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z kolei </a:t>
            </a:r>
            <a:r>
              <a:rPr sz="2000" spc="-5" dirty="0">
                <a:latin typeface="Arial"/>
                <a:cs typeface="Arial"/>
              </a:rPr>
              <a:t>wpływa na </a:t>
            </a:r>
            <a:r>
              <a:rPr sz="2000" dirty="0">
                <a:latin typeface="Arial"/>
                <a:cs typeface="Arial"/>
              </a:rPr>
              <a:t>naszą pamięć- </a:t>
            </a:r>
            <a:r>
              <a:rPr sz="2000" spc="-5" dirty="0">
                <a:latin typeface="Arial"/>
                <a:cs typeface="Arial"/>
              </a:rPr>
              <a:t>badania pokazują, </a:t>
            </a:r>
            <a:r>
              <a:rPr sz="2000" dirty="0">
                <a:latin typeface="Arial"/>
                <a:cs typeface="Arial"/>
              </a:rPr>
              <a:t>że </a:t>
            </a:r>
            <a:r>
              <a:rPr sz="2000" spc="-5" dirty="0">
                <a:latin typeface="Arial"/>
                <a:cs typeface="Arial"/>
              </a:rPr>
              <a:t>czytelnicy  </a:t>
            </a:r>
            <a:r>
              <a:rPr sz="2000" dirty="0">
                <a:latin typeface="Arial"/>
                <a:cs typeface="Arial"/>
              </a:rPr>
              <a:t>mają dużo lepszą </a:t>
            </a:r>
            <a:r>
              <a:rPr sz="2000" spc="-5" dirty="0">
                <a:latin typeface="Arial"/>
                <a:cs typeface="Arial"/>
              </a:rPr>
              <a:t>niż np. </a:t>
            </a:r>
            <a:r>
              <a:rPr sz="2000" dirty="0">
                <a:latin typeface="Arial"/>
                <a:cs typeface="Arial"/>
              </a:rPr>
              <a:t>miłośnicy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seriali.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9250" y="1628648"/>
            <a:ext cx="5545074" cy="2186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364" y="546938"/>
            <a:ext cx="4829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CC3300"/>
                </a:solidFill>
              </a:rPr>
              <a:t>Stymulowanie</a:t>
            </a:r>
            <a:r>
              <a:rPr sz="3600" spc="-70" dirty="0">
                <a:solidFill>
                  <a:srgbClr val="CC3300"/>
                </a:solidFill>
              </a:rPr>
              <a:t> </a:t>
            </a:r>
            <a:r>
              <a:rPr sz="3600" spc="-5" dirty="0">
                <a:solidFill>
                  <a:srgbClr val="CC3300"/>
                </a:solidFill>
              </a:rPr>
              <a:t>umysłu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27575" y="1625853"/>
            <a:ext cx="3829685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26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Czytanie bardziej rozwija  </a:t>
            </a:r>
            <a:r>
              <a:rPr sz="2400" dirty="0">
                <a:latin typeface="Arial"/>
                <a:cs typeface="Arial"/>
              </a:rPr>
              <a:t>mózg </a:t>
            </a:r>
            <a:r>
              <a:rPr sz="2400" spc="-5" dirty="0">
                <a:latin typeface="Arial"/>
                <a:cs typeface="Arial"/>
              </a:rPr>
              <a:t>niż oglądanie  obrazów.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proces  wymagający większej  </a:t>
            </a:r>
            <a:r>
              <a:rPr sz="2400" dirty="0">
                <a:latin typeface="Arial"/>
                <a:cs typeface="Arial"/>
              </a:rPr>
              <a:t>koncentracji </a:t>
            </a:r>
            <a:r>
              <a:rPr sz="2400" spc="-5" dirty="0">
                <a:latin typeface="Arial"/>
                <a:cs typeface="Arial"/>
              </a:rPr>
              <a:t>i skupienia,  </a:t>
            </a:r>
            <a:r>
              <a:rPr sz="2400" dirty="0">
                <a:latin typeface="Arial"/>
                <a:cs typeface="Arial"/>
              </a:rPr>
              <a:t>który </a:t>
            </a:r>
            <a:r>
              <a:rPr sz="2400" spc="-5" dirty="0">
                <a:latin typeface="Arial"/>
                <a:cs typeface="Arial"/>
              </a:rPr>
              <a:t>angażuje </a:t>
            </a:r>
            <a:r>
              <a:rPr sz="2400" spc="-10" dirty="0">
                <a:latin typeface="Arial"/>
                <a:cs typeface="Arial"/>
              </a:rPr>
              <a:t>wiele  </a:t>
            </a:r>
            <a:r>
              <a:rPr sz="2400" spc="-5" dirty="0">
                <a:latin typeface="Arial"/>
                <a:cs typeface="Arial"/>
              </a:rPr>
              <a:t>obszarów</a:t>
            </a:r>
            <a:r>
              <a:rPr sz="2400" dirty="0">
                <a:latin typeface="Arial"/>
                <a:cs typeface="Arial"/>
              </a:rPr>
              <a:t> mózgu.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Udowodniono,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że</a:t>
            </a:r>
            <a:endParaRPr sz="2400">
              <a:latin typeface="Arial"/>
              <a:cs typeface="Arial"/>
            </a:endParaRPr>
          </a:p>
          <a:p>
            <a:pPr marL="355600" marR="5080" algn="just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czytania </a:t>
            </a:r>
            <a:r>
              <a:rPr sz="2400" spc="-5" dirty="0">
                <a:latin typeface="Arial"/>
                <a:cs typeface="Arial"/>
              </a:rPr>
              <a:t>pozwala opóźnić  demencję oraz spowolnić  rozwój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Alzheimera.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4050" y="1600136"/>
            <a:ext cx="3644900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7989" y="546938"/>
            <a:ext cx="4751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3CC33"/>
                </a:solidFill>
              </a:rPr>
              <a:t>Rozwijanie</a:t>
            </a:r>
            <a:r>
              <a:rPr sz="3600" spc="-75" dirty="0">
                <a:solidFill>
                  <a:srgbClr val="33CC33"/>
                </a:solidFill>
              </a:rPr>
              <a:t> </a:t>
            </a:r>
            <a:r>
              <a:rPr sz="3600" dirty="0">
                <a:solidFill>
                  <a:srgbClr val="33CC33"/>
                </a:solidFill>
              </a:rPr>
              <a:t>wyobraźni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3964940"/>
            <a:ext cx="753681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Podczas </a:t>
            </a:r>
            <a:r>
              <a:rPr sz="2400" dirty="0">
                <a:latin typeface="Arial"/>
                <a:cs typeface="Arial"/>
              </a:rPr>
              <a:t>czytania </a:t>
            </a:r>
            <a:r>
              <a:rPr sz="2400" spc="-5" dirty="0">
                <a:latin typeface="Arial"/>
                <a:cs typeface="Arial"/>
              </a:rPr>
              <a:t>książek wizualizujemy sobie treści,  wyobrażamy sobie </a:t>
            </a:r>
            <a:r>
              <a:rPr sz="2400" dirty="0">
                <a:latin typeface="Arial"/>
                <a:cs typeface="Arial"/>
              </a:rPr>
              <a:t>miejsca czy </a:t>
            </a:r>
            <a:r>
              <a:rPr sz="2400" spc="-5" dirty="0">
                <a:latin typeface="Arial"/>
                <a:cs typeface="Arial"/>
              </a:rPr>
              <a:t>postacie. Dzięki </a:t>
            </a:r>
            <a:r>
              <a:rPr sz="2400" dirty="0">
                <a:latin typeface="Arial"/>
                <a:cs typeface="Arial"/>
              </a:rPr>
              <a:t>temu  </a:t>
            </a:r>
            <a:r>
              <a:rPr sz="2400" spc="-5" dirty="0">
                <a:latin typeface="Arial"/>
                <a:cs typeface="Arial"/>
              </a:rPr>
              <a:t>ćwiczona jest wyobraźnia.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pozwala rozbudzić  </a:t>
            </a:r>
            <a:r>
              <a:rPr sz="2400" dirty="0">
                <a:latin typeface="Arial"/>
                <a:cs typeface="Arial"/>
              </a:rPr>
              <a:t>kreatywność, </a:t>
            </a:r>
            <a:r>
              <a:rPr sz="2400" spc="-5" dirty="0">
                <a:latin typeface="Arial"/>
                <a:cs typeface="Arial"/>
              </a:rPr>
              <a:t>ale </a:t>
            </a:r>
            <a:r>
              <a:rPr sz="2400" dirty="0">
                <a:latin typeface="Arial"/>
                <a:cs typeface="Arial"/>
              </a:rPr>
              <a:t>też </a:t>
            </a:r>
            <a:r>
              <a:rPr sz="2400" spc="-5" dirty="0">
                <a:latin typeface="Arial"/>
                <a:cs typeface="Arial"/>
              </a:rPr>
              <a:t>pomaga </a:t>
            </a:r>
            <a:r>
              <a:rPr sz="2400" spc="-10" dirty="0">
                <a:latin typeface="Arial"/>
                <a:cs typeface="Arial"/>
              </a:rPr>
              <a:t>przewidywać </a:t>
            </a:r>
            <a:r>
              <a:rPr sz="2400" dirty="0">
                <a:latin typeface="Arial"/>
                <a:cs typeface="Arial"/>
              </a:rPr>
              <a:t>sytuacje  w </a:t>
            </a:r>
            <a:r>
              <a:rPr sz="2400" spc="-5" dirty="0">
                <a:latin typeface="Arial"/>
                <a:cs typeface="Arial"/>
              </a:rPr>
              <a:t>realnym życiu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reagować na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nie.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9975" y="1628648"/>
            <a:ext cx="4319651" cy="2186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370" y="2845689"/>
            <a:ext cx="742950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Sukces jednostek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społeczeństw zależy od ich</a:t>
            </a:r>
            <a:r>
              <a:rPr sz="2400" spc="5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33FF"/>
                </a:solidFill>
                <a:latin typeface="Arial"/>
                <a:cs typeface="Arial"/>
              </a:rPr>
              <a:t>wiedzy.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Kluczem do wiedzy wciąż jest</a:t>
            </a:r>
            <a:r>
              <a:rPr sz="2400" spc="3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czytanie.</a:t>
            </a:r>
            <a:endParaRPr sz="2400">
              <a:latin typeface="Arial"/>
              <a:cs typeface="Arial"/>
            </a:endParaRPr>
          </a:p>
          <a:p>
            <a:pPr marL="139065" marR="130810" indent="1905" algn="ctr">
              <a:lnSpc>
                <a:spcPct val="100000"/>
              </a:lnSpc>
            </a:pP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Dzieci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mają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kłopoty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z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nauką, gdyż nie potrafią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czytać  ze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zrozumieniem.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Stąd też </a:t>
            </a:r>
            <a:r>
              <a:rPr sz="2400" spc="-10" dirty="0">
                <a:solidFill>
                  <a:srgbClr val="3333FF"/>
                </a:solidFill>
                <a:latin typeface="Arial"/>
                <a:cs typeface="Arial"/>
              </a:rPr>
              <a:t>wielkim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zadaniem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szkoły 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i domu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jest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wytworzenie silnej motywacji do czytania.  Czytanie pozwala odnieść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sukces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nie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tylko w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szkole,  ale procentuje 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pozwala odnieść</a:t>
            </a:r>
            <a:r>
              <a:rPr sz="2400" spc="4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sukces</a:t>
            </a:r>
            <a:endParaRPr sz="24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w </a:t>
            </a:r>
            <a:r>
              <a:rPr sz="2400" spc="-5" dirty="0">
                <a:solidFill>
                  <a:srgbClr val="3333FF"/>
                </a:solidFill>
                <a:latin typeface="Arial"/>
                <a:cs typeface="Arial"/>
              </a:rPr>
              <a:t>dorosłym</a:t>
            </a:r>
            <a:r>
              <a:rPr sz="2400" dirty="0">
                <a:solidFill>
                  <a:srgbClr val="3333FF"/>
                </a:solidFill>
                <a:latin typeface="Arial"/>
                <a:cs typeface="Arial"/>
              </a:rPr>
              <a:t> życiu.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4075" y="260350"/>
            <a:ext cx="417677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572</Words>
  <Application>Microsoft Office PowerPoint</Application>
  <PresentationFormat>Pokaz na ekranie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Office Theme</vt:lpstr>
      <vt:lpstr>WPŁYW CZYTANIA  NA ROZWÓJ DZIECI I MŁODZIEŻY</vt:lpstr>
      <vt:lpstr>ROLA RODZINY W ROZBUDZANIU  POTRZEB CZYTELNICZYCH</vt:lpstr>
      <vt:lpstr>Książka rozwija wyobraźnię i uczy  koncentracji</vt:lpstr>
      <vt:lpstr>Zapamiętujemy zasady ortograficzne</vt:lpstr>
      <vt:lpstr>Łagodzi stres, odpręża</vt:lpstr>
      <vt:lpstr>Poprawianie pamięci</vt:lpstr>
      <vt:lpstr>Stymulowanie umysłu</vt:lpstr>
      <vt:lpstr>Rozwijanie wyobraźni</vt:lpstr>
      <vt:lpstr>Prezentacja programu PowerPoint</vt:lpstr>
      <vt:lpstr>Drodzy rodzice i opiekunowie</vt:lpstr>
      <vt:lpstr>Rodzice, czytajcie dziecku głośno przez 20 minut dziennie!!!</vt:lpstr>
      <vt:lpstr>Dziękujemy za uwagę.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WPŁYW CZYTANIA NA  ROZWÓJ DZIECI I MŁODZIEŻY</dc:title>
  <dc:creator>administrator</dc:creator>
  <cp:lastModifiedBy>Julita Zaworska</cp:lastModifiedBy>
  <cp:revision>1</cp:revision>
  <dcterms:created xsi:type="dcterms:W3CDTF">2023-11-08T20:12:29Z</dcterms:created>
  <dcterms:modified xsi:type="dcterms:W3CDTF">2023-11-08T20:13:06Z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2023-11-08T00:00:00Z</vt:filetime>
  </property>
</Properties>
</file>