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86" d="100"/>
          <a:sy n="86" d="100"/>
        </p:scale>
        <p:origin x="1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pl-P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106273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7D32CB7-5A2F-4071-9822-3187212A715E}" type="datetimeFigureOut">
              <a:rPr lang="pl-PL" smtClean="0"/>
              <a:t>2024-03-14</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121487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1745974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l-PL" smtClean="0"/>
              <a:t>Kliknij, aby edytować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2726497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446605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7D32CB7-5A2F-4071-9822-3187212A715E}" type="datetimeFigureOut">
              <a:rPr lang="pl-PL" smtClean="0"/>
              <a:t>2024-03-14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240257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7D32CB7-5A2F-4071-9822-3187212A715E}" type="datetimeFigureOut">
              <a:rPr lang="pl-PL" smtClean="0"/>
              <a:t>2024-03-14</a:t>
            </a:fld>
            <a:endParaRPr lang="pl-PL"/>
          </a:p>
        </p:txBody>
      </p:sp>
      <p:sp>
        <p:nvSpPr>
          <p:cNvPr id="8" name="Footer Placeholder 7"/>
          <p:cNvSpPr>
            <a:spLocks noGrp="1"/>
          </p:cNvSpPr>
          <p:nvPr>
            <p:ph type="ftr" sz="quarter" idx="11"/>
          </p:nvPr>
        </p:nvSpPr>
        <p:spPr>
          <a:xfrm>
            <a:off x="561111" y="6391838"/>
            <a:ext cx="3644282" cy="304801"/>
          </a:xfrm>
        </p:spPr>
        <p:txBody>
          <a:bodyPr/>
          <a:lstStyle/>
          <a:p>
            <a:endParaRPr lang="pl-PL"/>
          </a:p>
        </p:txBody>
      </p:sp>
      <p:sp>
        <p:nvSpPr>
          <p:cNvPr id="9" name="Slide Number Placeholder 8"/>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3242216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4188615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327549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122295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7D32CB7-5A2F-4071-9822-3187212A715E}" type="datetimeFigureOut">
              <a:rPr lang="pl-PL" smtClean="0"/>
              <a:t>2024-03-14</a:t>
            </a:fld>
            <a:endParaRPr lang="pl-PL"/>
          </a:p>
        </p:txBody>
      </p:sp>
      <p:sp>
        <p:nvSpPr>
          <p:cNvPr id="5" name="Footer Placeholder 4"/>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212651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7D32CB7-5A2F-4071-9822-3187212A715E}" type="datetimeFigureOut">
              <a:rPr lang="pl-PL" smtClean="0"/>
              <a:t>2024-03-14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20996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7D32CB7-5A2F-4071-9822-3187212A715E}" type="datetimeFigureOut">
              <a:rPr lang="pl-PL" smtClean="0"/>
              <a:t>2024-03-14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10781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7D32CB7-5A2F-4071-9822-3187212A715E}" type="datetimeFigureOut">
              <a:rPr lang="pl-PL" smtClean="0"/>
              <a:t>2024-03-14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818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32CB7-5A2F-4071-9822-3187212A715E}" type="datetimeFigureOut">
              <a:rPr lang="pl-PL" smtClean="0"/>
              <a:t>2024-03-14</a:t>
            </a:fld>
            <a:endParaRPr lang="pl-PL"/>
          </a:p>
        </p:txBody>
      </p:sp>
      <p:sp>
        <p:nvSpPr>
          <p:cNvPr id="3" name="Footer Placeholder 2"/>
          <p:cNvSpPr>
            <a:spLocks noGrp="1"/>
          </p:cNvSpPr>
          <p:nvPr>
            <p:ph type="ftr" sz="quarter" idx="11"/>
          </p:nvPr>
        </p:nvSpPr>
        <p:spPr/>
        <p:txBody>
          <a:bodyPr/>
          <a:lstStyle/>
          <a:p>
            <a:endParaRPr lang="pl-P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287998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7D32CB7-5A2F-4071-9822-3187212A715E}" type="datetimeFigureOut">
              <a:rPr lang="pl-PL" smtClean="0"/>
              <a:t>2024-03-14</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143556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l-PL" smtClean="0"/>
              <a:t>Kliknij ikonę, aby dodać obraz</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7D32CB7-5A2F-4071-9822-3187212A715E}" type="datetimeFigureOut">
              <a:rPr lang="pl-PL" smtClean="0"/>
              <a:t>2024-03-14</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3D87A4C-C9EE-4440-B8D6-A0245A4C86D7}" type="slidenum">
              <a:rPr lang="pl-PL" smtClean="0"/>
              <a:t>‹#›</a:t>
            </a:fld>
            <a:endParaRPr lang="pl-PL"/>
          </a:p>
        </p:txBody>
      </p:sp>
    </p:spTree>
    <p:extLst>
      <p:ext uri="{BB962C8B-B14F-4D97-AF65-F5344CB8AC3E}">
        <p14:creationId xmlns:p14="http://schemas.microsoft.com/office/powerpoint/2010/main" val="261974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7D32CB7-5A2F-4071-9822-3187212A715E}" type="datetimeFigureOut">
              <a:rPr lang="pl-PL" smtClean="0"/>
              <a:t>2024-03-14</a:t>
            </a:fld>
            <a:endParaRPr lang="pl-P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pl-P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3D87A4C-C9EE-4440-B8D6-A0245A4C86D7}" type="slidenum">
              <a:rPr lang="pl-PL" smtClean="0"/>
              <a:t>‹#›</a:t>
            </a:fld>
            <a:endParaRPr lang="pl-PL"/>
          </a:p>
        </p:txBody>
      </p:sp>
    </p:spTree>
    <p:extLst>
      <p:ext uri="{BB962C8B-B14F-4D97-AF65-F5344CB8AC3E}">
        <p14:creationId xmlns:p14="http://schemas.microsoft.com/office/powerpoint/2010/main" val="1034990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34429" y="1055456"/>
            <a:ext cx="9144000" cy="2387600"/>
          </a:xfrm>
        </p:spPr>
        <p:txBody>
          <a:bodyPr/>
          <a:lstStyle/>
          <a:p>
            <a:r>
              <a:rPr lang="pl-PL" dirty="0" smtClean="0"/>
              <a:t>Jak </a:t>
            </a:r>
            <a:r>
              <a:rPr lang="pl-PL" smtClean="0"/>
              <a:t>powstała matematyka </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26892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12876" y="1841303"/>
            <a:ext cx="4351025" cy="2283824"/>
          </a:xfrm>
        </p:spPr>
        <p:txBody>
          <a:bodyPr/>
          <a:lstStyle/>
          <a:p>
            <a:r>
              <a:rPr lang="pl-PL" dirty="0" smtClean="0"/>
              <a:t>DZIĘKUJĘ ZA UWAGE </a:t>
            </a:r>
            <a:endParaRPr lang="pl-PL" dirty="0"/>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261371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036857" y="1661532"/>
            <a:ext cx="4698729" cy="3200399"/>
          </a:xfrm>
          <a:prstGeom prst="rect">
            <a:avLst/>
          </a:prstGeom>
        </p:spPr>
      </p:pic>
      <p:sp>
        <p:nvSpPr>
          <p:cNvPr id="3" name="Symbol zastępczy tekstu 2"/>
          <p:cNvSpPr>
            <a:spLocks noGrp="1"/>
          </p:cNvSpPr>
          <p:nvPr>
            <p:ph type="body" idx="1"/>
          </p:nvPr>
        </p:nvSpPr>
        <p:spPr/>
        <p:txBody>
          <a:bodyPr/>
          <a:lstStyle/>
          <a:p>
            <a:r>
              <a:rPr lang="pl-PL" dirty="0" smtClean="0"/>
              <a:t>Figury geometryczne </a:t>
            </a:r>
            <a:endParaRPr lang="pl-PL" dirty="0"/>
          </a:p>
        </p:txBody>
      </p:sp>
    </p:spTree>
    <p:extLst>
      <p:ext uri="{BB962C8B-B14F-4D97-AF65-F5344CB8AC3E}">
        <p14:creationId xmlns:p14="http://schemas.microsoft.com/office/powerpoint/2010/main" val="3557777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Kto stworzył matematykę ?</a:t>
            </a:r>
            <a:endParaRPr lang="pl-PL" dirty="0"/>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1239" y="800100"/>
            <a:ext cx="5468898" cy="4619393"/>
          </a:xfrm>
        </p:spPr>
      </p:pic>
      <p:sp>
        <p:nvSpPr>
          <p:cNvPr id="4" name="Symbol zastępczy tekstu 3"/>
          <p:cNvSpPr>
            <a:spLocks noGrp="1"/>
          </p:cNvSpPr>
          <p:nvPr>
            <p:ph type="body" sz="half" idx="2"/>
          </p:nvPr>
        </p:nvSpPr>
        <p:spPr/>
        <p:txBody>
          <a:bodyPr/>
          <a:lstStyle/>
          <a:p>
            <a:r>
              <a:rPr lang="pl-PL" dirty="0"/>
              <a:t>Kto stworzył matematykę?</a:t>
            </a:r>
          </a:p>
          <a:p>
            <a:r>
              <a:rPr lang="pl-PL" dirty="0"/>
              <a:t>Tales z Miletu (625-547r. p.n.e.)- pierwszy znany z nazwiska grecki mędrzec. Zaliczony do siedmiu mędrców szkoły jońskiej. Nazywany ojcem greckiej nauki i pierwszym matematykiem.</a:t>
            </a:r>
          </a:p>
          <a:p>
            <a:endParaRPr lang="pl-PL" dirty="0"/>
          </a:p>
        </p:txBody>
      </p:sp>
    </p:spTree>
    <p:extLst>
      <p:ext uri="{BB962C8B-B14F-4D97-AF65-F5344CB8AC3E}">
        <p14:creationId xmlns:p14="http://schemas.microsoft.com/office/powerpoint/2010/main" val="31278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Co oznacza słowo matematyka </a:t>
            </a:r>
            <a:endParaRPr lang="pl-PL" dirty="0"/>
          </a:p>
        </p:txBody>
      </p:sp>
      <p:pic>
        <p:nvPicPr>
          <p:cNvPr id="5" name="Symbol zastępczy obrazu 4"/>
          <p:cNvPicPr>
            <a:picLocks noGrp="1" noChangeAspect="1"/>
          </p:cNvPicPr>
          <p:nvPr>
            <p:ph type="pic" idx="1"/>
          </p:nvPr>
        </p:nvPicPr>
        <p:blipFill>
          <a:blip r:embed="rId2">
            <a:extLst>
              <a:ext uri="{28A0092B-C50C-407E-A947-70E740481C1C}">
                <a14:useLocalDpi xmlns:a14="http://schemas.microsoft.com/office/drawing/2010/main" val="0"/>
              </a:ext>
            </a:extLst>
          </a:blip>
          <a:srcRect l="17859" r="17859"/>
          <a:stretch>
            <a:fillRect/>
          </a:stretch>
        </p:blipFill>
        <p:spPr/>
      </p:pic>
      <p:sp>
        <p:nvSpPr>
          <p:cNvPr id="4" name="Symbol zastępczy tekstu 3"/>
          <p:cNvSpPr>
            <a:spLocks noGrp="1"/>
          </p:cNvSpPr>
          <p:nvPr>
            <p:ph type="body" sz="half" idx="2"/>
          </p:nvPr>
        </p:nvSpPr>
        <p:spPr/>
        <p:txBody>
          <a:bodyPr>
            <a:normAutofit fontScale="92500" lnSpcReduction="10000"/>
          </a:bodyPr>
          <a:lstStyle/>
          <a:p>
            <a:r>
              <a:rPr lang="pl-PL" dirty="0"/>
              <a:t>Samo słowo matematyka pochodzi z języka greckiego. Wywodzi się od słowa „</a:t>
            </a:r>
            <a:r>
              <a:rPr lang="pl-PL" dirty="0" err="1"/>
              <a:t>máthēma</a:t>
            </a:r>
            <a:r>
              <a:rPr lang="pl-PL" dirty="0"/>
              <a:t>”, oznaczającego "wiedzę", "naukę", "uczenie się". Matematyka nie ma jasno określonej definicji. Jej zakres jest szeroki i stale się powiększa o kolejne działy i dziedziny nauki, które są z nią </a:t>
            </a:r>
            <a:r>
              <a:rPr lang="pl-PL" dirty="0" err="1"/>
              <a:t>związan</a:t>
            </a:r>
            <a:endParaRPr lang="pl-PL" dirty="0"/>
          </a:p>
        </p:txBody>
      </p:sp>
    </p:spTree>
    <p:extLst>
      <p:ext uri="{BB962C8B-B14F-4D97-AF65-F5344CB8AC3E}">
        <p14:creationId xmlns:p14="http://schemas.microsoft.com/office/powerpoint/2010/main" val="302804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Ile  lat ma matematyka </a:t>
            </a:r>
            <a:endParaRPr lang="pl-PL" dirty="0"/>
          </a:p>
        </p:txBody>
      </p:sp>
      <p:pic>
        <p:nvPicPr>
          <p:cNvPr id="5" name="Symbol zastępczy obrazu 4"/>
          <p:cNvPicPr>
            <a:picLocks noGrp="1" noChangeAspect="1"/>
          </p:cNvPicPr>
          <p:nvPr>
            <p:ph type="pic" idx="1"/>
          </p:nvPr>
        </p:nvPicPr>
        <p:blipFill>
          <a:blip r:embed="rId2">
            <a:extLst>
              <a:ext uri="{28A0092B-C50C-407E-A947-70E740481C1C}">
                <a14:useLocalDpi xmlns:a14="http://schemas.microsoft.com/office/drawing/2010/main" val="0"/>
              </a:ext>
            </a:extLst>
          </a:blip>
          <a:srcRect l="26513" r="26513"/>
          <a:stretch>
            <a:fillRect/>
          </a:stretch>
        </p:blipFill>
        <p:spPr/>
      </p:pic>
      <p:sp>
        <p:nvSpPr>
          <p:cNvPr id="4" name="Symbol zastępczy tekstu 3"/>
          <p:cNvSpPr>
            <a:spLocks noGrp="1"/>
          </p:cNvSpPr>
          <p:nvPr>
            <p:ph type="body" sz="half" idx="2"/>
          </p:nvPr>
        </p:nvSpPr>
        <p:spPr/>
        <p:txBody>
          <a:bodyPr>
            <a:normAutofit fontScale="77500" lnSpcReduction="20000"/>
          </a:bodyPr>
          <a:lstStyle/>
          <a:p>
            <a:endParaRPr lang="pl-PL" dirty="0"/>
          </a:p>
          <a:p>
            <a:r>
              <a:rPr lang="pl-PL" dirty="0"/>
              <a:t>Najstarsze pisane źródła matematyczne pochodzą od Sumerów, którzy zbudowali pierwszą cywilizację Mezopotamii. Stworzyli oni 3000 lat przed naszą erą złożony system miar. Około 2500 p.n.e. zapisali pismem klinowym tabliczkę mnożenia, zmagali się z zadaniami geometrycznymi, umieli dzielić, dodawać i odejmować.</a:t>
            </a:r>
          </a:p>
        </p:txBody>
      </p:sp>
    </p:spTree>
    <p:extLst>
      <p:ext uri="{BB962C8B-B14F-4D97-AF65-F5344CB8AC3E}">
        <p14:creationId xmlns:p14="http://schemas.microsoft.com/office/powerpoint/2010/main" val="162924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489244" y="1272590"/>
            <a:ext cx="3757545" cy="2283824"/>
          </a:xfrm>
        </p:spPr>
        <p:txBody>
          <a:bodyPr/>
          <a:lstStyle/>
          <a:p>
            <a:endParaRPr lang="pl-PL" dirty="0"/>
          </a:p>
        </p:txBody>
      </p:sp>
      <p:sp>
        <p:nvSpPr>
          <p:cNvPr id="5" name="Tytuł 4"/>
          <p:cNvSpPr>
            <a:spLocks noGrp="1"/>
          </p:cNvSpPr>
          <p:nvPr>
            <p:ph type="title"/>
          </p:nvPr>
        </p:nvSpPr>
        <p:spPr/>
        <p:txBody>
          <a:bodyPr/>
          <a:lstStyle/>
          <a:p>
            <a:r>
              <a:rPr lang="pl-PL" sz="2000" dirty="0" smtClean="0"/>
              <a:t>To oni są uznawani przez </a:t>
            </a:r>
            <a:r>
              <a:rPr lang="pl-PL" sz="2000" dirty="0"/>
              <a:t>większość historyków odpowiedzialnymi za faktyczny początek całej dyscypliny postrzeganej jako usystematyzowana całość: Tales z Miletu, ojciec greckiej nauki i matematyki.</a:t>
            </a: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0054" y="1531813"/>
            <a:ext cx="2391897" cy="3686958"/>
          </a:xfrm>
          <a:prstGeom prst="rect">
            <a:avLst/>
          </a:prstGeom>
        </p:spPr>
      </p:pic>
    </p:spTree>
    <p:extLst>
      <p:ext uri="{BB962C8B-B14F-4D97-AF65-F5344CB8AC3E}">
        <p14:creationId xmlns:p14="http://schemas.microsoft.com/office/powerpoint/2010/main" val="362900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dirty="0">
                <a:solidFill>
                  <a:srgbClr val="202124"/>
                </a:solidFill>
                <a:latin typeface="Google Sans"/>
              </a:rPr>
              <a:t>Aż </a:t>
            </a:r>
            <a:r>
              <a:rPr lang="pl-PL" sz="2000" dirty="0">
                <a:solidFill>
                  <a:srgbClr val="040C28"/>
                </a:solidFill>
                <a:latin typeface="Google Sans"/>
              </a:rPr>
              <a:t>70 proc.</a:t>
            </a:r>
            <a:r>
              <a:rPr lang="pl-PL" sz="2000" dirty="0">
                <a:solidFill>
                  <a:srgbClr val="202124"/>
                </a:solidFill>
                <a:latin typeface="Google Sans"/>
              </a:rPr>
              <a:t> </a:t>
            </a:r>
            <a:r>
              <a:rPr lang="pl-PL" sz="2000" dirty="0">
                <a:solidFill>
                  <a:srgbClr val="040C28"/>
                </a:solidFill>
                <a:latin typeface="Google Sans"/>
              </a:rPr>
              <a:t>Polaków po studiach deklaruje zamiłowanie do matematyki</a:t>
            </a:r>
            <a:r>
              <a:rPr lang="pl-PL" sz="2000" dirty="0">
                <a:solidFill>
                  <a:srgbClr val="202124"/>
                </a:solidFill>
                <a:latin typeface="Google Sans"/>
              </a:rPr>
              <a:t>, natomiast wśród osób z wykształceniem podstawowym jest to jedynie 45 proc. Wyniki naszego badania napawają optymizmem, ponieważ pozytywny stosunek do matematyki jest jednym z warunków koniecznych do osiągnięcia sukcesu w tej dziedzinie.</a:t>
            </a:r>
            <a:endParaRPr lang="pl-PL" sz="2000" dirty="0"/>
          </a:p>
        </p:txBody>
      </p:sp>
      <p:sp>
        <p:nvSpPr>
          <p:cNvPr id="3" name="Symbol zastępczy tekstu 2"/>
          <p:cNvSpPr>
            <a:spLocks noGrp="1"/>
          </p:cNvSpPr>
          <p:nvPr>
            <p:ph type="body" idx="1"/>
          </p:nvPr>
        </p:nvSpPr>
        <p:spPr/>
        <p:txBody>
          <a:bodyPr/>
          <a:lstStyle/>
          <a:p>
            <a:endParaRPr lang="pl-PL"/>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252" y="2481293"/>
            <a:ext cx="4762500" cy="2676525"/>
          </a:xfrm>
          <a:prstGeom prst="rect">
            <a:avLst/>
          </a:prstGeom>
        </p:spPr>
      </p:pic>
    </p:spTree>
    <p:extLst>
      <p:ext uri="{BB962C8B-B14F-4D97-AF65-F5344CB8AC3E}">
        <p14:creationId xmlns:p14="http://schemas.microsoft.com/office/powerpoint/2010/main" val="31106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tekstu 2"/>
          <p:cNvSpPr>
            <a:spLocks noGrp="1"/>
          </p:cNvSpPr>
          <p:nvPr>
            <p:ph type="body" idx="1"/>
          </p:nvPr>
        </p:nvSpPr>
        <p:spPr/>
        <p:txBody>
          <a:bodyPr/>
          <a:lstStyle/>
          <a:p>
            <a:r>
              <a:rPr lang="pl-PL" dirty="0" smtClean="0"/>
              <a:t>Mnożenie na palcach </a:t>
            </a:r>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139" y="1326997"/>
            <a:ext cx="4901764" cy="4348975"/>
          </a:xfrm>
          <a:prstGeom prst="rect">
            <a:avLst/>
          </a:prstGeom>
        </p:spPr>
      </p:pic>
    </p:spTree>
    <p:extLst>
      <p:ext uri="{BB962C8B-B14F-4D97-AF65-F5344CB8AC3E}">
        <p14:creationId xmlns:p14="http://schemas.microsoft.com/office/powerpoint/2010/main" val="172134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56037" y="3145996"/>
            <a:ext cx="4351025" cy="2283824"/>
          </a:xfrm>
        </p:spPr>
        <p:txBody>
          <a:bodyPr/>
          <a:lstStyle/>
          <a:p>
            <a:endParaRPr lang="pl-PL" dirty="0"/>
          </a:p>
        </p:txBody>
      </p:sp>
      <p:sp>
        <p:nvSpPr>
          <p:cNvPr id="3" name="Symbol zastępczy tekstu 2"/>
          <p:cNvSpPr>
            <a:spLocks noGrp="1"/>
          </p:cNvSpPr>
          <p:nvPr>
            <p:ph type="body" idx="1"/>
          </p:nvPr>
        </p:nvSpPr>
        <p:spPr>
          <a:xfrm>
            <a:off x="7241247" y="2532679"/>
            <a:ext cx="3757545" cy="2283824"/>
          </a:xfrm>
        </p:spPr>
        <p:txBody>
          <a:bodyPr/>
          <a:lstStyle/>
          <a:p>
            <a:r>
              <a:rPr lang="pl-PL" dirty="0" smtClean="0"/>
              <a:t>Pola  i obwody figur płaskich </a:t>
            </a:r>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5688" y="1094170"/>
            <a:ext cx="4571722" cy="4570649"/>
          </a:xfrm>
          <a:prstGeom prst="rect">
            <a:avLst/>
          </a:prstGeom>
        </p:spPr>
      </p:pic>
    </p:spTree>
    <p:extLst>
      <p:ext uri="{BB962C8B-B14F-4D97-AF65-F5344CB8AC3E}">
        <p14:creationId xmlns:p14="http://schemas.microsoft.com/office/powerpoint/2010/main" val="420843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Jon (sala konferencyjna)">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Jon (sala konferencyjn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ala konferencyjn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54</TotalTime>
  <Words>73</Words>
  <Application>Microsoft Office PowerPoint</Application>
  <PresentationFormat>Panoramiczny</PresentationFormat>
  <Paragraphs>15</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Century Gothic</vt:lpstr>
      <vt:lpstr>Google Sans</vt:lpstr>
      <vt:lpstr>Wingdings 3</vt:lpstr>
      <vt:lpstr>Jon (sala konferencyjna)</vt:lpstr>
      <vt:lpstr>Jak powstała matematyka </vt:lpstr>
      <vt:lpstr>Prezentacja programu PowerPoint</vt:lpstr>
      <vt:lpstr>Kto stworzył matematykę ?</vt:lpstr>
      <vt:lpstr>Co oznacza słowo matematyka </vt:lpstr>
      <vt:lpstr>Ile  lat ma matematyka </vt:lpstr>
      <vt:lpstr>To oni są uznawani przez większość historyków odpowiedzialnymi za faktyczny początek całej dyscypliny postrzeganej jako usystematyzowana całość: Tales z Miletu, ojciec greckiej nauki i matematyki.</vt:lpstr>
      <vt:lpstr>Aż 70 proc. Polaków po studiach deklaruje zamiłowanie do matematyki, natomiast wśród osób z wykształceniem podstawowym jest to jedynie 45 proc. Wyniki naszego badania napawają optymizmem, ponieważ pozytywny stosunek do matematyki jest jednym z warunków koniecznych do osiągnięcia sukcesu w tej dziedzinie.</vt:lpstr>
      <vt:lpstr>Prezentacja programu PowerPoint</vt:lpstr>
      <vt:lpstr>Prezentacja programu PowerPoint</vt:lpstr>
      <vt:lpstr>DZIĘKUJĘ ZA UWAGE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powstała matematyka </dc:title>
  <dc:creator>U12</dc:creator>
  <cp:lastModifiedBy>U12</cp:lastModifiedBy>
  <cp:revision>8</cp:revision>
  <dcterms:created xsi:type="dcterms:W3CDTF">2024-03-07T07:08:20Z</dcterms:created>
  <dcterms:modified xsi:type="dcterms:W3CDTF">2024-03-14T07:43:43Z</dcterms:modified>
</cp:coreProperties>
</file>