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11AEA-1A84-4A66-97EE-5CD33AEB1B7B}" v="373" dt="2023-05-30T13:55:21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0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7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9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5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7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8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1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42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05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203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26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A6F7EA0E-9196-4767-BBF1-F01DC431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Neon — ozdobny okrąg 3W">
            <a:extLst>
              <a:ext uri="{FF2B5EF4-FFF2-40B4-BE49-F238E27FC236}">
                <a16:creationId xmlns:a16="http://schemas.microsoft.com/office/drawing/2014/main" id="{F936BF3B-0EE5-2BB5-8B02-FC5273267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58" r="-2" b="-2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A76F333A-62E0-4AF3-80DE-CFDF4B376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153473 w 12192000"/>
              <a:gd name="connsiteY0" fmla="*/ 805938 h 6858000"/>
              <a:gd name="connsiteX1" fmla="*/ 964227 w 12192000"/>
              <a:gd name="connsiteY1" fmla="*/ 2995186 h 6858000"/>
              <a:gd name="connsiteX2" fmla="*/ 964227 w 12192000"/>
              <a:gd name="connsiteY2" fmla="*/ 3263695 h 6858000"/>
              <a:gd name="connsiteX3" fmla="*/ 964227 w 12192000"/>
              <a:gd name="connsiteY3" fmla="*/ 4781551 h 6858000"/>
              <a:gd name="connsiteX4" fmla="*/ 5343237 w 12192000"/>
              <a:gd name="connsiteY4" fmla="*/ 4781551 h 6858000"/>
              <a:gd name="connsiteX5" fmla="*/ 5343237 w 12192000"/>
              <a:gd name="connsiteY5" fmla="*/ 2995186 h 6858000"/>
              <a:gd name="connsiteX6" fmla="*/ 3153992 w 12192000"/>
              <a:gd name="connsiteY6" fmla="*/ 805938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3153473" y="805938"/>
                </a:moveTo>
                <a:cubicBezTo>
                  <a:pt x="1944364" y="805938"/>
                  <a:pt x="964227" y="1786104"/>
                  <a:pt x="964227" y="2995186"/>
                </a:cubicBezTo>
                <a:lnTo>
                  <a:pt x="964227" y="3263695"/>
                </a:lnTo>
                <a:lnTo>
                  <a:pt x="964227" y="4781551"/>
                </a:lnTo>
                <a:lnTo>
                  <a:pt x="5343237" y="4781551"/>
                </a:lnTo>
                <a:lnTo>
                  <a:pt x="5343237" y="2995186"/>
                </a:lnTo>
                <a:cubicBezTo>
                  <a:pt x="5343237" y="1786104"/>
                  <a:pt x="4363097" y="805938"/>
                  <a:pt x="3153992" y="8059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9793" y="3035988"/>
            <a:ext cx="10867807" cy="31547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4000" err="1">
                <a:latin typeface="Calibri"/>
                <a:cs typeface="Calibri"/>
              </a:rPr>
              <a:t>Community</a:t>
            </a:r>
            <a:r>
              <a:rPr lang="pl-PL" sz="4000" dirty="0">
                <a:latin typeface="Calibri"/>
                <a:cs typeface="Calibri"/>
              </a:rPr>
              <a:t> Action Project</a:t>
            </a:r>
          </a:p>
          <a:p>
            <a:r>
              <a:rPr lang="pl-PL" sz="4000" dirty="0">
                <a:latin typeface="Calibri"/>
                <a:cs typeface="Calibri"/>
              </a:rPr>
              <a:t>By Global </a:t>
            </a:r>
            <a:r>
              <a:rPr lang="pl-PL" sz="4000" dirty="0" err="1">
                <a:latin typeface="Calibri"/>
                <a:cs typeface="Calibri"/>
              </a:rPr>
              <a:t>Scholars</a:t>
            </a:r>
            <a:r>
              <a:rPr lang="pl-PL" sz="4000" dirty="0">
                <a:latin typeface="Calibri"/>
                <a:cs typeface="Calibri"/>
              </a:rPr>
              <a:t> from </a:t>
            </a:r>
            <a:r>
              <a:rPr lang="pl-PL" sz="4000" dirty="0" err="1">
                <a:latin typeface="Calibri"/>
                <a:cs typeface="Calibri"/>
              </a:rPr>
              <a:t>Szkola</a:t>
            </a:r>
            <a:r>
              <a:rPr lang="pl-PL" sz="4000" dirty="0">
                <a:latin typeface="Calibri"/>
                <a:cs typeface="Calibri"/>
              </a:rPr>
              <a:t> Podstawowa nr 289 </a:t>
            </a:r>
            <a:br>
              <a:rPr lang="pl-PL" sz="4000" dirty="0">
                <a:latin typeface="Calibri"/>
                <a:cs typeface="Calibri"/>
              </a:rPr>
            </a:br>
            <a:r>
              <a:rPr lang="pl-PL" sz="4000" dirty="0">
                <a:latin typeface="Calibri"/>
                <a:cs typeface="Calibri"/>
              </a:rPr>
              <a:t>im. H. Sienkiewicza in </a:t>
            </a:r>
            <a:r>
              <a:rPr lang="pl-PL" sz="4000" dirty="0" err="1">
                <a:latin typeface="Calibri"/>
                <a:cs typeface="Calibri"/>
              </a:rPr>
              <a:t>Warsaw</a:t>
            </a:r>
            <a:endParaRPr lang="pl-PL" sz="4000" dirty="0">
              <a:latin typeface="Calibri"/>
              <a:cs typeface="Calibri"/>
            </a:endParaRPr>
          </a:p>
          <a:p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767149" y="5197593"/>
            <a:ext cx="4419600" cy="1459933"/>
          </a:xfrm>
        </p:spPr>
        <p:txBody>
          <a:bodyPr anchor="b">
            <a:normAutofit/>
          </a:bodyPr>
          <a:lstStyle/>
          <a:p>
            <a:pPr algn="r"/>
            <a:r>
              <a:rPr lang="pl-PL" dirty="0">
                <a:solidFill>
                  <a:srgbClr val="FFFFFF"/>
                </a:solidFill>
              </a:rPr>
              <a:t>May 2023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150063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11" descr="Obraz zawierający szkło/szklanka&#10;&#10;Opis wygenerowany automatycznie">
            <a:extLst>
              <a:ext uri="{FF2B5EF4-FFF2-40B4-BE49-F238E27FC236}">
                <a16:creationId xmlns:a16="http://schemas.microsoft.com/office/drawing/2014/main" id="{68F9414B-83A2-CBC7-1A8B-D7F587AA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956" y="201307"/>
            <a:ext cx="4022607" cy="22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ACE703B-177A-4A03-827E-692635A3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 planet earth taken from the outer space">
            <a:extLst>
              <a:ext uri="{FF2B5EF4-FFF2-40B4-BE49-F238E27FC236}">
                <a16:creationId xmlns:a16="http://schemas.microsoft.com/office/drawing/2014/main" id="{56648B9A-041C-D0F7-F291-47497EE6F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74" r="-2" b="32076"/>
          <a:stretch/>
        </p:blipFill>
        <p:spPr>
          <a:xfrm>
            <a:off x="20" y="10"/>
            <a:ext cx="12191979" cy="3428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C0D56F-4A65-48B9-843D-F9D262C3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000" y="4244223"/>
            <a:ext cx="0" cy="1623177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7300D5-6017-4D91-63BF-1ADCEC347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839" y="3469112"/>
            <a:ext cx="6811538" cy="33897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800" dirty="0">
                <a:latin typeface="Calibri"/>
                <a:cs typeface="Calibri"/>
              </a:rPr>
              <a:t>The </a:t>
            </a:r>
            <a:r>
              <a:rPr lang="pl-PL" sz="2800" err="1">
                <a:latin typeface="Calibri"/>
                <a:cs typeface="Calibri"/>
              </a:rPr>
              <a:t>goal</a:t>
            </a:r>
            <a:r>
              <a:rPr lang="pl-PL" sz="2800" dirty="0">
                <a:latin typeface="Calibri"/>
                <a:cs typeface="Calibri"/>
              </a:rPr>
              <a:t> of </a:t>
            </a:r>
            <a:r>
              <a:rPr lang="pl-PL" sz="2800" err="1">
                <a:latin typeface="Calibri"/>
                <a:cs typeface="Calibri"/>
              </a:rPr>
              <a:t>our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community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action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project</a:t>
            </a:r>
            <a:r>
              <a:rPr lang="pl-PL" sz="2800" dirty="0">
                <a:latin typeface="Calibri"/>
                <a:cs typeface="Calibri"/>
              </a:rPr>
              <a:t> was to </a:t>
            </a:r>
            <a:r>
              <a:rPr lang="pl-PL" sz="2800" err="1">
                <a:latin typeface="Calibri"/>
                <a:cs typeface="Calibri"/>
              </a:rPr>
              <a:t>broaden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our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schoolmates</a:t>
            </a:r>
            <a:r>
              <a:rPr lang="pl-PL" sz="2800" dirty="0">
                <a:latin typeface="Calibri"/>
                <a:cs typeface="Calibri"/>
              </a:rPr>
              <a:t>’ </a:t>
            </a:r>
            <a:r>
              <a:rPr lang="pl-PL" sz="2800" err="1">
                <a:latin typeface="Calibri"/>
                <a:cs typeface="Calibri"/>
              </a:rPr>
              <a:t>knowledge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about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water</a:t>
            </a:r>
            <a:r>
              <a:rPr lang="pl-PL" sz="2800" dirty="0">
                <a:latin typeface="Calibri"/>
                <a:cs typeface="Calibri"/>
              </a:rPr>
              <a:t>. In </a:t>
            </a:r>
            <a:r>
              <a:rPr lang="pl-PL" sz="2800" err="1">
                <a:latin typeface="Calibri"/>
                <a:cs typeface="Calibri"/>
              </a:rPr>
              <a:t>particular</a:t>
            </a:r>
            <a:r>
              <a:rPr lang="pl-PL" sz="2800" dirty="0">
                <a:latin typeface="Calibri"/>
                <a:cs typeface="Calibri"/>
              </a:rPr>
              <a:t>, we </a:t>
            </a:r>
            <a:r>
              <a:rPr lang="pl-PL" sz="2800" err="1">
                <a:latin typeface="Calibri"/>
                <a:cs typeface="Calibri"/>
              </a:rPr>
              <a:t>wanted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them</a:t>
            </a:r>
            <a:r>
              <a:rPr lang="pl-PL" sz="2800" dirty="0">
                <a:latin typeface="Calibri"/>
                <a:cs typeface="Calibri"/>
              </a:rPr>
              <a:t> to </a:t>
            </a:r>
            <a:r>
              <a:rPr lang="pl-PL" sz="2800" err="1">
                <a:latin typeface="Calibri"/>
                <a:cs typeface="Calibri"/>
              </a:rPr>
              <a:t>learn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why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water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is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important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nowadays</a:t>
            </a:r>
            <a:r>
              <a:rPr lang="pl-PL" sz="2800" dirty="0">
                <a:latin typeface="Calibri"/>
                <a:cs typeface="Calibri"/>
              </a:rPr>
              <a:t> and </a:t>
            </a:r>
            <a:r>
              <a:rPr lang="pl-PL" sz="2800" err="1">
                <a:latin typeface="Calibri"/>
                <a:cs typeface="Calibri"/>
              </a:rPr>
              <a:t>how</a:t>
            </a:r>
            <a:r>
              <a:rPr lang="pl-PL" sz="2800" dirty="0">
                <a:latin typeface="Calibri"/>
                <a:cs typeface="Calibri"/>
              </a:rPr>
              <a:t> to </a:t>
            </a:r>
            <a:r>
              <a:rPr lang="pl-PL" sz="2800" err="1">
                <a:latin typeface="Calibri"/>
                <a:cs typeface="Calibri"/>
              </a:rPr>
              <a:t>save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it</a:t>
            </a:r>
            <a:r>
              <a:rPr lang="pl-PL" sz="2800" dirty="0">
                <a:latin typeface="Calibri"/>
                <a:cs typeface="Calibri"/>
              </a:rPr>
              <a:t> in </a:t>
            </a:r>
            <a:r>
              <a:rPr lang="pl-PL" sz="2800" err="1">
                <a:latin typeface="Calibri"/>
                <a:cs typeface="Calibri"/>
              </a:rPr>
              <a:t>everyday</a:t>
            </a:r>
            <a:r>
              <a:rPr lang="pl-PL" sz="2800" dirty="0">
                <a:latin typeface="Calibri"/>
                <a:cs typeface="Calibri"/>
              </a:rPr>
              <a:t> life. </a:t>
            </a:r>
          </a:p>
        </p:txBody>
      </p:sp>
      <p:pic>
        <p:nvPicPr>
          <p:cNvPr id="4" name="Obraz 5" descr="Obraz zawierający śnieg, na wolnym powietrzu, natura&#10;&#10;Opis wygenerowany automatycznie">
            <a:extLst>
              <a:ext uri="{FF2B5EF4-FFF2-40B4-BE49-F238E27FC236}">
                <a16:creationId xmlns:a16="http://schemas.microsoft.com/office/drawing/2014/main" id="{C8587DD9-60C4-BC48-60F2-F60CAA99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34" y="4322586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E180CA-7477-15F6-E6F0-08542371B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pl-PL" dirty="0"/>
              <a:t>Step 1: </a:t>
            </a:r>
            <a:r>
              <a:rPr lang="pl-PL" dirty="0" err="1"/>
              <a:t>Preparation</a:t>
            </a:r>
          </a:p>
        </p:txBody>
      </p:sp>
      <p:pic>
        <p:nvPicPr>
          <p:cNvPr id="5" name="Picture 4" descr="A pattern of a blue vortex">
            <a:extLst>
              <a:ext uri="{FF2B5EF4-FFF2-40B4-BE49-F238E27FC236}">
                <a16:creationId xmlns:a16="http://schemas.microsoft.com/office/drawing/2014/main" id="{2A1E9B4E-8479-5733-95BD-F0797D5E7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8" r="2604" b="-3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7CB791-2C79-359F-223D-D1003D527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17" y="2753546"/>
            <a:ext cx="5735622" cy="34948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800" dirty="0">
                <a:latin typeface="Calibri"/>
                <a:cs typeface="Calibri"/>
              </a:rPr>
              <a:t>We </a:t>
            </a:r>
            <a:r>
              <a:rPr lang="pl-PL" sz="2800" err="1">
                <a:latin typeface="Calibri"/>
                <a:cs typeface="Calibri"/>
              </a:rPr>
              <a:t>selected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some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important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videos</a:t>
            </a:r>
            <a:r>
              <a:rPr lang="pl-PL" sz="2800" dirty="0">
                <a:latin typeface="Calibri"/>
                <a:cs typeface="Calibri"/>
              </a:rPr>
              <a:t> and </a:t>
            </a:r>
            <a:r>
              <a:rPr lang="pl-PL" sz="2800" err="1">
                <a:latin typeface="Calibri"/>
                <a:cs typeface="Calibri"/>
              </a:rPr>
              <a:t>posters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regarding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our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topic</a:t>
            </a:r>
            <a:r>
              <a:rPr lang="pl-PL" sz="2800" dirty="0">
                <a:latin typeface="Calibri"/>
                <a:cs typeface="Calibri"/>
              </a:rPr>
              <a:t> on the Internet. We </a:t>
            </a:r>
            <a:r>
              <a:rPr lang="pl-PL" sz="2800" err="1">
                <a:latin typeface="Calibri"/>
                <a:cs typeface="Calibri"/>
              </a:rPr>
              <a:t>created</a:t>
            </a:r>
            <a:r>
              <a:rPr lang="pl-PL" sz="2800" dirty="0">
                <a:latin typeface="Calibri"/>
                <a:cs typeface="Calibri"/>
              </a:rPr>
              <a:t> a quiz on </a:t>
            </a:r>
            <a:r>
              <a:rPr lang="pl-PL" sz="2800" err="1">
                <a:latin typeface="Calibri"/>
                <a:cs typeface="Calibri"/>
              </a:rPr>
              <a:t>Quizziz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which</a:t>
            </a:r>
            <a:r>
              <a:rPr lang="pl-PL" sz="2800" dirty="0">
                <a:latin typeface="Calibri"/>
                <a:cs typeface="Calibri"/>
              </a:rPr>
              <a:t> </a:t>
            </a:r>
            <a:r>
              <a:rPr lang="pl-PL" sz="2800" err="1">
                <a:latin typeface="Calibri"/>
                <a:cs typeface="Calibri"/>
              </a:rPr>
              <a:t>incuded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questions</a:t>
            </a:r>
            <a:r>
              <a:rPr lang="pl-PL" sz="2800" dirty="0">
                <a:latin typeface="Calibri"/>
                <a:cs typeface="Calibri"/>
              </a:rPr>
              <a:t> and </a:t>
            </a:r>
            <a:r>
              <a:rPr lang="pl-PL" sz="2800" err="1">
                <a:latin typeface="Calibri"/>
                <a:cs typeface="Calibri"/>
              </a:rPr>
              <a:t>answers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about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water</a:t>
            </a:r>
            <a:r>
              <a:rPr lang="pl-PL" sz="2800" dirty="0">
                <a:latin typeface="Calibri"/>
                <a:cs typeface="Calibri"/>
              </a:rPr>
              <a:t> from the </a:t>
            </a:r>
            <a:r>
              <a:rPr lang="pl-PL" sz="2800" err="1">
                <a:latin typeface="Calibri"/>
                <a:cs typeface="Calibri"/>
              </a:rPr>
              <a:t>posters</a:t>
            </a:r>
            <a:r>
              <a:rPr lang="pl-PL" sz="2800" dirty="0">
                <a:latin typeface="Calibri"/>
                <a:cs typeface="Calibri"/>
              </a:rPr>
              <a:t> and </a:t>
            </a:r>
            <a:r>
              <a:rPr lang="pl-PL" sz="2800" err="1">
                <a:latin typeface="Calibri"/>
                <a:cs typeface="Calibri"/>
              </a:rPr>
              <a:t>videos</a:t>
            </a:r>
            <a:r>
              <a:rPr lang="pl-PL" sz="2800" dirty="0">
                <a:latin typeface="Calibri"/>
                <a:cs typeface="Calibri"/>
              </a:rPr>
              <a:t> . 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40605036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9A47C0-304F-ACAA-ACB5-CA9D68BB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Step 2: </a:t>
            </a:r>
            <a:r>
              <a:rPr lang="pl-PL" dirty="0" err="1"/>
              <a:t>Taking</a:t>
            </a:r>
            <a:r>
              <a:rPr lang="pl-PL" dirty="0"/>
              <a:t> </a:t>
            </a:r>
            <a:r>
              <a:rPr lang="pl-PL" dirty="0" err="1"/>
              <a:t>action</a:t>
            </a:r>
            <a:r>
              <a:rPr lang="pl-PL" dirty="0"/>
              <a:t> and </a:t>
            </a:r>
            <a:r>
              <a:rPr lang="pl-PL" dirty="0" err="1"/>
              <a:t>evaluation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6C71B2-91D9-E32A-0437-A49233AB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Then we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created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QR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codes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. We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hid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the QR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codes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at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school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and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invited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some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schoolmates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to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find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them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watch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videos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and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read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information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on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posters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.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Finally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our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schoolmates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took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part in the quiz to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check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how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much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they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remembered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about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the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importance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of 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water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and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ways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of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saving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it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.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According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to the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results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of the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evaluation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quiz 84% of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answers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were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alibri"/>
                <a:cs typeface="Calibri"/>
              </a:rPr>
              <a:t>correct</a:t>
            </a:r>
            <a:r>
              <a:rPr lang="pl-PL" sz="2800" dirty="0">
                <a:solidFill>
                  <a:schemeClr val="tx1"/>
                </a:solidFill>
                <a:latin typeface="Calibri"/>
                <a:cs typeface="Calibri"/>
              </a:rPr>
              <a:t>.</a:t>
            </a:r>
            <a:endParaRPr lang="pl-PL" sz="2800" dirty="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64839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5DAF2F-0261-D8E1-381E-22F97C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pl-PL" dirty="0"/>
              <a:t>Step 3: </a:t>
            </a:r>
            <a:r>
              <a:rPr lang="pl-PL" dirty="0" err="1"/>
              <a:t>Reflection</a:t>
            </a:r>
            <a:r>
              <a:rPr lang="pl-PL" dirty="0"/>
              <a:t>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0AF7D5-50E6-F9F0-4EF4-4BD9C598F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err="1">
                <a:latin typeface="Calibri"/>
                <a:cs typeface="Calibri"/>
              </a:rPr>
              <a:t>About</a:t>
            </a:r>
            <a:r>
              <a:rPr lang="pl-PL" sz="2800" dirty="0">
                <a:latin typeface="Calibri"/>
                <a:cs typeface="Calibri"/>
              </a:rPr>
              <a:t> 100 </a:t>
            </a:r>
            <a:r>
              <a:rPr lang="pl-PL" sz="2800" err="1">
                <a:latin typeface="Calibri"/>
                <a:cs typeface="Calibri"/>
              </a:rPr>
              <a:t>students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took</a:t>
            </a:r>
            <a:r>
              <a:rPr lang="pl-PL" sz="2800" dirty="0">
                <a:latin typeface="Calibri"/>
                <a:cs typeface="Calibri"/>
              </a:rPr>
              <a:t> part in </a:t>
            </a:r>
            <a:r>
              <a:rPr lang="pl-PL" sz="2800" err="1">
                <a:latin typeface="Calibri"/>
                <a:cs typeface="Calibri"/>
              </a:rPr>
              <a:t>our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action</a:t>
            </a:r>
            <a:r>
              <a:rPr lang="pl-PL" sz="2800" dirty="0">
                <a:latin typeface="Calibri"/>
                <a:cs typeface="Calibri"/>
              </a:rPr>
              <a:t>. We </a:t>
            </a:r>
            <a:r>
              <a:rPr lang="pl-PL" sz="2800" err="1">
                <a:latin typeface="Calibri"/>
                <a:cs typeface="Calibri"/>
              </a:rPr>
              <a:t>hope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it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will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make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them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realize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better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why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water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is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so</a:t>
            </a:r>
            <a:r>
              <a:rPr lang="pl-PL" sz="2800" dirty="0">
                <a:latin typeface="Calibri"/>
                <a:cs typeface="Calibri"/>
              </a:rPr>
              <a:t> </a:t>
            </a:r>
            <a:r>
              <a:rPr lang="pl-PL" sz="2800" err="1">
                <a:latin typeface="Calibri"/>
                <a:cs typeface="Calibri"/>
              </a:rPr>
              <a:t>precious</a:t>
            </a:r>
            <a:r>
              <a:rPr lang="pl-PL" sz="2800" dirty="0">
                <a:latin typeface="Calibri"/>
                <a:cs typeface="Calibri"/>
              </a:rPr>
              <a:t> on Earth.</a:t>
            </a:r>
          </a:p>
        </p:txBody>
      </p:sp>
      <p:pic>
        <p:nvPicPr>
          <p:cNvPr id="5" name="Picture 4" descr="Abstract background of blue and water droplets">
            <a:extLst>
              <a:ext uri="{FF2B5EF4-FFF2-40B4-BE49-F238E27FC236}">
                <a16:creationId xmlns:a16="http://schemas.microsoft.com/office/drawing/2014/main" id="{71949D76-F672-1FE8-6B99-2F278A55C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8" r="16385" b="5"/>
          <a:stretch/>
        </p:blipFill>
        <p:spPr>
          <a:xfrm>
            <a:off x="6096000" y="-16591"/>
            <a:ext cx="6107073" cy="68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osoba, w pomieszczeniu, grupa&#10;&#10;Opis wygenerowany automatycznie">
            <a:extLst>
              <a:ext uri="{FF2B5EF4-FFF2-40B4-BE49-F238E27FC236}">
                <a16:creationId xmlns:a16="http://schemas.microsoft.com/office/drawing/2014/main" id="{6552D57C-017D-2FE8-714A-163C0760F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178" y="128059"/>
            <a:ext cx="3329447" cy="3329447"/>
          </a:xfrm>
        </p:spPr>
      </p:pic>
      <p:pic>
        <p:nvPicPr>
          <p:cNvPr id="5" name="Obraz 5" descr="Obraz zawierający tekst, w pomieszczeniu, osoba&#10;&#10;Opis wygenerowany automatycznie">
            <a:extLst>
              <a:ext uri="{FF2B5EF4-FFF2-40B4-BE49-F238E27FC236}">
                <a16:creationId xmlns:a16="http://schemas.microsoft.com/office/drawing/2014/main" id="{7D79C7BA-C9D9-10ED-D35B-70854314A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30" y="3308585"/>
            <a:ext cx="2743200" cy="2743200"/>
          </a:xfrm>
          <a:prstGeom prst="rect">
            <a:avLst/>
          </a:prstGeom>
        </p:spPr>
      </p:pic>
      <p:pic>
        <p:nvPicPr>
          <p:cNvPr id="6" name="Obraz 6" descr="Obraz zawierający tekst, osoba, okno&#10;&#10;Opis wygenerowany automatycznie">
            <a:extLst>
              <a:ext uri="{FF2B5EF4-FFF2-40B4-BE49-F238E27FC236}">
                <a16:creationId xmlns:a16="http://schemas.microsoft.com/office/drawing/2014/main" id="{3AB52799-98F5-ACF4-122A-23F9881E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326" y="128881"/>
            <a:ext cx="3232385" cy="3222977"/>
          </a:xfrm>
          <a:prstGeom prst="rect">
            <a:avLst/>
          </a:prstGeom>
        </p:spPr>
      </p:pic>
      <p:pic>
        <p:nvPicPr>
          <p:cNvPr id="8" name="Obraz 8" descr="Obraz zawierający tekst, osoba, w pomieszczeniu, grupa&#10;&#10;Opis wygenerowany automatycznie">
            <a:extLst>
              <a:ext uri="{FF2B5EF4-FFF2-40B4-BE49-F238E27FC236}">
                <a16:creationId xmlns:a16="http://schemas.microsoft.com/office/drawing/2014/main" id="{E1459CE4-5E58-BB49-D54D-2D23FDBF4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30" y="481189"/>
            <a:ext cx="2743200" cy="2057400"/>
          </a:xfrm>
          <a:prstGeom prst="rect">
            <a:avLst/>
          </a:prstGeom>
        </p:spPr>
      </p:pic>
      <p:pic>
        <p:nvPicPr>
          <p:cNvPr id="9" name="Obraz 9" descr="Obraz zawierający tekst, stół, biurko&#10;&#10;Opis wygenerowany automatycznie">
            <a:extLst>
              <a:ext uri="{FF2B5EF4-FFF2-40B4-BE49-F238E27FC236}">
                <a16:creationId xmlns:a16="http://schemas.microsoft.com/office/drawing/2014/main" id="{7B7F7F95-7EF9-D496-BD70-94ED3B62D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955" y="3651487"/>
            <a:ext cx="3232385" cy="2424288"/>
          </a:xfrm>
          <a:prstGeom prst="rect">
            <a:avLst/>
          </a:prstGeom>
        </p:spPr>
      </p:pic>
      <p:pic>
        <p:nvPicPr>
          <p:cNvPr id="10" name="Obraz 10" descr="Obraz zawierający tekst, stół&#10;&#10;Opis wygenerowany automatycznie">
            <a:extLst>
              <a:ext uri="{FF2B5EF4-FFF2-40B4-BE49-F238E27FC236}">
                <a16:creationId xmlns:a16="http://schemas.microsoft.com/office/drawing/2014/main" id="{E7228EF0-CB45-8B38-A638-EC7A63500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067" y="3604449"/>
            <a:ext cx="3354681" cy="25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2214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osoba, komputer, w pomieszczeniu&#10;&#10;Opis wygenerowany automatycznie">
            <a:extLst>
              <a:ext uri="{FF2B5EF4-FFF2-40B4-BE49-F238E27FC236}">
                <a16:creationId xmlns:a16="http://schemas.microsoft.com/office/drawing/2014/main" id="{0B21CF0C-84BE-7CE7-1B13-C8B5097F1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29" y="758355"/>
            <a:ext cx="6201581" cy="4646482"/>
          </a:xfrm>
        </p:spPr>
      </p:pic>
      <p:pic>
        <p:nvPicPr>
          <p:cNvPr id="5" name="Obraz 5" descr="Obraz zawierający osoba, grupa, w pomieszczeniu, ludzie&#10;&#10;Opis wygenerowany automatycznie">
            <a:extLst>
              <a:ext uri="{FF2B5EF4-FFF2-40B4-BE49-F238E27FC236}">
                <a16:creationId xmlns:a16="http://schemas.microsoft.com/office/drawing/2014/main" id="{F374C81F-881C-7FB5-06BE-B5D8D5188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956" y="3388079"/>
            <a:ext cx="3683940" cy="2753548"/>
          </a:xfrm>
          <a:prstGeom prst="rect">
            <a:avLst/>
          </a:prstGeom>
        </p:spPr>
      </p:pic>
      <p:pic>
        <p:nvPicPr>
          <p:cNvPr id="6" name="Obraz 6" descr="Obraz zawierający tekst, osoba, w pomieszczeniu, komputer&#10;&#10;Opis wygenerowany automatycznie">
            <a:extLst>
              <a:ext uri="{FF2B5EF4-FFF2-40B4-BE49-F238E27FC236}">
                <a16:creationId xmlns:a16="http://schemas.microsoft.com/office/drawing/2014/main" id="{5DD4ACDA-1B92-2AF0-06B9-8E5CF6CDF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956" y="246004"/>
            <a:ext cx="3683940" cy="27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ściana, w pomieszczeniu, osoba, podłoga&#10;&#10;Opis wygenerowany automatycznie">
            <a:extLst>
              <a:ext uri="{FF2B5EF4-FFF2-40B4-BE49-F238E27FC236}">
                <a16:creationId xmlns:a16="http://schemas.microsoft.com/office/drawing/2014/main" id="{1198930E-1529-1342-9271-31A943EC2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8298" y="259762"/>
            <a:ext cx="4991943" cy="2247595"/>
          </a:xfrm>
        </p:spPr>
      </p:pic>
      <p:pic>
        <p:nvPicPr>
          <p:cNvPr id="5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4304B22D-9DD5-AA67-A08E-99F64100A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735" y="120415"/>
            <a:ext cx="1549417" cy="3446875"/>
          </a:xfrm>
          <a:prstGeom prst="rect">
            <a:avLst/>
          </a:prstGeom>
        </p:spPr>
      </p:pic>
      <p:pic>
        <p:nvPicPr>
          <p:cNvPr id="6" name="Obraz 6" descr="Obraz zawierający okno, osoba, w pomieszczeniu, młody&#10;&#10;Opis wygenerowany automatycznie">
            <a:extLst>
              <a:ext uri="{FF2B5EF4-FFF2-40B4-BE49-F238E27FC236}">
                <a16:creationId xmlns:a16="http://schemas.microsoft.com/office/drawing/2014/main" id="{E2B31754-0D56-F40C-D5B7-AD516886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49" y="4082182"/>
            <a:ext cx="4286014" cy="1929784"/>
          </a:xfrm>
          <a:prstGeom prst="rect">
            <a:avLst/>
          </a:prstGeom>
        </p:spPr>
      </p:pic>
      <p:pic>
        <p:nvPicPr>
          <p:cNvPr id="7" name="Obraz 7" descr="Obraz zawierający podłoga, w pomieszczeniu, osoba, stojący&#10;&#10;Opis wygenerowany automatycznie">
            <a:extLst>
              <a:ext uri="{FF2B5EF4-FFF2-40B4-BE49-F238E27FC236}">
                <a16:creationId xmlns:a16="http://schemas.microsoft.com/office/drawing/2014/main" id="{709DBB10-7F7E-32B9-D4BF-ABC5E7C2E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10" y="120415"/>
            <a:ext cx="1549417" cy="3446875"/>
          </a:xfrm>
          <a:prstGeom prst="rect">
            <a:avLst/>
          </a:prstGeom>
        </p:spPr>
      </p:pic>
      <p:pic>
        <p:nvPicPr>
          <p:cNvPr id="8" name="Obraz 8" descr="Obraz zawierający okno, osoba, w pomieszczeniu, posiłek&#10;&#10;Opis wygenerowany automatycznie">
            <a:extLst>
              <a:ext uri="{FF2B5EF4-FFF2-40B4-BE49-F238E27FC236}">
                <a16:creationId xmlns:a16="http://schemas.microsoft.com/office/drawing/2014/main" id="{774FD8AF-0984-0366-2323-DD1E7A6C5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549" y="3781145"/>
            <a:ext cx="2743200" cy="1233636"/>
          </a:xfrm>
          <a:prstGeom prst="rect">
            <a:avLst/>
          </a:prstGeom>
        </p:spPr>
      </p:pic>
      <p:pic>
        <p:nvPicPr>
          <p:cNvPr id="9" name="Obraz 9" descr="Obraz zawierający osoba, grupa, w pomieszczeniu, stojący&#10;&#10;Opis wygenerowany automatycznie">
            <a:extLst>
              <a:ext uri="{FF2B5EF4-FFF2-40B4-BE49-F238E27FC236}">
                <a16:creationId xmlns:a16="http://schemas.microsoft.com/office/drawing/2014/main" id="{3348FFED-AB48-354D-8F0F-CF222F4F2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030" y="2738967"/>
            <a:ext cx="4286014" cy="32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 descr="Obraz zawierający tekst, osoba, w pomieszczeniu, komputer&#10;&#10;Opis wygenerowany automatycznie">
            <a:extLst>
              <a:ext uri="{FF2B5EF4-FFF2-40B4-BE49-F238E27FC236}">
                <a16:creationId xmlns:a16="http://schemas.microsoft.com/office/drawing/2014/main" id="{BCE4BBE0-9387-2F0E-2E05-DDBFEE568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146" y="372650"/>
            <a:ext cx="5204397" cy="3903298"/>
          </a:xfrm>
        </p:spPr>
      </p:pic>
      <p:pic>
        <p:nvPicPr>
          <p:cNvPr id="11" name="Obraz 11" descr="Obraz zawierający tekst, osoba, w pomieszczeniu, ściana&#10;&#10;Opis wygenerowany automatycznie">
            <a:extLst>
              <a:ext uri="{FF2B5EF4-FFF2-40B4-BE49-F238E27FC236}">
                <a16:creationId xmlns:a16="http://schemas.microsoft.com/office/drawing/2014/main" id="{0D55FA08-1592-F4C8-27F4-F4C01EDCE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47" y="3566819"/>
            <a:ext cx="2743200" cy="2057400"/>
          </a:xfrm>
          <a:prstGeom prst="rect">
            <a:avLst/>
          </a:prstGeom>
        </p:spPr>
      </p:pic>
      <p:pic>
        <p:nvPicPr>
          <p:cNvPr id="12" name="Obraz 12" descr="Obraz zawierający tekst, osoba, w pomieszczeniu, grupa&#10;&#10;Opis wygenerowany automatycznie">
            <a:extLst>
              <a:ext uri="{FF2B5EF4-FFF2-40B4-BE49-F238E27FC236}">
                <a16:creationId xmlns:a16="http://schemas.microsoft.com/office/drawing/2014/main" id="{F00CC6E7-9D53-3746-EA5D-47ED3CDE8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215" y="4008967"/>
            <a:ext cx="2743200" cy="2057400"/>
          </a:xfrm>
          <a:prstGeom prst="rect">
            <a:avLst/>
          </a:prstGeom>
        </p:spPr>
      </p:pic>
      <p:pic>
        <p:nvPicPr>
          <p:cNvPr id="14" name="Obraz 14" descr="Obraz zawierający osoba, w pomieszczeniu&#10;&#10;Opis wygenerowany automatycznie">
            <a:extLst>
              <a:ext uri="{FF2B5EF4-FFF2-40B4-BE49-F238E27FC236}">
                <a16:creationId xmlns:a16="http://schemas.microsoft.com/office/drawing/2014/main" id="{3C54400B-4DF8-8692-105B-3F0F1A83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15" y="264819"/>
            <a:ext cx="2743200" cy="2057400"/>
          </a:xfrm>
          <a:prstGeom prst="rect">
            <a:avLst/>
          </a:prstGeom>
        </p:spPr>
      </p:pic>
      <p:pic>
        <p:nvPicPr>
          <p:cNvPr id="15" name="Obraz 15" descr="Obraz zawierający tekst, stół, biurko&#10;&#10;Opis wygenerowany automatycznie">
            <a:extLst>
              <a:ext uri="{FF2B5EF4-FFF2-40B4-BE49-F238E27FC236}">
                <a16:creationId xmlns:a16="http://schemas.microsoft.com/office/drawing/2014/main" id="{C6BB0F16-BF87-DBE7-8E45-04BE4234C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549" y="791634"/>
            <a:ext cx="2856088" cy="21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422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VaultVTI">
  <a:themeElements>
    <a:clrScheme name="AnalogousFromDarkSeedLeftStep">
      <a:dk1>
        <a:srgbClr val="000000"/>
      </a:dk1>
      <a:lt1>
        <a:srgbClr val="FFFFFF"/>
      </a:lt1>
      <a:dk2>
        <a:srgbClr val="181734"/>
      </a:dk2>
      <a:lt2>
        <a:srgbClr val="F0F3F2"/>
      </a:lt2>
      <a:accent1>
        <a:srgbClr val="E72971"/>
      </a:accent1>
      <a:accent2>
        <a:srgbClr val="D517AE"/>
      </a:accent2>
      <a:accent3>
        <a:srgbClr val="BF29E7"/>
      </a:accent3>
      <a:accent4>
        <a:srgbClr val="5E17D5"/>
      </a:accent4>
      <a:accent5>
        <a:srgbClr val="2932E7"/>
      </a:accent5>
      <a:accent6>
        <a:srgbClr val="176FD5"/>
      </a:accent6>
      <a:hlink>
        <a:srgbClr val="6355C6"/>
      </a:hlink>
      <a:folHlink>
        <a:srgbClr val="7F7F7F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VaultVTI</vt:lpstr>
      <vt:lpstr>Community Action Project By Global Scholars from Szkola Podstawowa nr 289  im. H. Sienkiewicza in Warsaw </vt:lpstr>
      <vt:lpstr>Prezentacja programu PowerPoint</vt:lpstr>
      <vt:lpstr>Step 1: Preparation</vt:lpstr>
      <vt:lpstr>Step 2: Taking action and evaluation</vt:lpstr>
      <vt:lpstr>Step 3: Reflection 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153</cp:revision>
  <dcterms:created xsi:type="dcterms:W3CDTF">2023-05-30T13:25:21Z</dcterms:created>
  <dcterms:modified xsi:type="dcterms:W3CDTF">2023-05-31T15:57:51Z</dcterms:modified>
</cp:coreProperties>
</file>