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57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1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trendyprace.sk/sk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uplatnenie.sk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kamnastrednu.sk/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svs.edu.sk/prehlady.aspx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talentcentrum.sk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E278FB-BEC5-402A-BC7B-DD30BD3D98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/>
              <a:t>Kariérové</a:t>
            </a:r>
            <a:r>
              <a:rPr lang="sk-SK" dirty="0"/>
              <a:t> poradenstvo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5C391FF-B0B5-4A64-B467-EA53879559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Mgr. Miroslava Žideková</a:t>
            </a:r>
          </a:p>
        </p:txBody>
      </p:sp>
    </p:spTree>
    <p:extLst>
      <p:ext uri="{BB962C8B-B14F-4D97-AF65-F5344CB8AC3E}">
        <p14:creationId xmlns:p14="http://schemas.microsoft.com/office/powerpoint/2010/main" val="623436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A4BF2-E50D-4EE0-B2EA-B09D4FC58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Poďme spolu urobiť „prvé kroky“</a:t>
            </a:r>
            <a:br>
              <a:rPr lang="sk-SK" dirty="0"/>
            </a:br>
            <a:r>
              <a:rPr lang="sk-SK" dirty="0"/>
              <a:t>Krok 2 – Trh práce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34F5A86-002D-4D23-8995-7713DFA0CE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>
                <a:hlinkClick r:id="rId2"/>
              </a:rPr>
              <a:t>https://www.trendyprace.sk/sk</a:t>
            </a:r>
            <a:endParaRPr lang="sk-SK" dirty="0"/>
          </a:p>
          <a:p>
            <a:pPr>
              <a:buFontTx/>
              <a:buChar char="-"/>
            </a:pPr>
            <a:r>
              <a:rPr lang="sk-SK" dirty="0"/>
              <a:t>Zárobky v jednotlivých odvetviach</a:t>
            </a:r>
          </a:p>
          <a:p>
            <a:pPr>
              <a:buFontTx/>
              <a:buChar char="-"/>
            </a:pPr>
            <a:r>
              <a:rPr lang="sk-SK" dirty="0"/>
              <a:t>Informácie o duálnom vzdelávaní</a:t>
            </a:r>
          </a:p>
          <a:p>
            <a:pPr>
              <a:buFontTx/>
              <a:buChar char="-"/>
            </a:pPr>
            <a:r>
              <a:rPr lang="sk-SK" dirty="0"/>
              <a:t>Top odbory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A93FC084-E206-4231-A050-3231DA0565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21204" y="3208517"/>
            <a:ext cx="5928973" cy="254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1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C2588C-555F-4E9B-A9E9-AF309805D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Poďme spolu urobiť „prvé kroky“</a:t>
            </a:r>
            <a:br>
              <a:rPr lang="sk-SK" dirty="0"/>
            </a:br>
            <a:r>
              <a:rPr lang="sk-SK" dirty="0"/>
              <a:t>Krok 2 – Trh práce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765F5E7-8C49-4251-802F-CAD0867B9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0848" y="2010878"/>
            <a:ext cx="5540502" cy="3448595"/>
          </a:xfrm>
        </p:spPr>
        <p:txBody>
          <a:bodyPr/>
          <a:lstStyle/>
          <a:p>
            <a:pPr marL="0" indent="0">
              <a:buNone/>
            </a:pPr>
            <a:r>
              <a:rPr lang="sk-SK" dirty="0">
                <a:hlinkClick r:id="rId2"/>
              </a:rPr>
              <a:t>https://uplatnenie.sk/</a:t>
            </a:r>
            <a:endParaRPr lang="sk-SK" dirty="0"/>
          </a:p>
          <a:p>
            <a:pPr>
              <a:buFontTx/>
              <a:buChar char="-"/>
            </a:pPr>
            <a:r>
              <a:rPr lang="sk-SK" dirty="0"/>
              <a:t>Uplatnenie uchádzačov škôl v rámci jednotlivých krajov aj celej SR</a:t>
            </a:r>
          </a:p>
          <a:p>
            <a:pPr>
              <a:buFontTx/>
              <a:buChar char="-"/>
            </a:pPr>
            <a:r>
              <a:rPr lang="sk-SK" dirty="0"/>
              <a:t>Rebríček mesačnej hrubej mzdy a najnižšej miery nezamestnanosti</a:t>
            </a:r>
          </a:p>
          <a:p>
            <a:pPr>
              <a:buFontTx/>
              <a:buChar char="-"/>
            </a:pPr>
            <a:r>
              <a:rPr lang="sk-SK" dirty="0"/>
              <a:t>Porovnanie stredných aj vysokých škôl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3996C9B-A652-4AD6-8140-2F5BB626DF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315146" y="4221677"/>
            <a:ext cx="2541214" cy="1036451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B6AAF661-22D5-48C3-8422-1CE1FF51A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521" y="3074114"/>
            <a:ext cx="2541214" cy="105930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960E8618-40F1-4718-90E2-C4FD03287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146" y="1952451"/>
            <a:ext cx="2541214" cy="105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7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ovnanie │ Uplatnenie absolventov stredných a vysokých škôl - Google Chrome 2023-10-20 18-41-35">
            <a:hlinkClick r:id="" action="ppaction://media"/>
            <a:extLst>
              <a:ext uri="{FF2B5EF4-FFF2-40B4-BE49-F238E27FC236}">
                <a16:creationId xmlns:a16="http://schemas.microsoft.com/office/drawing/2014/main" id="{E7435258-AEDD-4FA5-B7ED-2B75B21A9E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860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13330-5AC4-4A1F-B444-4AFDCDFA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Poďme spolu urobiť „prvé kroky“</a:t>
            </a:r>
            <a:br>
              <a:rPr lang="sk-SK" dirty="0"/>
            </a:br>
            <a:r>
              <a:rPr lang="sk-SK" dirty="0"/>
              <a:t>Krok 2 – Trh práce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757618-6A3D-432F-926A-752DC91FE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marL="0" indent="0">
              <a:buNone/>
            </a:pPr>
            <a:r>
              <a:rPr lang="sk-SK" dirty="0">
                <a:hlinkClick r:id="rId2"/>
              </a:rPr>
              <a:t>https://www.kamnastrednu.sk/</a:t>
            </a:r>
            <a:endParaRPr lang="sk-SK" dirty="0"/>
          </a:p>
          <a:p>
            <a:pPr marL="0" indent="0">
              <a:buNone/>
            </a:pPr>
            <a:r>
              <a:rPr lang="sk-SK" dirty="0"/>
              <a:t>- Zoznamy odborov a stredných škôl v jednotlivých krajoch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E434242-BAA2-4461-B236-19A840DC2F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41276" y="3381375"/>
            <a:ext cx="6974500" cy="22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6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2FB196-0F9B-4133-A9BC-4FE37A568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Poďme spolu urobiť „prvé kroky“</a:t>
            </a:r>
            <a:br>
              <a:rPr lang="sk-SK" dirty="0"/>
            </a:br>
            <a:r>
              <a:rPr lang="sk-SK" dirty="0"/>
              <a:t>Krok 2 – Trh práce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B78324C-3587-43B3-9B5C-8B7568C593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>
                <a:hlinkClick r:id="rId2"/>
              </a:rPr>
              <a:t>https://www.svs.edu.sk/prehlady.aspx</a:t>
            </a: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75A70415-D0FD-485B-9976-0B6E387918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9519" y="2786807"/>
            <a:ext cx="5654861" cy="292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9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86FE29-E348-421E-B37E-C3CC4D8A0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Naj...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2809D8B-90F6-4967-B487-2A3B385CB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Najviac sa uplatnili vo vyštudovanom odbore absolventi stredných a vysokých škôl, ktorí ukončili štúdium pred menej ako 5 rokmi v </a:t>
            </a:r>
            <a:r>
              <a:rPr lang="sk-SK" b="1" dirty="0"/>
              <a:t>zdravotníctve a technických vedách a náukách</a:t>
            </a:r>
            <a:r>
              <a:rPr lang="sk-SK" dirty="0"/>
              <a:t>.</a:t>
            </a:r>
          </a:p>
          <a:p>
            <a:pPr marL="0" indent="0">
              <a:buNone/>
            </a:pPr>
            <a:r>
              <a:rPr lang="sk-SK" dirty="0"/>
              <a:t>Viac ako 82% absolventov zdravotníctva sa uplatnili v korešpondujúcom zamestnaní. Naopak, </a:t>
            </a:r>
            <a:r>
              <a:rPr lang="sk-SK" b="1" dirty="0"/>
              <a:t>najmenej sa uplatnili v odbore absolventi v oblasti poľnohospodárstva a prírodných vied.</a:t>
            </a:r>
          </a:p>
          <a:p>
            <a:pPr marL="0" indent="0">
              <a:buNone/>
            </a:pP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66294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890670-F1AF-4533-92B3-C5D886621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V najväčšej miere pracujú vo vyštudovanom odbore: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260F617-9982-437D-8317-93DA498D6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SŠ absolventi odborov: </a:t>
            </a:r>
            <a:r>
              <a:rPr lang="sk-SK" b="1" dirty="0"/>
              <a:t>učiteľstvo pre materské školy a vychovávateľstvo, sanitár, zdravotný asistent, operátor gumárskej a plastikárskej výroby, mechanik opravár, mechanik </a:t>
            </a:r>
            <a:r>
              <a:rPr lang="sk-SK" b="1" dirty="0" err="1"/>
              <a:t>mechatronik</a:t>
            </a:r>
            <a:r>
              <a:rPr lang="sk-SK" b="1" dirty="0"/>
              <a:t>, strojárstvo, mechanik nastavovač.</a:t>
            </a:r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r>
              <a:rPr lang="sk-SK" dirty="0"/>
              <a:t>VŠ absolventi odborov </a:t>
            </a:r>
            <a:r>
              <a:rPr lang="sk-SK" b="1" dirty="0"/>
              <a:t>všeobecné lekárstvo, ošetrovateľstvo, predškolská a elementárna pedagogika, fyzioterapia, právo, špeciálna strojárska technika.</a:t>
            </a:r>
          </a:p>
        </p:txBody>
      </p:sp>
    </p:spTree>
    <p:extLst>
      <p:ext uri="{BB962C8B-B14F-4D97-AF65-F5344CB8AC3E}">
        <p14:creationId xmlns:p14="http://schemas.microsoft.com/office/powerpoint/2010/main" val="313131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506759-A4C0-41DF-8250-1DB3C68F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Potreba zamestnancov na trhu práce  - </a:t>
            </a:r>
            <a:br>
              <a:rPr lang="sk-SK" dirty="0"/>
            </a:br>
            <a:r>
              <a:rPr lang="sk-SK" dirty="0"/>
              <a:t>Trenčiansky Samosprávny Kraj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7160DD4-E677-42FF-8DBE-34C150F0B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Strojárstvo a ostatné kovospracujúca výroba II (napr. Continental) – 755</a:t>
            </a:r>
          </a:p>
          <a:p>
            <a:r>
              <a:rPr lang="sk-SK" dirty="0"/>
              <a:t>Technická a aplikovaná chémia – 377</a:t>
            </a:r>
          </a:p>
          <a:p>
            <a:r>
              <a:rPr lang="sk-SK" dirty="0"/>
              <a:t>Spracúvanie kože, kožušín a výroba obuvi – 85</a:t>
            </a:r>
          </a:p>
          <a:p>
            <a:r>
              <a:rPr lang="sk-SK" dirty="0"/>
              <a:t>Textil a odevníctvo – 57</a:t>
            </a:r>
          </a:p>
          <a:p>
            <a:r>
              <a:rPr lang="sk-SK" dirty="0"/>
              <a:t>Technická chémia silikátov (RONA) – 46</a:t>
            </a:r>
          </a:p>
          <a:p>
            <a:r>
              <a:rPr lang="sk-SK" dirty="0"/>
              <a:t>Umenie a umeleckoremeselná tvorba II - 22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67476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085EF7-F527-455D-8A5E-6549D44C1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47675"/>
            <a:ext cx="9603275" cy="1406079"/>
          </a:xfrm>
        </p:spPr>
        <p:txBody>
          <a:bodyPr>
            <a:normAutofit fontScale="90000"/>
          </a:bodyPr>
          <a:lstStyle/>
          <a:p>
            <a:r>
              <a:rPr lang="sk-SK" dirty="0"/>
              <a:t>Zoznam odborov s nedostatočným počtom absolventov pre potreby trhu práce</a:t>
            </a:r>
            <a:br>
              <a:rPr lang="sk-SK" dirty="0"/>
            </a:br>
            <a:r>
              <a:rPr lang="sk-SK" dirty="0"/>
              <a:t>Trenčiansky samosprávny kraj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82F2640-EF17-4E6E-92FC-00E98540C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3851721"/>
          </a:xfrm>
        </p:spPr>
        <p:txBody>
          <a:bodyPr>
            <a:normAutofit lnSpcReduction="10000"/>
          </a:bodyPr>
          <a:lstStyle/>
          <a:p>
            <a:r>
              <a:rPr lang="sk-SK" dirty="0"/>
              <a:t>Operátor sklárskej výroby – výroba dutého a lisovaného skla</a:t>
            </a:r>
          </a:p>
          <a:p>
            <a:r>
              <a:rPr lang="sk-SK" dirty="0"/>
              <a:t>Operátor gumárskej a plastikárskej výroby</a:t>
            </a:r>
          </a:p>
          <a:p>
            <a:r>
              <a:rPr lang="sk-SK" dirty="0"/>
              <a:t>Mäsiar</a:t>
            </a:r>
          </a:p>
          <a:p>
            <a:r>
              <a:rPr lang="sk-SK" dirty="0"/>
              <a:t>Mechanik stavebno-inštalačných zariadení</a:t>
            </a:r>
          </a:p>
          <a:p>
            <a:r>
              <a:rPr lang="sk-SK" dirty="0"/>
              <a:t>Murár</a:t>
            </a:r>
          </a:p>
          <a:p>
            <a:r>
              <a:rPr lang="sk-SK" dirty="0"/>
              <a:t>Inštalatér</a:t>
            </a:r>
          </a:p>
          <a:p>
            <a:r>
              <a:rPr lang="sk-SK" dirty="0"/>
              <a:t>Vychovávateľsko-opatrovateľská činnosť</a:t>
            </a:r>
          </a:p>
          <a:p>
            <a:r>
              <a:rPr lang="sk-SK" dirty="0"/>
              <a:t>Učiteľstvo pre materské školy a vychovávateľstvo</a:t>
            </a:r>
          </a:p>
        </p:txBody>
      </p:sp>
    </p:spTree>
    <p:extLst>
      <p:ext uri="{BB962C8B-B14F-4D97-AF65-F5344CB8AC3E}">
        <p14:creationId xmlns:p14="http://schemas.microsoft.com/office/powerpoint/2010/main" val="2217467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87E2FD-9935-4F95-BC37-02D807E56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Systém duálneho vzdelávania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8369FD7-54D9-4981-89F2-858489F74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4958746" cy="3450613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Duálne vzdelávanie je systém odborného vzdelávania a prípravy na výkon povolania, ktorým sa získavajú vedomosti, schopnosti a zručnosti potrebné pre povolanie. Vyznačuje sa najmä úzkym prepojením všeobecného a odborného teoretického vzdelávania v strednej odbornej škole s praktickou prípravou u konkrétneho zamestnávateľa.</a:t>
            </a:r>
          </a:p>
        </p:txBody>
      </p:sp>
      <p:pic>
        <p:nvPicPr>
          <p:cNvPr id="2050" name="Picture 2" descr="Duálne vzdelávanie - www.sosvt.sk">
            <a:extLst>
              <a:ext uri="{FF2B5EF4-FFF2-40B4-BE49-F238E27FC236}">
                <a16:creationId xmlns:a16="http://schemas.microsoft.com/office/drawing/2014/main" id="{260EA6F4-0491-4D46-B8A2-7E5E4E1E5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057" y="2015732"/>
            <a:ext cx="3775797" cy="367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467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DD3BEE3-B75B-4401-9E1F-D8864A9A8E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Kam sa chystáš na strednú?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Bude ťa to baviť?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Nájdeš si uplatnenie a uživí ťa to?</a:t>
            </a:r>
          </a:p>
        </p:txBody>
      </p:sp>
      <p:pic>
        <p:nvPicPr>
          <p:cNvPr id="1026" name="Picture 2" descr="Vedomostná súťaž &quot; Sociálno - politické otázniky&quot;, Škola, Stredná športová  škola Trenčín">
            <a:extLst>
              <a:ext uri="{FF2B5EF4-FFF2-40B4-BE49-F238E27FC236}">
                <a16:creationId xmlns:a16="http://schemas.microsoft.com/office/drawing/2014/main" id="{03FA8A71-4420-4077-92F2-981C9ECC1A5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2079625"/>
            <a:ext cx="3379847" cy="337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86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DFCA3C-B028-41CB-922C-171C4CEB1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Systém duálneho vzdelávania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E80528-422E-431D-8304-D4FEC9FCC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Vo firme, ktorá poskytuje duálne vzdelávanie strávi študent 10 – 12 dní/mesiac.</a:t>
            </a:r>
          </a:p>
          <a:p>
            <a:pPr marL="0" indent="0">
              <a:buNone/>
            </a:pPr>
            <a:r>
              <a:rPr lang="sk-SK" dirty="0"/>
              <a:t>Zárobok:</a:t>
            </a:r>
          </a:p>
          <a:p>
            <a:pPr marL="0" indent="0">
              <a:buNone/>
            </a:pPr>
            <a:r>
              <a:rPr lang="sk-SK" b="1" i="1" dirty="0">
                <a:solidFill>
                  <a:srgbClr val="C00000"/>
                </a:solidFill>
              </a:rPr>
              <a:t>70 hod./mesiac x 3€/hodina = 210€ x 10 školských mesiacov = 2100€</a:t>
            </a:r>
          </a:p>
          <a:p>
            <a:pPr marL="0" indent="0">
              <a:buNone/>
            </a:pPr>
            <a:r>
              <a:rPr lang="sk-SK" dirty="0"/>
              <a:t>Okrem zárobku sú študentom poskytované </a:t>
            </a:r>
            <a:r>
              <a:rPr lang="sk-SK" b="1" dirty="0"/>
              <a:t>mesačne</a:t>
            </a:r>
            <a:r>
              <a:rPr lang="sk-SK" dirty="0"/>
              <a:t> dva druhy štipendií:</a:t>
            </a:r>
          </a:p>
          <a:p>
            <a:pPr>
              <a:buFontTx/>
              <a:buChar char="-"/>
            </a:pPr>
            <a:r>
              <a:rPr lang="sk-SK" b="1" i="1" dirty="0">
                <a:solidFill>
                  <a:srgbClr val="C00000"/>
                </a:solidFill>
              </a:rPr>
              <a:t>Podnikové (50 - 100€)</a:t>
            </a:r>
          </a:p>
          <a:p>
            <a:pPr>
              <a:buFontTx/>
              <a:buChar char="-"/>
            </a:pPr>
            <a:r>
              <a:rPr lang="sk-SK" b="1" i="1" dirty="0">
                <a:solidFill>
                  <a:srgbClr val="C00000"/>
                </a:solidFill>
              </a:rPr>
              <a:t>Motivačné (jednotkár - 80€; dvojkár - 55€; trojkár - 35€)</a:t>
            </a:r>
          </a:p>
        </p:txBody>
      </p:sp>
    </p:spTree>
    <p:extLst>
      <p:ext uri="{BB962C8B-B14F-4D97-AF65-F5344CB8AC3E}">
        <p14:creationId xmlns:p14="http://schemas.microsoft.com/office/powerpoint/2010/main" val="228332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1A5025-05A5-44B3-9E30-D17F71DC1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Ďakujem za pozornosť!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38AFAECD-AB02-4586-81BF-B82A679AD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32127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7D276-CB7F-442A-9009-253927C3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si zúfalý z toho, že ti každý kladie tieto otázky...</a:t>
            </a:r>
            <a:br>
              <a:rPr lang="sk-SK" dirty="0"/>
            </a:br>
            <a:br>
              <a:rPr lang="sk-SK" dirty="0"/>
            </a:br>
            <a:r>
              <a:rPr lang="sk-SK" dirty="0"/>
              <a:t>Máš doslova bilión možností, no netušíš čo si vybrať...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68DA6BDE-B0E0-4E1B-817F-42DFFE67B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Nezúfaj!</a:t>
            </a:r>
          </a:p>
          <a:p>
            <a:r>
              <a:rPr lang="sk-SK" dirty="0"/>
              <a:t>Nie si v tejto situácií sám! Poďme sa pozrieť na to, čo sa s tým dá robiť.</a:t>
            </a:r>
          </a:p>
        </p:txBody>
      </p:sp>
    </p:spTree>
    <p:extLst>
      <p:ext uri="{BB962C8B-B14F-4D97-AF65-F5344CB8AC3E}">
        <p14:creationId xmlns:p14="http://schemas.microsoft.com/office/powerpoint/2010/main" val="31836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544E29-49A0-480E-B7F4-8E2B27075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Nelichotivé čísla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462109D7-704A-4C58-BCFC-5C5C524D42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Nespokojní vo svojom povolaní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9B3CE802-AB24-4E81-8A1C-D9C829FF8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/>
              <a:t>Nepracovali v odbore, ktorý vyštudovali</a:t>
            </a:r>
          </a:p>
        </p:txBody>
      </p:sp>
      <p:pic>
        <p:nvPicPr>
          <p:cNvPr id="7" name="Zástupný objekt pre obsah 4">
            <a:extLst>
              <a:ext uri="{FF2B5EF4-FFF2-40B4-BE49-F238E27FC236}">
                <a16:creationId xmlns:a16="http://schemas.microsoft.com/office/drawing/2014/main" id="{008C387B-5D2B-4B7E-B66E-251EC4865D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17079" y="2824163"/>
            <a:ext cx="4106467" cy="2644775"/>
          </a:xfrm>
          <a:prstGeom prst="rect">
            <a:avLst/>
          </a:prstGeom>
        </p:spPr>
      </p:pic>
      <p:pic>
        <p:nvPicPr>
          <p:cNvPr id="8" name="Zástupný objekt pre obsah 5">
            <a:extLst>
              <a:ext uri="{FF2B5EF4-FFF2-40B4-BE49-F238E27FC236}">
                <a16:creationId xmlns:a16="http://schemas.microsoft.com/office/drawing/2014/main" id="{E18934D9-78F8-46B9-97D6-1A32A48B133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09403" y="2820988"/>
            <a:ext cx="445004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B727E5-11B7-4E59-8D6B-DCEA84244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Čaká ma vážne rozhodnutie!?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A8E7780-245C-42AA-8E60-AB80F9D3B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... spoznať seba samého, objaviť, čo ma baví, v čom vynikám a čo je pre mňa dôležité a tak nájsť, čomu sa chcem vo svojom živote venovať s radosťou, nadšením a pocitom naplnenia...</a:t>
            </a:r>
          </a:p>
        </p:txBody>
      </p:sp>
    </p:spTree>
    <p:extLst>
      <p:ext uri="{BB962C8B-B14F-4D97-AF65-F5344CB8AC3E}">
        <p14:creationId xmlns:p14="http://schemas.microsoft.com/office/powerpoint/2010/main" val="3182800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5D1597-18AB-4EC7-9A67-3CABE1947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Prvé dva kroky – tie najdôležitejšie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7E842BE8-6780-4762-944A-9B010FFD5F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1. Spoznať sám seba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F2F7649-006E-44DC-AE8A-392FB03F04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/>
              <a:t>Tvoje silné a slabé stránky</a:t>
            </a:r>
          </a:p>
          <a:p>
            <a:r>
              <a:rPr lang="sk-SK" dirty="0"/>
              <a:t>V čom vynikáš</a:t>
            </a:r>
          </a:p>
          <a:p>
            <a:r>
              <a:rPr lang="sk-SK" dirty="0"/>
              <a:t>Čo ťa baví</a:t>
            </a:r>
          </a:p>
          <a:p>
            <a:r>
              <a:rPr lang="sk-SK" dirty="0"/>
              <a:t>Aké máš záľuby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7BFA090D-5CED-4482-BEF5-5BC923625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/>
              <a:t>2. Trh práce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AA456467-EF5F-4704-85BF-BA5D3315C3B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k-SK" dirty="0"/>
              <a:t>Sledovať trh práce</a:t>
            </a:r>
          </a:p>
          <a:p>
            <a:r>
              <a:rPr lang="sk-SK" dirty="0"/>
              <a:t>Počet voľných pracovných miest v jednotlivých odvetviach</a:t>
            </a:r>
          </a:p>
          <a:p>
            <a:r>
              <a:rPr lang="sk-SK" dirty="0"/>
              <a:t>Poznať náplň práce vybraného odboru</a:t>
            </a:r>
          </a:p>
        </p:txBody>
      </p:sp>
    </p:spTree>
    <p:extLst>
      <p:ext uri="{BB962C8B-B14F-4D97-AF65-F5344CB8AC3E}">
        <p14:creationId xmlns:p14="http://schemas.microsoft.com/office/powerpoint/2010/main" val="17171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2D3E4A-0ADC-44E0-A6BC-1B85E940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Poďme spolu urobiť „prvé kroky“</a:t>
            </a:r>
            <a:br>
              <a:rPr lang="sk-SK" dirty="0"/>
            </a:br>
            <a:r>
              <a:rPr lang="sk-SK" dirty="0"/>
              <a:t>Krok 1 – spoznať sám seba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170FE35-A112-493E-88D0-578CC1100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9217" y="1951822"/>
            <a:ext cx="4645152" cy="3448595"/>
          </a:xfrm>
        </p:spPr>
        <p:txBody>
          <a:bodyPr/>
          <a:lstStyle/>
          <a:p>
            <a:pPr marL="0" indent="0">
              <a:buNone/>
            </a:pPr>
            <a:r>
              <a:rPr lang="sk-SK" dirty="0">
                <a:hlinkClick r:id="rId2"/>
              </a:rPr>
              <a:t>https://talentcentrum.sk/</a:t>
            </a:r>
            <a:endParaRPr lang="sk-SK" dirty="0"/>
          </a:p>
          <a:p>
            <a:pPr marL="0" indent="0">
              <a:buNone/>
            </a:pPr>
            <a:r>
              <a:rPr lang="sk-SK" dirty="0"/>
              <a:t>- 4 typy testov</a:t>
            </a:r>
          </a:p>
          <a:p>
            <a:pPr marL="0" indent="0">
              <a:buNone/>
            </a:pPr>
            <a:r>
              <a:rPr lang="sk-SK" dirty="0"/>
              <a:t>- výsledky dostane žiak </a:t>
            </a:r>
          </a:p>
          <a:p>
            <a:pPr marL="0" indent="0">
              <a:buNone/>
            </a:pPr>
            <a:r>
              <a:rPr lang="sk-SK" dirty="0"/>
              <a:t>v papierovej forme, spracované</a:t>
            </a:r>
          </a:p>
          <a:p>
            <a:pPr marL="0" indent="0">
              <a:buNone/>
            </a:pPr>
            <a:r>
              <a:rPr lang="sk-SK" dirty="0"/>
              <a:t>pomocou grafov</a:t>
            </a:r>
          </a:p>
          <a:p>
            <a:pPr marL="0" indent="0">
              <a:buNone/>
            </a:pPr>
            <a:r>
              <a:rPr lang="sk-SK" dirty="0"/>
              <a:t>- výsledky sú akceptovateľné firmami v duálnom vzdelávaní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4C3BCFB-AEE5-49D9-A8AE-44C5E642C8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21701" y="2004080"/>
            <a:ext cx="6242801" cy="33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E79CEF-523D-495C-826A-ACC9CD38F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Typy dotazníkov na talentcentrum.sk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B4509299-8437-4F62-B1DC-24595D2A7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Dotazník Záujmov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809348E-88FF-46BE-A5F5-7858CF23E1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Dozvieš sa, ku ktorému kariérnemu typu máš najbližšie, čo ťa zaujíma, aké činnosti uprednostňuješ a ku ktorým povolaniam ťa to môže viesť.</a:t>
            </a:r>
          </a:p>
          <a:p>
            <a:pPr marL="0" indent="0">
              <a:buNone/>
            </a:pPr>
            <a:r>
              <a:rPr lang="sk-SK" dirty="0"/>
              <a:t>Test má 18 otázok.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24DC4D3B-8D84-427F-B62D-83E8EC2BC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/>
              <a:t>Moje špecifické schopnosti a zručnosti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1372624-25F6-4906-8F8F-7E5302AC257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Otestuješ si svoje vedomosti, schopnosti a zručnosti v týchto oblastiach: pamäťové schopnosti, priestorové vnímanie, organizačný talent, fyzika a technika, IT a orientácia na zákazníka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1863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112F01-1D4D-44FF-9BD7-C65B73B3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Typy dotazníkov na talentcentrum.sk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C932AF5C-5ED7-4F70-9273-7A5525FE0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Dotazník preferovaných činností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D8D8614-C5A8-4E81-B3E9-4F3FC49239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Povedz nám čo Ťa baví a zaujíma, akú formu práce preferuješ a aké činnosti rád robíš a získaj tak informáciu o tom, akých oblastí sa týkajú Tvoje hlavné a vedľajšie (menej silné) záujmy.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00483E18-3511-496A-B325-0A05BC833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/>
              <a:t>Moje všeobecné schopnosti a zručnosti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ADACCD7E-5DCD-4666-8BFA-29644A07FE2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Otestuješ si svoje vedomosti, schopnosti a zručnosti v týchto oblastiach: matematika, slovenský jazyk, anglický jazyk, logické myslenie, koncentrácia a pozornosť.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3350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é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TM10001114[[fn=Galéria]]</Template>
  <TotalTime>169</TotalTime>
  <Words>850</Words>
  <Application>Microsoft Office PowerPoint</Application>
  <PresentationFormat>Širokouhlá</PresentationFormat>
  <Paragraphs>91</Paragraphs>
  <Slides>21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4" baseType="lpstr">
      <vt:lpstr>Arial</vt:lpstr>
      <vt:lpstr>Gill Sans MT</vt:lpstr>
      <vt:lpstr>Galéria</vt:lpstr>
      <vt:lpstr>Kariérové poradenstvo</vt:lpstr>
      <vt:lpstr>Prezentácia programu PowerPoint</vt:lpstr>
      <vt:lpstr>si zúfalý z toho, že ti každý kladie tieto otázky...  Máš doslova bilión možností, no netušíš čo si vybrať...</vt:lpstr>
      <vt:lpstr>Nelichotivé čísla</vt:lpstr>
      <vt:lpstr>Čaká ma vážne rozhodnutie!?</vt:lpstr>
      <vt:lpstr>Prvé dva kroky – tie najdôležitejšie</vt:lpstr>
      <vt:lpstr>Poďme spolu urobiť „prvé kroky“ Krok 1 – spoznať sám seba</vt:lpstr>
      <vt:lpstr>Typy dotazníkov na talentcentrum.sk</vt:lpstr>
      <vt:lpstr>Typy dotazníkov na talentcentrum.sk</vt:lpstr>
      <vt:lpstr>Poďme spolu urobiť „prvé kroky“ Krok 2 – Trh práce</vt:lpstr>
      <vt:lpstr>Poďme spolu urobiť „prvé kroky“ Krok 2 – Trh práce</vt:lpstr>
      <vt:lpstr>Prezentácia programu PowerPoint</vt:lpstr>
      <vt:lpstr>Poďme spolu urobiť „prvé kroky“ Krok 2 – Trh práce</vt:lpstr>
      <vt:lpstr>Poďme spolu urobiť „prvé kroky“ Krok 2 – Trh práce</vt:lpstr>
      <vt:lpstr>Naj...</vt:lpstr>
      <vt:lpstr>V najväčšej miere pracujú vo vyštudovanom odbore: </vt:lpstr>
      <vt:lpstr>Potreba zamestnancov na trhu práce  -  Trenčiansky Samosprávny Kraj</vt:lpstr>
      <vt:lpstr>Zoznam odborov s nedostatočným počtom absolventov pre potreby trhu práce Trenčiansky samosprávny kraj </vt:lpstr>
      <vt:lpstr>Systém duálneho vzdelávania</vt:lpstr>
      <vt:lpstr>Systém duálneho vzdelávania</vt:lpstr>
      <vt:lpstr>Ďakujem za pozornosť!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Kariérne poradenstvo</dc:title>
  <dc:creator>NTB 19</dc:creator>
  <cp:lastModifiedBy>NTB 19</cp:lastModifiedBy>
  <cp:revision>16</cp:revision>
  <dcterms:created xsi:type="dcterms:W3CDTF">2023-10-20T15:30:17Z</dcterms:created>
  <dcterms:modified xsi:type="dcterms:W3CDTF">2023-10-20T18:19:59Z</dcterms:modified>
</cp:coreProperties>
</file>