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57" r:id="rId4"/>
    <p:sldId id="258" r:id="rId5"/>
    <p:sldId id="264" r:id="rId6"/>
    <p:sldId id="265" r:id="rId7"/>
    <p:sldId id="260" r:id="rId8"/>
    <p:sldId id="261" r:id="rId9"/>
    <p:sldId id="262" r:id="rId10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-304" y="-1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91E313A-5A9F-4096-43E3-627570229F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F9C6C3FF-22D3-A61F-1AC3-69D6854F28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36C77110-D9E6-00C5-B0B7-19815D66E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4DD5D-63F8-4CD6-8B80-FDA0CCDA969E}" type="datetimeFigureOut">
              <a:rPr lang="pl-PL" smtClean="0"/>
              <a:t>05.03.24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948688AD-4857-2976-5E5B-39A4132F0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5F0B25E6-7686-AE08-C2A2-86021DCB2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06BA9-3D57-467E-B1F6-28D334512BEA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07746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28FFE3E-51D1-6752-F715-EB3968AF7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xmlns="" id="{04B42229-D2CF-C7CC-FDB5-45F07C7D70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199DBA44-420D-9BD9-AB90-BC49480D5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4DD5D-63F8-4CD6-8B80-FDA0CCDA969E}" type="datetimeFigureOut">
              <a:rPr lang="pl-PL" smtClean="0"/>
              <a:t>05.03.24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A4F3E2E3-1215-7480-9B00-E6E52A6DE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6718D72B-E844-F16D-291A-BD08CAB02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06BA9-3D57-467E-B1F6-28D334512BEA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83044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xmlns="" id="{61C6EBE5-4A10-95B9-B5BF-716B5227C5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xmlns="" id="{553FA7ED-B925-484B-8652-6AD500ADEC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3C8DF5FB-18A5-18AC-F2E9-6693543F7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4DD5D-63F8-4CD6-8B80-FDA0CCDA969E}" type="datetimeFigureOut">
              <a:rPr lang="pl-PL" smtClean="0"/>
              <a:t>05.03.24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4A11538F-D316-4233-7A0B-416E2BCF7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AEBE6144-7AB4-01D4-1485-8B97882B9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06BA9-3D57-467E-B1F6-28D334512BEA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4773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4EC3C80-C395-BAD0-FB9C-DC9ED9C16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DA67CFC9-B706-F34C-3E07-3DBD4411B7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0B0763A7-253E-F0F7-B0B0-1DEF55033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4DD5D-63F8-4CD6-8B80-FDA0CCDA969E}" type="datetimeFigureOut">
              <a:rPr lang="pl-PL" smtClean="0"/>
              <a:t>05.03.24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47BF5EF6-574F-CDBA-F001-46737AD5F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FDED7F2B-F772-6FF5-1DCF-7B2E206D7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06BA9-3D57-467E-B1F6-28D334512BEA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25350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0623DDE-8609-0427-CA03-479D1982D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76BC2089-AC63-B063-B12A-95C8635632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F12F5F13-499A-9F2F-52FD-E2B2B96D5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4DD5D-63F8-4CD6-8B80-FDA0CCDA969E}" type="datetimeFigureOut">
              <a:rPr lang="pl-PL" smtClean="0"/>
              <a:t>05.03.24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47ED329D-F4A7-46E7-9E14-070CE2A3C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7D20A049-23B9-616D-FF85-3F19E8B5B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06BA9-3D57-467E-B1F6-28D334512BEA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93097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FB5F000-3139-D014-B3D1-DC4DE958C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6D8FE4DA-30B3-25D4-2138-DBA679C3F6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67DA2C74-92D0-C3D3-612E-39B9DFB2CF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7AA20684-32E8-31CA-F5DC-8CC2CBD51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4DD5D-63F8-4CD6-8B80-FDA0CCDA969E}" type="datetimeFigureOut">
              <a:rPr lang="pl-PL" smtClean="0"/>
              <a:t>05.03.24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FA0307EF-44BC-0876-99A9-D312B24ED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9D8BAF25-8DAF-874C-DB6A-2C9789662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06BA9-3D57-467E-B1F6-28D334512BEA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15099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A84DDFE-D851-43A3-0A09-382B750B3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2071AB9A-ADB9-F9C0-C7E8-0CF3CB3847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C18DD4D2-ED1C-F2A2-EE10-F7FCB30145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xmlns="" id="{E9D758A1-0782-FB26-3E4D-FA1ACDE71A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xmlns="" id="{D71F0378-8800-97C6-B26B-8836892B89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xmlns="" id="{89D96758-CECC-BCF0-EE5F-CC04A8242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4DD5D-63F8-4CD6-8B80-FDA0CCDA969E}" type="datetimeFigureOut">
              <a:rPr lang="pl-PL" smtClean="0"/>
              <a:t>05.03.24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xmlns="" id="{D46BA2E3-B3AD-C099-6EE1-B456BF8B1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xmlns="" id="{73E1CEE8-0498-FC46-0E4B-B5EEF1EE3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06BA9-3D57-467E-B1F6-28D334512BEA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626259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3AF8C66-9F9E-5DD1-6B2D-43B32DDC6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xmlns="" id="{888B108F-3CBF-07AB-0DE0-787CAF11E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4DD5D-63F8-4CD6-8B80-FDA0CCDA969E}" type="datetimeFigureOut">
              <a:rPr lang="pl-PL" smtClean="0"/>
              <a:t>05.03.24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CDD7F3FC-CFDD-03BF-2302-B6690F538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8BB072AB-518A-9C43-16EA-A0E64C916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06BA9-3D57-467E-B1F6-28D334512BEA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208833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xmlns="" id="{6E2BB9FC-D982-9847-D1CB-513AA5A27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4DD5D-63F8-4CD6-8B80-FDA0CCDA969E}" type="datetimeFigureOut">
              <a:rPr lang="pl-PL" smtClean="0"/>
              <a:t>05.03.24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xmlns="" id="{B855B83E-F16F-59BB-A8F0-AF24868AF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C76549AF-3142-C2FF-B00D-70B0EE25E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06BA9-3D57-467E-B1F6-28D334512BEA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03353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F5234E4-77B6-9031-37B7-6A1B230CE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B5877454-F43F-2123-E1DC-C6243A5E90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35BFB830-B27E-A759-6A78-F143C71B49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56298CCB-D515-AC25-E553-2B7E692D6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4DD5D-63F8-4CD6-8B80-FDA0CCDA969E}" type="datetimeFigureOut">
              <a:rPr lang="pl-PL" smtClean="0"/>
              <a:t>05.03.24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5AB180C7-C627-F3B2-3240-B515482A8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626A7C5A-6800-4750-4670-5F91A13E4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06BA9-3D57-467E-B1F6-28D334512BEA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62004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489C3EC-B79D-9C38-28A1-1F4F2FD10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xmlns="" id="{C0675A0F-1EB3-060F-11BC-DF41B3BE62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437AA3C0-75DD-ECF9-C836-2729C0A91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362520C7-79BD-D2DE-58A0-4D826ECC9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4DD5D-63F8-4CD6-8B80-FDA0CCDA969E}" type="datetimeFigureOut">
              <a:rPr lang="pl-PL" smtClean="0"/>
              <a:t>05.03.24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410DBC7C-20FA-1686-6041-55933270D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DD7227A0-D061-51EE-619F-88EB991E8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06BA9-3D57-467E-B1F6-28D334512BEA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4638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xmlns="" id="{B5A60635-6EC0-ADD6-73DC-6987F6C4D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AB923F4C-7178-447D-D9F8-6867DE9437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3DC9BD10-3765-B4E9-1921-6874ACA6A4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D4DD5D-63F8-4CD6-8B80-FDA0CCDA969E}" type="datetimeFigureOut">
              <a:rPr lang="pl-PL" smtClean="0"/>
              <a:t>05.03.24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3609CC80-73B6-E01B-8E39-B10842236D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BCC7EF78-9AD2-8567-EA77-11581882F8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D06BA9-3D57-467E-B1F6-28D334512BEA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40959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national-geographic.pl/artykul/czy-fenicjanie-wyprzedzili-kolumba-o-2000-lat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pl.wikipedia.org/wiki/Pieni%C4%85dz_kruszcowy" TargetMode="External"/><Relationship Id="rId3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pl.wikipedia.org/wiki/Banknot" TargetMode="External"/><Relationship Id="rId4" Type="http://schemas.openxmlformats.org/officeDocument/2006/relationships/hyperlink" Target="https://mfiles.pl/pl/index.php/Funkcje_pieni%C4%85dza%23Funkcje%20Pieni%C4%85dza" TargetMode="External"/><Relationship Id="rId5" Type="http://schemas.openxmlformats.org/officeDocument/2006/relationships/hyperlink" Target="https://www.national-geographic.pl/artykul/ewolucja-pieniadza-od-pierwszych-form-platniczych-do-cyfrowych-transakcji" TargetMode="External"/><Relationship Id="rId6" Type="http://schemas.openxmlformats.org/officeDocument/2006/relationships/hyperlink" Target="https://poradnikprzedsiebiorcy.pl/-pieniadz-na-przestrzeni-wiekow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5864FC0-C9AC-F0F6-79F1-9B60FC3251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8828" y="240146"/>
            <a:ext cx="11027435" cy="2447636"/>
          </a:xfrm>
        </p:spPr>
        <p:txBody>
          <a:bodyPr>
            <a:normAutofit/>
          </a:bodyPr>
          <a:lstStyle/>
          <a:p>
            <a:r>
              <a:rPr lang="pl-PL" sz="7200" b="1" dirty="0">
                <a:latin typeface="Amasis MT Pro Black" panose="020F0502020204030204" pitchFamily="18" charset="-18"/>
              </a:rPr>
              <a:t>Ewolucja form pieniądza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2EF3EAB9-3CFD-4502-B43C-FCA4A2EAFA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420" y="2687782"/>
            <a:ext cx="11221398" cy="377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7045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E17975A-0F9B-1BF0-2BDA-6542D2E9B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860" y="365125"/>
            <a:ext cx="6193766" cy="764935"/>
          </a:xfrm>
        </p:spPr>
        <p:txBody>
          <a:bodyPr>
            <a:normAutofit/>
          </a:bodyPr>
          <a:lstStyle/>
          <a:p>
            <a:pPr algn="ctr"/>
            <a:r>
              <a:rPr lang="pl-PL" sz="4000" b="1" dirty="0"/>
              <a:t>Wstęp</a:t>
            </a:r>
            <a:endParaRPr lang="pl-PL" sz="40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B7C40A7A-8EAA-43EB-A858-2DB2CA55A9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309" y="1190445"/>
            <a:ext cx="6590582" cy="4779034"/>
          </a:xfrm>
        </p:spPr>
        <p:txBody>
          <a:bodyPr>
            <a:normAutofit/>
          </a:bodyPr>
          <a:lstStyle/>
          <a:p>
            <a:r>
              <a:rPr lang="pl-PL" b="1" dirty="0">
                <a:solidFill>
                  <a:srgbClr val="0D0D0D"/>
                </a:solidFill>
                <a:latin typeface="+mj-lt"/>
              </a:rPr>
              <a:t>Pieniądz</a:t>
            </a:r>
            <a:r>
              <a:rPr lang="pl-PL" dirty="0">
                <a:solidFill>
                  <a:srgbClr val="0D0D0D"/>
                </a:solidFill>
                <a:latin typeface="+mj-lt"/>
              </a:rPr>
              <a:t> to swego rodzaju środek wymiany pomiędzy różnymi osobami czy podmiotami, za który można otrzymać towar lub usługę. </a:t>
            </a:r>
          </a:p>
          <a:p>
            <a:r>
              <a:rPr lang="pl-PL" sz="2800" dirty="0">
                <a:solidFill>
                  <a:srgbClr val="0D0D0D"/>
                </a:solidFill>
                <a:latin typeface="+mj-lt"/>
              </a:rPr>
              <a:t>Początki historii </a:t>
            </a:r>
            <a:r>
              <a:rPr lang="pl-PL" sz="2800" b="0" i="0" dirty="0">
                <a:solidFill>
                  <a:srgbClr val="000000"/>
                </a:solidFill>
                <a:effectLst/>
                <a:latin typeface="+mj-lt"/>
              </a:rPr>
              <a:t>pieniądza sięgają czasów pierwotnych, kiedy to pojęcie pieniądza nie istniało.</a:t>
            </a:r>
          </a:p>
          <a:p>
            <a:r>
              <a:rPr lang="pl-PL" sz="2800" b="0" i="0" dirty="0">
                <a:solidFill>
                  <a:srgbClr val="0D0D0D"/>
                </a:solidFill>
                <a:effectLst/>
                <a:latin typeface="+mj-lt"/>
              </a:rPr>
              <a:t>Historia pieniądza rozpoczyna się już                        w średniowieczu, gdy zaczęto używać różnych form wymiany wartości, takich jak towary czy kruszce. </a:t>
            </a:r>
          </a:p>
          <a:p>
            <a:endParaRPr lang="pl-PL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7261E62C-B648-979F-8C63-C31B9571B3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0" y="2591671"/>
            <a:ext cx="3568043" cy="1976582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xmlns="" id="{5651B608-74F9-4683-5B6A-447588D534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0297" y="616821"/>
            <a:ext cx="4290901" cy="1885950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xmlns="" id="{AC23A96D-DE50-437D-CFAE-F979D84FCE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1599" y="4746053"/>
            <a:ext cx="3466443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4967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EF78054-E7F1-56DF-2347-4B8D0B2F8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552" y="198408"/>
            <a:ext cx="6874033" cy="612475"/>
          </a:xfrm>
        </p:spPr>
        <p:txBody>
          <a:bodyPr>
            <a:normAutofit fontScale="90000"/>
          </a:bodyPr>
          <a:lstStyle/>
          <a:p>
            <a:pPr algn="ctr"/>
            <a:r>
              <a:rPr lang="pl-PL" sz="4000" b="1" dirty="0"/>
              <a:t>Barter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4EF68109-E2EF-78D9-37F9-3471177B1B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694" y="810884"/>
            <a:ext cx="6874033" cy="5236234"/>
          </a:xfrm>
        </p:spPr>
        <p:txBody>
          <a:bodyPr>
            <a:normAutofit lnSpcReduction="10000"/>
          </a:bodyPr>
          <a:lstStyle/>
          <a:p>
            <a:r>
              <a:rPr lang="pl-PL" sz="2400" b="0" i="0" dirty="0">
                <a:solidFill>
                  <a:srgbClr val="0D0D0D"/>
                </a:solidFill>
                <a:effectLst/>
                <a:latin typeface="+mj-lt"/>
              </a:rPr>
              <a:t>Początkowo ludzie handlowali poprzez wymianę dóbr, co znane jest jako </a:t>
            </a:r>
            <a:r>
              <a:rPr lang="pl-PL" sz="2400" b="1" i="0" dirty="0">
                <a:solidFill>
                  <a:srgbClr val="0D0D0D"/>
                </a:solidFill>
                <a:effectLst/>
                <a:latin typeface="+mj-lt"/>
              </a:rPr>
              <a:t>handel barterowy. </a:t>
            </a:r>
          </a:p>
          <a:p>
            <a:r>
              <a:rPr lang="pl-PL" sz="2400" b="0" i="0" dirty="0">
                <a:solidFill>
                  <a:srgbClr val="000000"/>
                </a:solidFill>
                <a:effectLst/>
                <a:latin typeface="+mj-lt"/>
              </a:rPr>
              <a:t>Ludzie stosowali </a:t>
            </a:r>
            <a:r>
              <a:rPr lang="pl-PL" sz="2400" b="1" i="0" dirty="0">
                <a:solidFill>
                  <a:srgbClr val="000000"/>
                </a:solidFill>
                <a:effectLst/>
                <a:latin typeface="+mj-lt"/>
              </a:rPr>
              <a:t>barter,</a:t>
            </a:r>
            <a:r>
              <a:rPr lang="pl-PL" sz="2400" b="0" i="0" dirty="0">
                <a:solidFill>
                  <a:srgbClr val="000000"/>
                </a:solidFill>
                <a:effectLst/>
                <a:latin typeface="+mj-lt"/>
              </a:rPr>
              <a:t> czyli bezpośrednią wymianę towaru za towar. </a:t>
            </a:r>
            <a:r>
              <a:rPr lang="pl-PL" sz="2400" dirty="0">
                <a:solidFill>
                  <a:srgbClr val="000000"/>
                </a:solidFill>
                <a:latin typeface="+mj-lt"/>
              </a:rPr>
              <a:t>C</a:t>
            </a:r>
            <a:r>
              <a:rPr lang="pl-PL" sz="2400" b="0" i="0" dirty="0">
                <a:solidFill>
                  <a:srgbClr val="000000"/>
                </a:solidFill>
                <a:effectLst/>
                <a:latin typeface="+mj-lt"/>
              </a:rPr>
              <a:t>zęsto wymieniano produkty o nieporównywalnej wartości a taka wymiana nie zawsze była sprawiedliwa. Zorientowano się, że takie rozwiązanie jest niepraktyczne i posiada wiele wad.</a:t>
            </a:r>
          </a:p>
          <a:p>
            <a:r>
              <a:rPr lang="pl-PL" sz="2400" b="0" i="0" dirty="0">
                <a:solidFill>
                  <a:srgbClr val="0D0D0D"/>
                </a:solidFill>
                <a:effectLst/>
                <a:latin typeface="+mj-lt"/>
              </a:rPr>
              <a:t>W miarę rozwoju społeczeństwa i handlu zaczęto używać różnych przedmiotów o ustalonej wartości, które ułatwiały wymianę, takie jak: </a:t>
            </a:r>
          </a:p>
          <a:p>
            <a:pPr marL="0" indent="0">
              <a:buNone/>
            </a:pPr>
            <a:r>
              <a:rPr lang="pl-PL" sz="2400" b="0" i="0" dirty="0">
                <a:solidFill>
                  <a:srgbClr val="0D0D0D"/>
                </a:solidFill>
                <a:effectLst/>
                <a:latin typeface="+mj-lt"/>
              </a:rPr>
              <a:t>- paciorki, </a:t>
            </a:r>
          </a:p>
          <a:p>
            <a:pPr marL="0" indent="0">
              <a:buNone/>
            </a:pPr>
            <a:r>
              <a:rPr lang="pl-PL" sz="2400" b="0" i="0" dirty="0">
                <a:solidFill>
                  <a:srgbClr val="0D0D0D"/>
                </a:solidFill>
                <a:effectLst/>
                <a:latin typeface="+mj-lt"/>
              </a:rPr>
              <a:t>- nasiona, </a:t>
            </a:r>
          </a:p>
          <a:p>
            <a:pPr marL="0" indent="0">
              <a:buNone/>
            </a:pPr>
            <a:r>
              <a:rPr lang="pl-PL" sz="2400" b="0" i="0" dirty="0">
                <a:solidFill>
                  <a:srgbClr val="0D0D0D"/>
                </a:solidFill>
                <a:effectLst/>
                <a:latin typeface="+mj-lt"/>
              </a:rPr>
              <a:t>- skóry zwierzęce, </a:t>
            </a:r>
          </a:p>
          <a:p>
            <a:pPr marL="0" indent="0">
              <a:buNone/>
            </a:pPr>
            <a:r>
              <a:rPr lang="pl-PL" sz="2400" b="0" i="0" dirty="0">
                <a:solidFill>
                  <a:srgbClr val="0D0D0D"/>
                </a:solidFill>
                <a:effectLst/>
                <a:latin typeface="+mj-lt"/>
              </a:rPr>
              <a:t>- wyroby rzemieślnicze.</a:t>
            </a:r>
            <a:endParaRPr lang="pl-PL" sz="2400" dirty="0">
              <a:latin typeface="+mj-lt"/>
            </a:endParaRPr>
          </a:p>
          <a:p>
            <a:endParaRPr lang="pl-PL" sz="2400" b="0" i="0" dirty="0">
              <a:solidFill>
                <a:srgbClr val="0D0D0D"/>
              </a:solidFill>
              <a:effectLst/>
              <a:latin typeface="+mj-lt"/>
            </a:endParaRPr>
          </a:p>
          <a:p>
            <a:pPr marL="0" indent="0">
              <a:buNone/>
            </a:pPr>
            <a:endParaRPr lang="pl-PL" sz="2100" dirty="0">
              <a:latin typeface="+mj-lt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D1EA5582-E45A-1970-F4F1-40576E5A7B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8808" y="4295955"/>
            <a:ext cx="3976777" cy="2356322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00686717-D5A6-C1E0-BD4E-4338EDBD87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1660" y="258792"/>
            <a:ext cx="4384166" cy="6393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9760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161722C-E45A-8058-D271-12A2E7749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7274" y="112145"/>
            <a:ext cx="7168552" cy="595222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/>
              <a:t>Monety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594DD26D-7862-2987-D61D-6D4A5F0D12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9253" y="638356"/>
            <a:ext cx="7427343" cy="6107500"/>
          </a:xfrm>
        </p:spPr>
        <p:txBody>
          <a:bodyPr>
            <a:noAutofit/>
          </a:bodyPr>
          <a:lstStyle/>
          <a:p>
            <a:pPr algn="l"/>
            <a:r>
              <a:rPr lang="pl-PL" sz="1800" b="0" i="0" dirty="0">
                <a:solidFill>
                  <a:srgbClr val="000000"/>
                </a:solidFill>
                <a:effectLst/>
                <a:latin typeface="+mj-lt"/>
              </a:rPr>
              <a:t>W trakcie rozwoju cywilizacji i gospodarki płacenie za produkty przy pomocy worków </a:t>
            </a:r>
            <a:r>
              <a:rPr lang="pl-PL" sz="1800" dirty="0">
                <a:latin typeface="+mj-lt"/>
              </a:rPr>
              <a:t>zboża</a:t>
            </a:r>
            <a:r>
              <a:rPr lang="pl-PL" sz="1800" b="0" i="0" dirty="0">
                <a:solidFill>
                  <a:srgbClr val="000000"/>
                </a:solidFill>
                <a:effectLst/>
                <a:latin typeface="+mj-lt"/>
              </a:rPr>
              <a:t>, czy innych towarów okazało się niepraktyczne i uciążliwe.</a:t>
            </a:r>
          </a:p>
          <a:p>
            <a:pPr algn="l"/>
            <a:r>
              <a:rPr lang="pl-PL" sz="1800" b="0" i="0" dirty="0">
                <a:solidFill>
                  <a:srgbClr val="000000"/>
                </a:solidFill>
                <a:effectLst/>
                <a:latin typeface="+mj-lt"/>
              </a:rPr>
              <a:t>Początkowo rolę pieniądza zaczęły pełnić metale. </a:t>
            </a:r>
            <a:r>
              <a:rPr lang="pl-PL" sz="1800" dirty="0">
                <a:solidFill>
                  <a:srgbClr val="000000"/>
                </a:solidFill>
                <a:latin typeface="+mj-lt"/>
              </a:rPr>
              <a:t>U</a:t>
            </a:r>
            <a:r>
              <a:rPr lang="pl-PL" sz="1800" b="0" i="0" dirty="0">
                <a:solidFill>
                  <a:srgbClr val="000000"/>
                </a:solidFill>
                <a:effectLst/>
                <a:latin typeface="+mj-lt"/>
              </a:rPr>
              <a:t>żywano metali nieszlachetnych, takich jak: żelazo, miedź i brąz. W późniejszym czasie formą pieniądza stały się metale szlachetne, czyli </a:t>
            </a:r>
            <a:r>
              <a:rPr lang="pl-PL" sz="1800" dirty="0">
                <a:solidFill>
                  <a:srgbClr val="000000"/>
                </a:solidFill>
                <a:latin typeface="+mj-lt"/>
              </a:rPr>
              <a:t>złoto</a:t>
            </a:r>
            <a:r>
              <a:rPr lang="pl-PL" sz="1800" b="0" i="0" dirty="0">
                <a:solidFill>
                  <a:srgbClr val="000000"/>
                </a:solidFill>
                <a:effectLst/>
                <a:latin typeface="+mj-lt"/>
              </a:rPr>
              <a:t> i srebro, a czasem też platyna.</a:t>
            </a:r>
          </a:p>
          <a:p>
            <a:pPr algn="l"/>
            <a:r>
              <a:rPr lang="pl-PL" sz="1800" b="0" i="0" dirty="0">
                <a:solidFill>
                  <a:srgbClr val="000000"/>
                </a:solidFill>
                <a:effectLst/>
                <a:latin typeface="+mj-lt"/>
              </a:rPr>
              <a:t>Takie rozwiązanie przyniosło pewne trudności. Metale nie zawsze były takich samych rozmiarów. Sztaby złota i srebra były zwykle zbyt duże i wartościowe, aby można było nimi zapłacić podczas jednej transakcji, a ich rozdrabnianie, dzielenie i ważenie było stanowczo zbyt czasochłonne. Metale rozdrabniano na mniejsze kawałki, w kształcie okrągłych lub spłaszczonych kulek. </a:t>
            </a:r>
          </a:p>
          <a:p>
            <a:pPr algn="l"/>
            <a:r>
              <a:rPr lang="pl-PL" sz="1800" dirty="0">
                <a:solidFill>
                  <a:srgbClr val="000000"/>
                </a:solidFill>
                <a:latin typeface="+mj-lt"/>
              </a:rPr>
              <a:t>Często d</a:t>
            </a:r>
            <a:r>
              <a:rPr lang="pl-PL" sz="1800" b="0" i="0" dirty="0">
                <a:solidFill>
                  <a:srgbClr val="000000"/>
                </a:solidFill>
                <a:effectLst/>
                <a:latin typeface="+mj-lt"/>
              </a:rPr>
              <a:t>ochodziło do fałszerstw, polegających na przetapianiu metali                            z innymi surowcami i zmniejszaniu w ten sposób faktycznej ilości metalu szlachetnego w jednym kawałku. Aby temu zapobiec, na tych małych kuleczkach zaczęto bić pieczęcie i podobizny najwybitniejszych władców. Posiadacz takich kulek metalu mógł mieć pewność co do ich wartości.                  W ten sposób powstały </a:t>
            </a:r>
            <a:r>
              <a:rPr lang="pl-PL" sz="1800" b="1" i="0" dirty="0">
                <a:solidFill>
                  <a:srgbClr val="000000"/>
                </a:solidFill>
                <a:effectLst/>
                <a:latin typeface="+mj-lt"/>
              </a:rPr>
              <a:t>pierwsze pieniądze metalowe, zwane monetami</a:t>
            </a:r>
            <a:r>
              <a:rPr lang="pl-PL" sz="1800" b="0" i="0" dirty="0">
                <a:solidFill>
                  <a:srgbClr val="000000"/>
                </a:solidFill>
                <a:effectLst/>
                <a:latin typeface="+mj-lt"/>
              </a:rPr>
              <a:t>.</a:t>
            </a:r>
            <a:endParaRPr lang="pl-PL" sz="1800" b="0" i="0" dirty="0">
              <a:solidFill>
                <a:srgbClr val="0D0D0D"/>
              </a:solidFill>
              <a:effectLst/>
              <a:latin typeface="+mj-lt"/>
            </a:endParaRPr>
          </a:p>
          <a:p>
            <a:pPr algn="l"/>
            <a:r>
              <a:rPr lang="pl-PL" sz="1800" dirty="0">
                <a:solidFill>
                  <a:srgbClr val="0D0D0D"/>
                </a:solidFill>
                <a:latin typeface="+mj-lt"/>
              </a:rPr>
              <a:t>Upowszechnię</a:t>
            </a:r>
            <a:r>
              <a:rPr lang="pl-PL" sz="1800" b="0" i="0" dirty="0">
                <a:solidFill>
                  <a:srgbClr val="0D0D0D"/>
                </a:solidFill>
                <a:effectLst/>
                <a:latin typeface="+mj-lt"/>
              </a:rPr>
              <a:t> się handlu i </a:t>
            </a:r>
            <a:r>
              <a:rPr lang="pl-PL" sz="1800" dirty="0">
                <a:solidFill>
                  <a:srgbClr val="0D0D0D"/>
                </a:solidFill>
                <a:latin typeface="+mj-lt"/>
              </a:rPr>
              <a:t>chęć </a:t>
            </a:r>
            <a:r>
              <a:rPr lang="pl-PL" sz="1800" b="0" i="0" dirty="0">
                <a:solidFill>
                  <a:srgbClr val="0D0D0D"/>
                </a:solidFill>
                <a:effectLst/>
                <a:latin typeface="+mj-lt"/>
              </a:rPr>
              <a:t>ułatwienia transakcji wykształciły potrzebę </a:t>
            </a:r>
            <a:r>
              <a:rPr lang="pl-PL" sz="1800" b="0" i="0" dirty="0">
                <a:solidFill>
                  <a:srgbClr val="000000"/>
                </a:solidFill>
                <a:effectLst/>
                <a:latin typeface="+mj-lt"/>
              </a:rPr>
              <a:t>środka płatniczego, który będzie łatwiejszy do transportu i rozliczeń,</a:t>
            </a:r>
            <a:r>
              <a:rPr lang="pl-PL" sz="1800" b="0" i="0" dirty="0">
                <a:solidFill>
                  <a:srgbClr val="0D0D0D"/>
                </a:solidFill>
                <a:effectLst/>
                <a:latin typeface="+mj-lt"/>
              </a:rPr>
              <a:t> którym stały się monety</a:t>
            </a:r>
            <a:r>
              <a:rPr lang="pl-PL" sz="1800" b="0" i="0" dirty="0">
                <a:solidFill>
                  <a:srgbClr val="000000"/>
                </a:solidFill>
                <a:effectLst/>
                <a:latin typeface="+mj-lt"/>
              </a:rPr>
              <a:t> które zrewolucjonizowały proces wymiany handlowej.</a:t>
            </a:r>
          </a:p>
          <a:p>
            <a:pPr algn="l"/>
            <a:r>
              <a:rPr lang="pl-PL" sz="1800" dirty="0">
                <a:solidFill>
                  <a:srgbClr val="000000"/>
                </a:solidFill>
                <a:latin typeface="+mj-lt"/>
              </a:rPr>
              <a:t>Za twórców monet powszechnie uważani są </a:t>
            </a:r>
            <a:r>
              <a:rPr lang="pl-PL" sz="1800" u="sng" dirty="0">
                <a:solidFill>
                  <a:srgbClr val="000000"/>
                </a:solidFill>
                <a:latin typeface="+mj-lt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Fenicjanie</a:t>
            </a:r>
            <a:r>
              <a:rPr lang="pl-PL" sz="1800" dirty="0">
                <a:solidFill>
                  <a:srgbClr val="000000"/>
                </a:solidFill>
                <a:latin typeface="+mj-lt"/>
              </a:rPr>
              <a:t>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F4E2BADE-01A6-7659-6C8D-B28EC7F566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056" y="2685625"/>
            <a:ext cx="1406105" cy="1070744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6633634D-C470-E7AA-951A-3D26272A2C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571" y="3803381"/>
            <a:ext cx="4341178" cy="2892043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0D52F22D-085A-2672-8797-445734F113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404" y="112145"/>
            <a:ext cx="4377513" cy="2526468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EBAD84DB-422A-39BB-440E-E82B44E64D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5665" y="2685625"/>
            <a:ext cx="2729084" cy="1070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3336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861E46F-9ECB-0F5D-6B73-4F038D5028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9383" y="405443"/>
            <a:ext cx="10418617" cy="724617"/>
          </a:xfrm>
        </p:spPr>
        <p:txBody>
          <a:bodyPr>
            <a:normAutofit/>
          </a:bodyPr>
          <a:lstStyle/>
          <a:p>
            <a:r>
              <a:rPr lang="pl-PL" sz="4000" b="1" dirty="0"/>
              <a:t>Pieniądz Papierowy / Banknoty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988AB67B-2612-5A4A-B624-38ACF0D88B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9383" y="1362973"/>
            <a:ext cx="7195214" cy="5357004"/>
          </a:xfrm>
        </p:spPr>
        <p:txBody>
          <a:bodyPr>
            <a:normAutofit fontScale="92500" lnSpcReduction="20000"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900" dirty="0">
                <a:solidFill>
                  <a:srgbClr val="000000"/>
                </a:solidFill>
                <a:latin typeface="+mj-lt"/>
              </a:rPr>
              <a:t>Monety kruszcowe z czasem zaczęły sprawiać trudności. Produkcja monet ze srebra i złota była zbyt kosztowna, a ilość metali szlachetnych nie wystarczała do pełnego zaspokojenia istniejącego na rynku zapotrzebowania. Przemieszczanie się z sakiewkami pełnymi monet było niewygodne i niebezpieczne.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900" dirty="0">
                <a:solidFill>
                  <a:srgbClr val="000000"/>
                </a:solidFill>
                <a:latin typeface="+mj-lt"/>
              </a:rPr>
              <a:t>Monety zaczęto zostawiać u złotników, którzy w zamian wystawiali kwity depozytowe, informujące o dokładnej ilości srebra lub złota, posiadanego przez okaziciela dokumentu. W ten sposób narodził się </a:t>
            </a:r>
            <a:r>
              <a:rPr lang="pl-PL" sz="1900" u="sng" dirty="0">
                <a:solidFill>
                  <a:srgbClr val="000000"/>
                </a:solidFill>
                <a:latin typeface="+mj-lt"/>
              </a:rPr>
              <a:t>pieniądz papierowy</a:t>
            </a:r>
            <a:r>
              <a:rPr lang="pl-PL" sz="1900" dirty="0">
                <a:solidFill>
                  <a:srgbClr val="000000"/>
                </a:solidFill>
                <a:latin typeface="+mj-lt"/>
              </a:rPr>
              <a:t>. Ludzie coraz częściej regulowali własne zobowiązania przy pomocy kwitów depozytowych.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900" dirty="0">
                <a:solidFill>
                  <a:srgbClr val="000000"/>
                </a:solidFill>
                <a:latin typeface="+mj-lt"/>
              </a:rPr>
              <a:t>Złotnicy zaczęli emitować coraz więcej kwitów, które nie miały pokrycia                           w metalach szlachetnych. Takie dokumenty były potwierdzeniem zadłużenia wobec złotników, generującego odsetki, co stanowiło dla nich dodatkowy dochód. Już wtedy istniały zamienniki dzisiejszej lokaty i pożyczki, a w konsekwencji złotnicy zostali bankierami.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pl-PL" sz="1900" dirty="0">
                <a:solidFill>
                  <a:srgbClr val="000000"/>
                </a:solidFill>
                <a:latin typeface="+mj-lt"/>
              </a:rPr>
              <a:t> Wraz z postępem cywilizacyjnym i rozwojem technologicznym pojawiły się nowe formy płatności a banknoty stały się popularnym środkiem płatniczym. 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pl-PL" sz="1900" dirty="0">
                <a:solidFill>
                  <a:srgbClr val="000000"/>
                </a:solidFill>
                <a:latin typeface="+mj-lt"/>
              </a:rPr>
              <a:t>Pierwszym krajem, który wprowadził banknoty, były Chiny w X wieku.               W Europie pojawiły się dopiero w XVII wieku, w Szwecji i Anglii.</a:t>
            </a:r>
            <a:r>
              <a:rPr lang="pl-PL" sz="1900" b="0" i="0" dirty="0">
                <a:solidFill>
                  <a:schemeClr val="bg1"/>
                </a:solidFill>
                <a:effectLst/>
                <a:latin typeface="Söhne"/>
              </a:rPr>
              <a:t> </a:t>
            </a:r>
            <a:r>
              <a:rPr lang="pl-PL" sz="1900" dirty="0">
                <a:solidFill>
                  <a:srgbClr val="000000"/>
                </a:solidFill>
                <a:latin typeface="+mj-lt"/>
              </a:rPr>
              <a:t>W Polsce pierwsze banknoty zostały wprowadzone przez Bank Polski w XIX wieku.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pl-PL" sz="1900" dirty="0">
                <a:solidFill>
                  <a:srgbClr val="000000"/>
                </a:solidFill>
                <a:latin typeface="+mj-lt"/>
              </a:rPr>
              <a:t>Banknoty wyparły z powszechnego użytku </a:t>
            </a:r>
            <a:r>
              <a:rPr lang="pl-PL" sz="1900" dirty="0">
                <a:solidFill>
                  <a:srgbClr val="000000"/>
                </a:solidFill>
                <a:latin typeface="+mj-lt"/>
                <a:hlinkClick r:id="rId2" tooltip="Pieniądz kruszcowy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pieniądze kruszcowe</a:t>
            </a:r>
            <a:r>
              <a:rPr lang="pl-PL" sz="1900" dirty="0">
                <a:solidFill>
                  <a:srgbClr val="000000"/>
                </a:solidFill>
                <a:latin typeface="+mj-lt"/>
              </a:rPr>
              <a:t>.</a:t>
            </a:r>
          </a:p>
          <a:p>
            <a:r>
              <a:rPr lang="pl-PL" sz="1100" dirty="0"/>
              <a:t/>
            </a:r>
            <a:br>
              <a:rPr lang="pl-PL" sz="1100" dirty="0"/>
            </a:br>
            <a:endParaRPr lang="pl-PL" sz="1400" b="0" i="0" dirty="0">
              <a:solidFill>
                <a:srgbClr val="000000"/>
              </a:solidFill>
              <a:effectLst/>
              <a:latin typeface="Georgia" panose="02040502050405020303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pl-PL" sz="180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6F299FF3-70BD-818A-97E2-A119FC5400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9873" y="1219201"/>
            <a:ext cx="4342746" cy="523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4045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841F403-21EE-4ED5-B6C1-454F97709E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528" y="215661"/>
            <a:ext cx="10495472" cy="776378"/>
          </a:xfrm>
        </p:spPr>
        <p:txBody>
          <a:bodyPr>
            <a:normAutofit fontScale="90000"/>
          </a:bodyPr>
          <a:lstStyle/>
          <a:p>
            <a:r>
              <a:rPr lang="pl-PL" sz="4400" b="1" dirty="0"/>
              <a:t>Pieniądz</a:t>
            </a:r>
            <a:r>
              <a:rPr lang="pl-PL" dirty="0"/>
              <a:t> </a:t>
            </a:r>
            <a:r>
              <a:rPr lang="pl-PL" sz="4400" b="1" dirty="0"/>
              <a:t>elektroniczny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91F8C50F-7A6E-0A2B-A338-90BDF20DAF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4068" y="1000844"/>
            <a:ext cx="6564702" cy="2612594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000000"/>
                </a:solidFill>
                <a:latin typeface="+mj-lt"/>
              </a:rPr>
              <a:t>Pieniądz elektroniczny polega na zapisie danych o rachunkach bankowych na wirtualnych nośnikach i kartach magnetycznych. 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000000"/>
                </a:solidFill>
                <a:latin typeface="+mj-lt"/>
              </a:rPr>
              <a:t>Pozwala to na samodzielne zarządzanie finansami, wykonywanie szybkich przelewów i płacenie kartą w sklepach, zegarkami, telefonami i skanowaniem tęczówki oka. 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000000"/>
                </a:solidFill>
                <a:latin typeface="+mj-lt"/>
              </a:rPr>
              <a:t>Gotówkę można wypłacić z bankomatów.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AEA8C612-A781-73C8-6DC9-C51183CDD4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0327" y="1000844"/>
            <a:ext cx="4887605" cy="285072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5E56B256-AFBF-8CB3-1209-E6E7F845DB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0327" y="4119419"/>
            <a:ext cx="5024582" cy="2522919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CDC902A8-7102-7E0D-F787-270D389112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673" y="4119419"/>
            <a:ext cx="5569527" cy="2431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7808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D5D8AC3-A780-910D-7F70-21D1AC955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1" y="166256"/>
            <a:ext cx="6702723" cy="886168"/>
          </a:xfrm>
        </p:spPr>
        <p:txBody>
          <a:bodyPr>
            <a:normAutofit/>
          </a:bodyPr>
          <a:lstStyle/>
          <a:p>
            <a:pPr algn="ctr"/>
            <a:r>
              <a:rPr lang="pl-PL" sz="4000" b="1" dirty="0"/>
              <a:t>Kryptowaluty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165957A6-50C2-6A10-9FFE-086EED64AE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635" y="1199072"/>
            <a:ext cx="6330223" cy="5141343"/>
          </a:xfrm>
        </p:spPr>
        <p:txBody>
          <a:bodyPr>
            <a:normAutofit lnSpcReduction="10000"/>
          </a:bodyPr>
          <a:lstStyle/>
          <a:p>
            <a:r>
              <a:rPr lang="pl-PL" sz="1800" dirty="0">
                <a:solidFill>
                  <a:srgbClr val="000000"/>
                </a:solidFill>
                <a:latin typeface="+mj-lt"/>
              </a:rPr>
              <a:t>W XXI wieku nastąpił kolejny przełom w historii pieniądza - narodziły się kryptowaluty.</a:t>
            </a:r>
          </a:p>
          <a:p>
            <a:r>
              <a:rPr lang="pl-PL" sz="1800" dirty="0">
                <a:solidFill>
                  <a:srgbClr val="000000"/>
                </a:solidFill>
                <a:latin typeface="+mj-lt"/>
              </a:rPr>
              <a:t>Kryptowaluty powstały w odpowiedzi na niedogodności związane z pieniędzmi papierowymi i elektronicznymi, takimi jak uzależnienie od systemu bankowego, inflacja i kontrola organów państwa. </a:t>
            </a:r>
          </a:p>
          <a:p>
            <a:r>
              <a:rPr lang="pl-PL" sz="1800" b="1" dirty="0">
                <a:solidFill>
                  <a:srgbClr val="000000"/>
                </a:solidFill>
                <a:latin typeface="+mj-lt"/>
              </a:rPr>
              <a:t>Bitcoin</a:t>
            </a:r>
            <a:r>
              <a:rPr lang="pl-PL" sz="1800" dirty="0">
                <a:solidFill>
                  <a:srgbClr val="000000"/>
                </a:solidFill>
                <a:latin typeface="+mj-lt"/>
              </a:rPr>
              <a:t>, który był pierwszą kryptowalutą, został wprowadzony       w 2009 roku. </a:t>
            </a:r>
          </a:p>
          <a:p>
            <a:r>
              <a:rPr lang="pl-PL" sz="1800" dirty="0">
                <a:solidFill>
                  <a:srgbClr val="000000"/>
                </a:solidFill>
                <a:latin typeface="+mj-lt"/>
              </a:rPr>
              <a:t>Kryptowaluty są cyfrowymi walutami, które działają w oparciu o technologię blockchain (to system rozproszonego rejestru, który umożliwia bezpieczne przechowywanie i przesyłanie danych. Jest to swoisty “łańcuch bloków”, gdzie każdy blok zawiera informacje o transakcjach lub danych, które są chronione za pomocą kryptografii. Dane zapisane w ten sposób tworzą tak zwany blok i zawierają znacznik czasowy, dane o samej transakcji oraz kryptograficzny hasz poprzedniego bloku, co pozwala na połączenie bloków ze sobą i utworzyć łańcuch). </a:t>
            </a:r>
          </a:p>
          <a:p>
            <a:r>
              <a:rPr lang="pl-PL" sz="1800" dirty="0">
                <a:solidFill>
                  <a:srgbClr val="000000"/>
                </a:solidFill>
                <a:latin typeface="+mj-lt"/>
              </a:rPr>
              <a:t>Są one zdecentralizowane i niezależne od żadnej instytucji finansowej czy rządu.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797C5B12-F365-C807-33EF-8519638679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3565" y="166255"/>
            <a:ext cx="3352800" cy="2089872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C12FB352-B27F-9AC0-5E27-399198C693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7011" y="2078966"/>
            <a:ext cx="5089585" cy="3942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4031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1F41A67-C912-58E2-626F-150E783BE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421928"/>
            <a:ext cx="12191999" cy="1325563"/>
          </a:xfrm>
        </p:spPr>
        <p:txBody>
          <a:bodyPr/>
          <a:lstStyle/>
          <a:p>
            <a:pPr algn="ctr"/>
            <a:r>
              <a:rPr lang="pl-PL" b="1" dirty="0"/>
              <a:t>Rozwój </a:t>
            </a:r>
            <a:r>
              <a:rPr lang="pl-PL" b="1" dirty="0" err="1"/>
              <a:t>kryptowalut</a:t>
            </a:r>
            <a:r>
              <a:rPr lang="pl-PL" b="1" dirty="0"/>
              <a:t> w Polsce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6E22B1C6-3407-A54E-45C8-576B7932B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490" y="4747491"/>
            <a:ext cx="11757891" cy="1782618"/>
          </a:xfrm>
        </p:spPr>
        <p:txBody>
          <a:bodyPr>
            <a:normAutofit/>
          </a:bodyPr>
          <a:lstStyle/>
          <a:p>
            <a:r>
              <a:rPr lang="pl-PL" sz="2400" b="0" i="0" dirty="0">
                <a:solidFill>
                  <a:srgbClr val="0D0D0D"/>
                </a:solidFill>
                <a:effectLst/>
                <a:latin typeface="+mj-lt"/>
              </a:rPr>
              <a:t>W Polsce kryptowaluty również zyskały popularność, choć nie bez kontrowersji i wyzwań regulacyjnych. Początkowo używane były głównie przez entuzjastów technologii blockchain, ale stopniowo zyskiwały uznanie także w mainstreamie. W miarę rozwoju rynku </a:t>
            </a:r>
            <a:r>
              <a:rPr lang="pl-PL" sz="2400" b="0" i="0" dirty="0" err="1">
                <a:solidFill>
                  <a:srgbClr val="0D0D0D"/>
                </a:solidFill>
                <a:effectLst/>
                <a:latin typeface="+mj-lt"/>
              </a:rPr>
              <a:t>kryptowalut</a:t>
            </a:r>
            <a:r>
              <a:rPr lang="pl-PL" sz="2400" b="0" i="0" dirty="0">
                <a:solidFill>
                  <a:srgbClr val="0D0D0D"/>
                </a:solidFill>
                <a:effectLst/>
                <a:latin typeface="+mj-lt"/>
              </a:rPr>
              <a:t>     w Polsce pojawiło się więcej platform handlowych oraz usług umożliwiających zakupy, sprzedaż i przechowywanie </a:t>
            </a:r>
            <a:r>
              <a:rPr lang="pl-PL" sz="2400" b="0" i="0" dirty="0" err="1">
                <a:solidFill>
                  <a:srgbClr val="0D0D0D"/>
                </a:solidFill>
                <a:effectLst/>
                <a:latin typeface="+mj-lt"/>
              </a:rPr>
              <a:t>kryptowalut</a:t>
            </a:r>
            <a:r>
              <a:rPr lang="pl-PL" sz="2400" b="0" i="0" dirty="0">
                <a:solidFill>
                  <a:srgbClr val="0D0D0D"/>
                </a:solidFill>
                <a:effectLst/>
                <a:latin typeface="+mj-lt"/>
              </a:rPr>
              <a:t>.</a:t>
            </a:r>
            <a:endParaRPr lang="pl-PL" sz="2400" dirty="0">
              <a:latin typeface="+mj-lt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1230C7B2-93D3-F919-5D0D-A316A6B99A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27" y="128033"/>
            <a:ext cx="5167077" cy="344644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3EF6C9EC-CD1E-D095-1B17-2D8FA102E3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060" y="129755"/>
            <a:ext cx="5167077" cy="344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4532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FFF8CACC-EFD8-4736-7A57-52771C5C1F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5" y="-1"/>
            <a:ext cx="12187915" cy="6858001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4BEF7B36-68F1-8343-29D1-F15490EA680A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10800000" flipV="1">
            <a:off x="570780" y="4494361"/>
            <a:ext cx="4708585" cy="1311215"/>
          </a:xfrm>
        </p:spPr>
        <p:txBody>
          <a:bodyPr>
            <a:normAutofit/>
          </a:bodyPr>
          <a:lstStyle/>
          <a:p>
            <a:r>
              <a:rPr lang="pl-PL" sz="3200" b="1" dirty="0">
                <a:solidFill>
                  <a:schemeClr val="bg1"/>
                </a:solidFill>
              </a:rPr>
              <a:t>Opracował</a:t>
            </a:r>
          </a:p>
          <a:p>
            <a:pPr marL="0" indent="0">
              <a:buNone/>
            </a:pPr>
            <a:r>
              <a:rPr lang="pl-PL" sz="3200" b="1" dirty="0">
                <a:solidFill>
                  <a:schemeClr val="bg1"/>
                </a:solidFill>
              </a:rPr>
              <a:t>Radosław Zieliński 1b2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xmlns="" id="{28671C43-BFA4-3B29-6DF9-F89CD1B4872F}"/>
              </a:ext>
            </a:extLst>
          </p:cNvPr>
          <p:cNvSpPr txBox="1"/>
          <p:nvPr/>
        </p:nvSpPr>
        <p:spPr>
          <a:xfrm>
            <a:off x="5779698" y="4833654"/>
            <a:ext cx="6412302" cy="2024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solidFill>
                  <a:schemeClr val="bg1"/>
                </a:solidFill>
              </a:rPr>
              <a:t>Źródła : </a:t>
            </a:r>
          </a:p>
          <a:p>
            <a:r>
              <a:rPr lang="pl-PL" sz="1400" dirty="0">
                <a:hlinkClick r:id="rId3"/>
              </a:rPr>
              <a:t>Banknot – Wikipedia, wolna encyklopedia</a:t>
            </a:r>
            <a:endParaRPr lang="pl-PL" sz="1400" dirty="0"/>
          </a:p>
          <a:p>
            <a:endParaRPr lang="pl-PL" sz="1400" dirty="0">
              <a:hlinkClick r:id="rId4"/>
            </a:endParaRPr>
          </a:p>
          <a:p>
            <a:r>
              <a:rPr lang="pl-PL" sz="1400" dirty="0">
                <a:hlinkClick r:id="rId4"/>
              </a:rPr>
              <a:t>Funkcje pieniądza – Encyklopedia Zarządzania (mfiles.pl)</a:t>
            </a:r>
            <a:endParaRPr lang="pl-PL" sz="1400" dirty="0"/>
          </a:p>
          <a:p>
            <a:endParaRPr lang="pl-PL" sz="1400" dirty="0">
              <a:hlinkClick r:id="rId5"/>
            </a:endParaRPr>
          </a:p>
          <a:p>
            <a:r>
              <a:rPr lang="pl-PL" sz="1400" dirty="0">
                <a:hlinkClick r:id="rId5"/>
              </a:rPr>
              <a:t>Ewolucja pieniądza: od pierwszych form płatniczych do cyfrowych transakcji - </a:t>
            </a:r>
            <a:r>
              <a:rPr lang="pl-PL" sz="1400" dirty="0" err="1">
                <a:hlinkClick r:id="rId5"/>
              </a:rPr>
              <a:t>National</a:t>
            </a:r>
            <a:r>
              <a:rPr lang="pl-PL" sz="1400" dirty="0">
                <a:hlinkClick r:id="rId5"/>
              </a:rPr>
              <a:t> </a:t>
            </a:r>
            <a:r>
              <a:rPr lang="pl-PL" sz="1400" dirty="0" err="1">
                <a:hlinkClick r:id="rId5"/>
              </a:rPr>
              <a:t>Geographic</a:t>
            </a:r>
            <a:r>
              <a:rPr lang="pl-PL" sz="1400" dirty="0">
                <a:hlinkClick r:id="rId5"/>
              </a:rPr>
              <a:t> (national-geographic.pl)</a:t>
            </a:r>
            <a:endParaRPr lang="pl-PL" sz="1400" dirty="0"/>
          </a:p>
          <a:p>
            <a:endParaRPr lang="pl-PL" sz="1400" dirty="0">
              <a:solidFill>
                <a:schemeClr val="bg1"/>
              </a:solidFill>
            </a:endParaRPr>
          </a:p>
          <a:p>
            <a:r>
              <a:rPr lang="pl-PL" sz="1400" dirty="0">
                <a:hlinkClick r:id="rId6"/>
              </a:rPr>
              <a:t>Pieniądz - jego historia oraz formy dokonywania płatności (poradnikprzedsiebiorcy.pl)</a:t>
            </a:r>
            <a:endParaRPr lang="pl-PL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802352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</TotalTime>
  <Words>345</Words>
  <Application>Microsoft Macintosh PowerPoint</Application>
  <PresentationFormat>Niestandardowy</PresentationFormat>
  <Paragraphs>50</Paragraphs>
  <Slides>9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9</vt:i4>
      </vt:variant>
    </vt:vector>
  </HeadingPairs>
  <TitlesOfParts>
    <vt:vector size="10" baseType="lpstr">
      <vt:lpstr>Motyw pakietu Office</vt:lpstr>
      <vt:lpstr>Ewolucja form pieniądza</vt:lpstr>
      <vt:lpstr>Wstęp</vt:lpstr>
      <vt:lpstr>Barter</vt:lpstr>
      <vt:lpstr>Monety</vt:lpstr>
      <vt:lpstr>Pieniądz Papierowy / Banknoty</vt:lpstr>
      <vt:lpstr>Pieniądz elektroniczny</vt:lpstr>
      <vt:lpstr>Kryptowaluty</vt:lpstr>
      <vt:lpstr>Rozwój kryptowalut w Polsce</vt:lpstr>
      <vt:lpstr>Prezentacja programu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Ewolucja form pieniądza</dc:title>
  <dc:creator>Radosław Zieliński</dc:creator>
  <cp:lastModifiedBy>Beata</cp:lastModifiedBy>
  <cp:revision>3</cp:revision>
  <dcterms:created xsi:type="dcterms:W3CDTF">2024-02-10T11:20:30Z</dcterms:created>
  <dcterms:modified xsi:type="dcterms:W3CDTF">2024-03-05T20:03:55Z</dcterms:modified>
</cp:coreProperties>
</file>