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6ED13-24E6-4782-863C-467D3E829A5D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05CD6-DCB8-4768-8A41-681250042B7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05CD6-DCB8-4768-8A41-681250042B7D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05CD6-DCB8-4768-8A41-681250042B7D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28. 11. 2022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458200" cy="2819400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tx1"/>
                </a:solidFill>
                <a:latin typeface="Arial Black" pitchFamily="34" charset="0"/>
              </a:rPr>
              <a:t>Prevencia </a:t>
            </a:r>
          </a:p>
          <a:p>
            <a:pPr algn="ctr"/>
            <a:r>
              <a:rPr lang="sk-SK" sz="4400" b="1" dirty="0">
                <a:solidFill>
                  <a:schemeClr val="tx1"/>
                </a:solidFill>
                <a:latin typeface="Arial Black" pitchFamily="34" charset="0"/>
              </a:rPr>
              <a:t>p</a:t>
            </a:r>
            <a:r>
              <a:rPr lang="sk-SK" sz="4400" b="1" dirty="0" smtClean="0">
                <a:solidFill>
                  <a:schemeClr val="tx1"/>
                </a:solidFill>
                <a:latin typeface="Arial Black" pitchFamily="34" charset="0"/>
              </a:rPr>
              <a:t>edikulózy (zavšivenia</a:t>
            </a:r>
            <a:r>
              <a:rPr lang="sk-SK" sz="4400" b="1" dirty="0" smtClean="0">
                <a:solidFill>
                  <a:schemeClr val="tx1"/>
                </a:solidFill>
                <a:latin typeface="Arial Black" pitchFamily="34" charset="0"/>
              </a:rPr>
              <a:t>)</a:t>
            </a:r>
            <a:endParaRPr lang="sk-SK" sz="4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7" name="Picture 3" descr="C:\Users\JA\Desktop\vši\dieta-vlasy-svrbenie-hnida-vos-vsi-hnidy-nestanda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44361">
            <a:off x="840089" y="580170"/>
            <a:ext cx="2241200" cy="1882454"/>
          </a:xfrm>
          <a:prstGeom prst="rect">
            <a:avLst/>
          </a:prstGeom>
          <a:noFill/>
        </p:spPr>
      </p:pic>
      <p:pic>
        <p:nvPicPr>
          <p:cNvPr id="1029" name="Picture 5" descr="http://www.oskarsk.sk/data/att/37_obr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81573">
            <a:off x="6074192" y="983167"/>
            <a:ext cx="2391149" cy="17404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Represívne opatrenia pri výskyte </a:t>
            </a:r>
            <a:br>
              <a:rPr lang="sk-SK" b="1" dirty="0" smtClean="0"/>
            </a:br>
            <a:r>
              <a:rPr lang="sk-SK" b="1" dirty="0" smtClean="0"/>
              <a:t>vši detskej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2971800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sk-SK" sz="7200" dirty="0" smtClean="0">
                <a:latin typeface="Arial Black" pitchFamily="34" charset="0"/>
              </a:rPr>
              <a:t>Zároveň je nutné vyvariť, respektíve vyprať pri vysokých teplotách osobnú a posteľnú bielizeň, dôkladne ju vysušiť a vyžehliť. Čiapky, šatky, šály a iný odev, ktorý nie je možné vyvariť, je nutné vyprať minimálne v dvoch cykloch pri odporúčaných teplotách, dôkladne vysušiť, vystaviť účinkom slnečného žiarenia, prípadne postriekať prípravkom na lezúci hmyz.</a:t>
            </a:r>
          </a:p>
          <a:p>
            <a:pPr lvl="0" algn="just"/>
            <a:endParaRPr lang="sk-SK" sz="7200" dirty="0" smtClean="0">
              <a:latin typeface="Arial Black" pitchFamily="34" charset="0"/>
            </a:endParaRPr>
          </a:p>
          <a:p>
            <a:pPr lvl="0" algn="just"/>
            <a:r>
              <a:rPr lang="sk-SK" sz="7200" dirty="0" smtClean="0">
                <a:latin typeface="Arial Black" pitchFamily="34" charset="0"/>
              </a:rPr>
              <a:t>Matrace  je tiež potrebné postriekať prípravkom na lezúci hmyz, dôkladne vyvetrať, vystaviť účinkom slnečného žiarenia a minimálne tri až štyri dni nepoužívať. Predmety prichádzajúce do priameho styku s vlasmi ako hrebene a kefy  je potrebné ošetriť prípravkom na lezúci hmyz, prípadne namočiť do roztoku s obsahom chlóru /</a:t>
            </a:r>
            <a:r>
              <a:rPr lang="sk-SK" sz="7200" dirty="0" err="1" smtClean="0">
                <a:latin typeface="Arial Black" pitchFamily="34" charset="0"/>
              </a:rPr>
              <a:t>Biolit</a:t>
            </a:r>
            <a:r>
              <a:rPr lang="sk-SK" sz="7200" dirty="0" smtClean="0">
                <a:latin typeface="Arial Black" pitchFamily="34" charset="0"/>
              </a:rPr>
              <a:t> P-81,   na 5-10 minút namočiť do vody s </a:t>
            </a:r>
            <a:r>
              <a:rPr lang="sk-SK" sz="7200" dirty="0" err="1" smtClean="0">
                <a:latin typeface="Arial Black" pitchFamily="34" charset="0"/>
              </a:rPr>
              <a:t>Orthosanom</a:t>
            </a:r>
            <a:r>
              <a:rPr lang="sk-SK" sz="7200" dirty="0" smtClean="0">
                <a:latin typeface="Arial Black" pitchFamily="34" charset="0"/>
              </a:rPr>
              <a:t> BF 45/.</a:t>
            </a:r>
          </a:p>
          <a:p>
            <a:pPr lvl="0" algn="just"/>
            <a:endParaRPr lang="sk-SK" sz="7200" dirty="0" smtClean="0">
              <a:latin typeface="Arial Black" pitchFamily="34" charset="0"/>
            </a:endParaRPr>
          </a:p>
          <a:p>
            <a:pPr lvl="0" algn="just"/>
            <a:endParaRPr lang="sk-SK" sz="7200" dirty="0" smtClean="0">
              <a:latin typeface="Arial Black" pitchFamily="34" charset="0"/>
            </a:endParaRPr>
          </a:p>
          <a:p>
            <a:pPr lvl="0" algn="just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endParaRPr lang="sk-SK" dirty="0" smtClean="0">
              <a:latin typeface="Arial Black" pitchFamily="34" charset="0"/>
            </a:endParaRPr>
          </a:p>
          <a:p>
            <a:pPr lvl="0"/>
            <a:r>
              <a:rPr lang="sk-SK" dirty="0" smtClean="0">
                <a:latin typeface="Arial Black" pitchFamily="34" charset="0"/>
              </a:rPr>
              <a:t> </a:t>
            </a:r>
            <a:endParaRPr lang="sk-SK" dirty="0">
              <a:latin typeface="Arial Black" pitchFamily="34" charset="0"/>
            </a:endParaRPr>
          </a:p>
        </p:txBody>
      </p:sp>
      <p:pic>
        <p:nvPicPr>
          <p:cNvPr id="22529" name="Picture 1" descr="C:\Users\J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724400"/>
            <a:ext cx="2867025" cy="1676400"/>
          </a:xfrm>
          <a:prstGeom prst="rect">
            <a:avLst/>
          </a:prstGeom>
          <a:noFill/>
        </p:spPr>
      </p:pic>
      <p:pic>
        <p:nvPicPr>
          <p:cNvPr id="22530" name="Picture 2" descr="C:\Users\J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343400"/>
            <a:ext cx="2276475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Represívne opatrenia pri výskyte </a:t>
            </a:r>
            <a:br>
              <a:rPr lang="sk-SK" b="1" dirty="0" smtClean="0"/>
            </a:br>
            <a:r>
              <a:rPr lang="sk-SK" b="1" dirty="0" smtClean="0"/>
              <a:t>vši detskej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244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k-SK" sz="7200" dirty="0" smtClean="0">
                <a:latin typeface="Arial Black" pitchFamily="34" charset="0"/>
              </a:rPr>
              <a:t>Každý člen rodiny musí  používať vlastné predmety osobnej hygieny - uterák, hrebeň a treba zabrániť ich vzájomnému požičiavaniu. To isté platí aj v prípade čiapok, šatiek, prípadne iných pokrývok hlavy.</a:t>
            </a:r>
          </a:p>
          <a:p>
            <a:pPr lvl="0"/>
            <a:endParaRPr lang="sk-SK" sz="7200" dirty="0" smtClean="0">
              <a:latin typeface="Arial Black" pitchFamily="34" charset="0"/>
            </a:endParaRPr>
          </a:p>
          <a:p>
            <a:pPr lvl="0"/>
            <a:r>
              <a:rPr lang="sk-SK" sz="7200" dirty="0" smtClean="0">
                <a:latin typeface="Arial Black" pitchFamily="34" charset="0"/>
              </a:rPr>
              <a:t>V žiadnom prípade sa neodporúča používať prípravky určené pre psov, takisto petrolej má pri styku s pokožkou karcinogénne účinky!</a:t>
            </a:r>
          </a:p>
          <a:p>
            <a:pPr lvl="0"/>
            <a:endParaRPr lang="sk-SK" sz="7200" dirty="0" smtClean="0">
              <a:latin typeface="Arial Black" pitchFamily="34" charset="0"/>
            </a:endParaRPr>
          </a:p>
          <a:p>
            <a:pPr lvl="0"/>
            <a:r>
              <a:rPr lang="sk-SK" sz="7200" dirty="0" smtClean="0">
                <a:latin typeface="Arial Black" pitchFamily="34" charset="0"/>
              </a:rPr>
              <a:t>Po predpísanom čase pôsobenia treba prípravok obyčajne opláchnuť, mŕtve vši i hnidy z vlhkých vlasov dôsledne vyčesať hrebeňom s veľmi hustými zubami, mimochodom, pravidelné používanie hustého hrebeňa dokáže zabrániť väčšine </a:t>
            </a:r>
            <a:r>
              <a:rPr lang="sk-SK" sz="7200" dirty="0" err="1" smtClean="0">
                <a:latin typeface="Arial Black" pitchFamily="34" charset="0"/>
              </a:rPr>
              <a:t>vších</a:t>
            </a:r>
            <a:r>
              <a:rPr lang="sk-SK" sz="7200" dirty="0" smtClean="0">
                <a:latin typeface="Arial Black" pitchFamily="34" charset="0"/>
              </a:rPr>
              <a:t> nákaz.</a:t>
            </a:r>
          </a:p>
          <a:p>
            <a:pPr lvl="0"/>
            <a:endParaRPr lang="sk-SK" sz="7200" dirty="0" smtClean="0">
              <a:latin typeface="Arial Black" pitchFamily="34" charset="0"/>
            </a:endParaRPr>
          </a:p>
          <a:p>
            <a:pPr lvl="0"/>
            <a:r>
              <a:rPr lang="sk-SK" sz="7200" dirty="0" smtClean="0">
                <a:latin typeface="Arial Black" pitchFamily="34" charset="0"/>
              </a:rPr>
              <a:t>Mnohé prostriedky zároveň pomáhajú pri uvoľnení lepkavej väzby medzi hnidami a vlasmi a súčasťou balenia býva okrem samotného hubiaceho roztoku často aj špeciálny šampón, balzam, kondicionér, </a:t>
            </a:r>
            <a:r>
              <a:rPr lang="sk-SK" sz="7200" dirty="0" err="1" smtClean="0">
                <a:latin typeface="Arial Black" pitchFamily="34" charset="0"/>
              </a:rPr>
              <a:t>oplachovadlo</a:t>
            </a:r>
            <a:r>
              <a:rPr lang="sk-SK" sz="7200" dirty="0" smtClean="0">
                <a:latin typeface="Arial Black" pitchFamily="34" charset="0"/>
              </a:rPr>
              <a:t>, či hrebeň </a:t>
            </a:r>
            <a:r>
              <a:rPr lang="sk-SK" sz="7200" dirty="0" err="1" smtClean="0">
                <a:latin typeface="Arial Black" pitchFamily="34" charset="0"/>
              </a:rPr>
              <a:t>všiváčik</a:t>
            </a:r>
            <a:r>
              <a:rPr lang="sk-SK" sz="7200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sk-SK" sz="7200" dirty="0" smtClean="0">
                <a:latin typeface="Arial Black" pitchFamily="34" charset="0"/>
              </a:rPr>
              <a:t> </a:t>
            </a:r>
          </a:p>
          <a:p>
            <a:endParaRPr lang="sk-SK" sz="7200" dirty="0" smtClean="0">
              <a:latin typeface="Arial Black" pitchFamily="34" charset="0"/>
            </a:endParaRPr>
          </a:p>
          <a:p>
            <a:endParaRPr lang="sk-SK" dirty="0"/>
          </a:p>
        </p:txBody>
      </p:sp>
      <p:pic>
        <p:nvPicPr>
          <p:cNvPr id="5" name="Picture 2" descr="C:\Users\JA\Desktop\vši\300px-Hreben-na-v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943600"/>
            <a:ext cx="22098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Dôležité upozornenie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sk-SK" dirty="0" smtClean="0">
                <a:solidFill>
                  <a:srgbClr val="FF0000"/>
                </a:solidFill>
                <a:latin typeface="Arial Black" pitchFamily="34" charset="0"/>
              </a:rPr>
              <a:t>Dezinsekciu je nutné po 8 až 14 dňoch zopakovať na zaistenie spoľahlivého účinku!!</a:t>
            </a:r>
            <a:endParaRPr lang="sk-SK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 na záver...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54162"/>
            <a:ext cx="88392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k-SK" dirty="0" smtClean="0"/>
              <a:t>   </a:t>
            </a:r>
            <a:r>
              <a:rPr lang="sk-SK" dirty="0" smtClean="0">
                <a:solidFill>
                  <a:srgbClr val="FF0000"/>
                </a:solidFill>
                <a:latin typeface="Arial Black" pitchFamily="34" charset="0"/>
              </a:rPr>
              <a:t>Rodič má povinnosť starostlivosti o dieťa, vrátane umožnenia poskytnúť mu zdravotnú starostlivosť. Ak rodič odmietne liečenie dieťaťa, možno túto skutočnosť považovať za nedodržanie povinnosti starostlivosti o toto dieťa a navyše dochádza aj k porušeniu základných práv dieťaťa. Riešenie tejto situácie je v kompetencii zodpovedných inštitúcií v sociálnej oblasti.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Charakteristika pedikulózy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  </a:t>
            </a:r>
            <a:r>
              <a:rPr lang="sk-SK" dirty="0" smtClean="0">
                <a:latin typeface="Arial Black" pitchFamily="34" charset="0"/>
              </a:rPr>
              <a:t>parazitárne ochorenie, ktoré sa vyskytuje na celom svete, postihuje ľudí všetkých vekových skupín, najviac však v </a:t>
            </a:r>
            <a:r>
              <a:rPr lang="sk-SK" smtClean="0">
                <a:latin typeface="Arial Black" pitchFamily="34" charset="0"/>
              </a:rPr>
              <a:t>detskom veku</a:t>
            </a:r>
            <a:endParaRPr lang="sk-SK" dirty="0" smtClean="0">
              <a:latin typeface="Arial Black" pitchFamily="34" charset="0"/>
            </a:endParaRPr>
          </a:p>
          <a:p>
            <a:endParaRPr lang="sk-SK" dirty="0">
              <a:latin typeface="Arial Black" pitchFamily="34" charset="0"/>
            </a:endParaRPr>
          </a:p>
        </p:txBody>
      </p:sp>
      <p:pic>
        <p:nvPicPr>
          <p:cNvPr id="2050" name="Picture 2" descr="C:\Users\JA\Desktop\vši\3-8e0c01c89f0a6f8f0f8eba037c20fd858b3d02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733800"/>
            <a:ext cx="4438650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VOŠ detská, hlavová (</a:t>
            </a:r>
            <a:r>
              <a:rPr lang="sk-SK" dirty="0" err="1" smtClean="0"/>
              <a:t>Pediculus</a:t>
            </a:r>
            <a:r>
              <a:rPr lang="sk-SK" dirty="0" smtClean="0"/>
              <a:t>  </a:t>
            </a:r>
            <a:r>
              <a:rPr lang="sk-SK" dirty="0" err="1" smtClean="0"/>
              <a:t>Capitis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 smtClean="0">
                <a:latin typeface="Arial Black" pitchFamily="34" charset="0"/>
              </a:rPr>
              <a:t>Voš je malý bezkrídly hmyz.</a:t>
            </a:r>
          </a:p>
          <a:p>
            <a:pPr algn="just"/>
            <a:r>
              <a:rPr lang="sk-SK" dirty="0" smtClean="0">
                <a:latin typeface="Arial Black" pitchFamily="34" charset="0"/>
              </a:rPr>
              <a:t>Prežíva vo vlasovej časti hlavy, obočí, brade alebo vo fúzoch.</a:t>
            </a:r>
          </a:p>
          <a:p>
            <a:pPr algn="just"/>
            <a:r>
              <a:rPr lang="sk-SK" dirty="0" smtClean="0">
                <a:latin typeface="Arial Black" pitchFamily="34" charset="0"/>
              </a:rPr>
              <a:t>Vši sú schopné parazitovať iba na človeku. Živia sa krvou človeka, ktorú prijímajú každé 2– 3 hodiny. </a:t>
            </a:r>
          </a:p>
          <a:p>
            <a:pPr algn="just"/>
            <a:r>
              <a:rPr lang="sk-SK" dirty="0" smtClean="0">
                <a:latin typeface="Arial Black" pitchFamily="34" charset="0"/>
              </a:rPr>
              <a:t>Pri bodnutí vylučujú do pokožky sekrét, ktorý spôsobuje svojmu hostiteľovi nepríjemné svrbenie. </a:t>
            </a:r>
          </a:p>
          <a:p>
            <a:pPr algn="just"/>
            <a:r>
              <a:rPr lang="sk-SK" dirty="0" smtClean="0">
                <a:latin typeface="Arial Black" pitchFamily="34" charset="0"/>
              </a:rPr>
              <a:t>Škrabaním vznikajú ranky, ktoré sa môžu infikovať a vznikne hnisavé ochorenie kože. </a:t>
            </a:r>
            <a:endParaRPr lang="sk-SK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Voš detská, hlavová</a:t>
            </a:r>
            <a:endParaRPr lang="sk-SK" dirty="0"/>
          </a:p>
        </p:txBody>
      </p:sp>
      <p:pic>
        <p:nvPicPr>
          <p:cNvPr id="4" name="Zástupný symbol obsahu 3" descr="400px-Male_human_head_lou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3200400" cy="2362200"/>
          </a:xfrm>
        </p:spPr>
      </p:pic>
      <p:pic>
        <p:nvPicPr>
          <p:cNvPr id="3074" name="Picture 2" descr="C:\Users\JA\Desktop\vši\phoca_thumb_l_jak_se_zbavit_v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447800"/>
            <a:ext cx="5086350" cy="3662363"/>
          </a:xfrm>
          <a:prstGeom prst="rect">
            <a:avLst/>
          </a:prstGeom>
          <a:noFill/>
        </p:spPr>
      </p:pic>
      <p:pic>
        <p:nvPicPr>
          <p:cNvPr id="3075" name="Picture 3" descr="C:\Users\JA\Desktop\vši\image0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2672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Voš detská, hlavová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 smtClean="0">
                <a:latin typeface="Arial Black" pitchFamily="34" charset="0"/>
              </a:rPr>
              <a:t>Samičky kladú denne 3 – 4 vajíčka /hnidy/ ku koreňom vlasov. </a:t>
            </a:r>
          </a:p>
          <a:p>
            <a:pPr algn="just"/>
            <a:r>
              <a:rPr lang="sk-SK" dirty="0" smtClean="0">
                <a:latin typeface="Arial Black" pitchFamily="34" charset="0"/>
              </a:rPr>
              <a:t>Z vajíčok sa liahnu larvy. </a:t>
            </a:r>
          </a:p>
          <a:p>
            <a:pPr algn="just"/>
            <a:r>
              <a:rPr lang="sk-SK" dirty="0" smtClean="0">
                <a:latin typeface="Arial Black" pitchFamily="34" charset="0"/>
              </a:rPr>
              <a:t>Vývoj vší z vajíčok k dospelému jedincovi trvá priemerne 14 – 40 dní, jeho dĺžka závisí od teploty. </a:t>
            </a:r>
          </a:p>
          <a:p>
            <a:pPr algn="just"/>
            <a:r>
              <a:rPr lang="sk-SK" dirty="0" smtClean="0">
                <a:latin typeface="Arial Black" pitchFamily="34" charset="0"/>
              </a:rPr>
              <a:t>Živé hnidy sú žltobiele, po vytiahnutí sú priesvitné. Na vrchole hnidy je viečko, ktorým vyliahnutá voš vylezie. </a:t>
            </a:r>
          </a:p>
          <a:p>
            <a:pPr algn="just"/>
            <a:r>
              <a:rPr lang="sk-SK" dirty="0" smtClean="0">
                <a:latin typeface="Arial Black" pitchFamily="34" charset="0"/>
              </a:rPr>
              <a:t>Dospelé samičky žijú priemerne 40 dní. </a:t>
            </a:r>
          </a:p>
          <a:p>
            <a:pPr algn="just"/>
            <a:r>
              <a:rPr lang="sk-SK" dirty="0" smtClean="0">
                <a:latin typeface="Arial Black" pitchFamily="34" charset="0"/>
              </a:rPr>
              <a:t>Samička za svoj život nakladie 100 – 140 vajíčok.</a:t>
            </a:r>
            <a:endParaRPr lang="sk-SK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Vajíčko - hnida</a:t>
            </a:r>
            <a:endParaRPr lang="sk-SK" dirty="0"/>
          </a:p>
        </p:txBody>
      </p:sp>
      <p:pic>
        <p:nvPicPr>
          <p:cNvPr id="4100" name="Picture 4" descr="C:\Users\JA\Desktop\vši\HN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295400"/>
            <a:ext cx="5080000" cy="3733800"/>
          </a:xfrm>
          <a:prstGeom prst="rect">
            <a:avLst/>
          </a:prstGeom>
          <a:noFill/>
        </p:spPr>
      </p:pic>
      <p:pic>
        <p:nvPicPr>
          <p:cNvPr id="4101" name="Picture 5" descr="C:\Users\JA\Desktop\vši\3-8e0c01c89f0a6f8f0f8eba037c20fd858b3d02c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505200"/>
            <a:ext cx="443865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Prenos ochorenia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>
                <a:latin typeface="Arial Black" pitchFamily="34" charset="0"/>
              </a:rPr>
              <a:t>Voš parazituje len na človeku a preto zdrojom nákazy je zavšivený človek. </a:t>
            </a:r>
          </a:p>
          <a:p>
            <a:r>
              <a:rPr lang="sk-SK" dirty="0" smtClean="0">
                <a:latin typeface="Arial Black" pitchFamily="34" charset="0"/>
              </a:rPr>
              <a:t>Vši sa šíria priamym kontaktom v kolektíve /škola, rodina, ubytovne/, ale aj pri hre.</a:t>
            </a:r>
          </a:p>
          <a:p>
            <a:r>
              <a:rPr lang="sk-SK" dirty="0" smtClean="0">
                <a:latin typeface="Arial Black" pitchFamily="34" charset="0"/>
              </a:rPr>
              <a:t> Šíria sa aj prostredníctvom rôznych predmetov /hrebeň, kefa, čiapka, osobná alebo posteľná bielizeň/.</a:t>
            </a:r>
          </a:p>
          <a:p>
            <a:r>
              <a:rPr lang="sk-SK" dirty="0" smtClean="0">
                <a:latin typeface="Arial Black" pitchFamily="34" charset="0"/>
              </a:rPr>
              <a:t>Ak sa dostanú vši na golier odevu, môžu preliezať aj na šaty druhých osôb, napr. v šatníkoch,</a:t>
            </a:r>
            <a:r>
              <a:rPr lang="pl-PL" dirty="0" smtClean="0">
                <a:latin typeface="Arial Black" pitchFamily="34" charset="0"/>
              </a:rPr>
              <a:t>šatniach a v spoločných skrinkách.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Diagnostika  ochorenia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713037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>
                <a:latin typeface="Arial Black" pitchFamily="34" charset="0"/>
              </a:rPr>
              <a:t>Je dôležitá dôkladná prehliadka vlasov, pri ktorej hľadáme vši a hnidy. </a:t>
            </a:r>
          </a:p>
          <a:p>
            <a:r>
              <a:rPr lang="sk-SK" dirty="0" smtClean="0">
                <a:latin typeface="Arial Black" pitchFamily="34" charset="0"/>
              </a:rPr>
              <a:t>Charakteristickým  miestom nálezu hníd je najmä časť hlavy za ušami a zátylku. </a:t>
            </a:r>
          </a:p>
          <a:p>
            <a:r>
              <a:rPr lang="sk-SK" dirty="0" smtClean="0">
                <a:latin typeface="Arial Black" pitchFamily="34" charset="0"/>
              </a:rPr>
              <a:t>Jediným spoľahlivým dôkazom  trvajúcej </a:t>
            </a:r>
            <a:r>
              <a:rPr lang="sk-SK" dirty="0" err="1" smtClean="0">
                <a:latin typeface="Arial Black" pitchFamily="34" charset="0"/>
              </a:rPr>
              <a:t>zavšivenosti</a:t>
            </a:r>
            <a:r>
              <a:rPr lang="sk-SK" dirty="0" smtClean="0">
                <a:latin typeface="Arial Black" pitchFamily="34" charset="0"/>
              </a:rPr>
              <a:t>  je nález živých lezúcich vší.</a:t>
            </a:r>
          </a:p>
          <a:p>
            <a:endParaRPr lang="sk-SK" dirty="0">
              <a:latin typeface="Arial Black" pitchFamily="34" charset="0"/>
            </a:endParaRPr>
          </a:p>
        </p:txBody>
      </p:sp>
      <p:pic>
        <p:nvPicPr>
          <p:cNvPr id="5122" name="Picture 2" descr="http://ipravda.sk/res/2007/11/19/thumbs/17206-vsi-nestanda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038600"/>
            <a:ext cx="4610100" cy="2390776"/>
          </a:xfrm>
          <a:prstGeom prst="rect">
            <a:avLst/>
          </a:prstGeom>
          <a:noFill/>
        </p:spPr>
      </p:pic>
      <p:sp>
        <p:nvSpPr>
          <p:cNvPr id="5124" name="AutoShape 4" descr="data:image/jpeg;base64,/9j/4AAQSkZJRgABAQAAAQABAAD/2wCEAAkGBxQSEhUUEBQUFBQUFBAUFRQUFA8QFBQUFBQWGBUUFBQYHCggGBolHBQVITEhJSkrLi4uFx8zODMsNygtLisBCgoKDg0OFxAQFSwcFBwsLCwsLCwsLCwsLCwsLCwsLCwsLCwsLCwrLCw3LCwsLDc3NywrKys3KysrKysrKysrK//AABEIAMIBAwMBIgACEQEDEQH/xAAcAAABBQEBAQAAAAAAAAAAAAAAAQIDBAUGBwj/xAA/EAACAQIDBQYFAgQFAgcAAAAAAQIDEQQhMQUSQVFxBmGBkaGxIjLB0fATQlJiguEHI3Ky8ZLSFSQzQ1Njov/EABgBAQEBAQEAAAAAAAAAAAAAAAABAgME/8QAIREBAQEBAAICAgMBAAAAAAAAAAERAiExAxITQVFhcTL/2gAMAwEAAhEDEQA/APYYt/q+fsXpSsRumt65KEhu/wBzDe7n6DgAbvd3sCk+Q4AG37gu+Q4QBG3wXqJd8kPAGGO/d6hn3eo8AYar93qGfcOAGEAUAprT7hLPmvIeATDUnz9AsxxQ2ptanQjebz4RWr+wMXXlq0ClfRp9MzzDbPaKpWbu2o8Ip5Io4LbtWk7wk13Xun4E1ceuO/cMmp8GjkNn9u45KtC380PszqMBtSlWV6U4y7r2a8NSe0TwUlrb88Qbn3EwFwxXvPkhd6fJE4DDFaTqcEvURfqckWgGGKThUv8At8i3TvZX17hwFwwXAAConWje3ElZUnQ+Pe70WyQADN5cxxNCgJYLF0KAWEsPIUBs5patLq7DXWja91Z6d/QCQCjidqQg7PXy8Bn/AIzTtdtJK2bfMaY0QKlHaVOXyyWZaTvoNCgAFABRxm0YwaWr424d5j7c7RqmtyOcpLXQmri12g22qMXuNOXPW3gcNXpymv1K8nFPTjOXRPh3ss4nHQi96Xxy15xX3ZzuP2lKpJuTuRZFivKjeyU7c95X8rWIng4S+SrbK9ppr1X2Myda5G6pNdMaNbZtaOajvrnTan6LP0K2Hx06bvFuMlxV019iOljZRd4yafczQW1YVMsRBT/mXwzS7pL6k0z+na9me3CnaGKaT0VTh/UvqdvTqKSTi009Gs0zxSWx1NOWFqb/AP8AXJqM+l9JE+xu01fBy3Zb1r505pryv9C7Z/bF5/h7LcW5z+xO1FDEJK+5L+GT49zN5RG1g64lxNwR0kN6/gOckKQTwyZMkXm39wOAQDQAAAIK1HVrWxy8e0dRSacVZNo65nE4fBOdSSgr/HK8nfdWfDmyTmI6LY2MqVW3NLd4NcS5jajik1JRV87/AEMKtj4YSLvK85ZXd5NtcIrj00Ofr9opSbbb17pNJc3pHoieP01js5bV/hi5fzP4V/co4vbUrfDKMV/H/wBv3OVhtxyuk9Vq8/DMycRtBylZ6LXowrscLi4729feeWcnvvzeSRW2rth/E2+fktEjmKOPe8t55RUmlyyy8Snj8U5NO+kr27kMHRYraG/FS52vr8L4O3JkNLEJu2v18P7mNiMXutpfuW74EEMdZuMeCzYV3OGxMYpWUdOry6GphNoL9smv5XozgaFV72d8lomk7/ymvRxa3fDN5J35ZMg7Oe24rXq1x6IrS28ndaX05nAbU2s291LO2W696+fPiQbPxDupScrtZL4bedyo7XF4+KV4u9k23xPPtsbSc6jdzS2nj7Qy45a3OSxNfMmtyL8sRfVkUqhnvEjP1JP5U30TZVxcdUa6hRdSa1hL/pZHLENa3XVNExrWjvhvFCniieNZGbBdo4hxd0zYobelbdqKNSPKaUvLkc7vgpkLHZ4PauF40dx86cpR9M16Ha9nNuU3aMau9Hgpq0o+N80eNKZLRxMotOLaZZ0zfjlfRKfIU4TsP2s30qVd/EvleSud1GV9DpLrjfBQACgAAAAAGwGVKiim5OyWrZzWM2rGnGW69yCu21ZSk+OZX7Q7VUpWTtGPr32PPu0W1HO9nySXJfcxbqw7aXaFzk5Z70sot57kOCjyb4szoY557z/57+Zh1q2YydXK3iaw10eHxvJ5fe4Va+aS558L25mBhq/0L1DEb2XFb2XNEqxapYv40m8nvX8U0PVeyz4ZLpwZj/qfETut7FVpYiveT6e/LvIKTcc8suLa+Jc2VJ1Lq5DOfAg26ePUbu7ms8tFHjrr5DXjpTs2/mtldq0V+2xjUZ5vol9xKmLzb/hWnMC9W2u95tK1pJd6S0LmFxXw5tZu+nM5ijWcr3zvzy8mamDqrXlkkOjny0do4m9orRGcsDOTvJqKfPN+RNCvx/dz+wn6l9TErrIkpYanHhvPnL7Es6/LJFOdQjdYNSLKqh+pf8uVP1BN8hi3KlB6xj5IjeAg9Lro/uRqY5VCamGywLXyyT6pr2FjhZcWiT9Ua6o0w9UByokTrk9HELiQxZwsZKzi7NO6Z3nZjtY8oVcpaJvRnEUcQlqW5QTV1rw5o1Kxede0YTGRqL4XmtVxX3LB5ZsPbs1aMpbsl8sno/5ZHe7K21Gr8M1uT4rVPozpOnKzGuAgGkBz/aza/wCjTtF/FK+nI19oYtUoOUsrer5I8s2/tB1akm9dEtbGbf0MjF452nLjp4t6eXuc/iqrbSb0uXsbPPd5e+hl1FnmWQVnq5FepUzHYyvll4FW/ugLWHnn4k9Oe7MzoTsy3UndJkrUTb+fiyaUs33reRVi75ritO/iPhPS/TwYVJGp7sVzK0nquo5z16IKmhLJvv8AoUq88n3kynk13lKrK68xCnYeeZqUJ2iZMMurJ3X0toidLxGgqwqrGaqwfrHN3af6oxzM2dfvInjkuN+hcrN6ka28Lcy8Pj7lmFcXYssq6pD94qKqPUzKrG8I5EW8DkDDpSEjJjGxQRfpVrrPwJ6OKceJRpaDHkxrONyGJ3kbOzdrNWU3p8stHG3DvRx9Oq0XaWKT1Gs3l6jQ7TVVFLKWWtr3A82jipJZSdvEC/Zn6PQe2m2bz3IfLTyb7+PjqvA4urUtFzk85N27lzNPaNW8LPi5Pq/3Xfgc1tbEZ24LI6uXpSlPNyZSxM7LvftwJHK9l4lLGVM36FFOu8/QKnAjk7sfq/QBKj06Ilp1Lq3d6ogk8/IW+fS5Gono1Pf3J5/2+xnb9izTqXVvLwJVies758eP0GSl9BsZ/ZjanEKllLXwZVciW+TRW3rvoiwp1Wrb1IaFTLo/cjrTvcbQLjEvlJPEEDxMuYTIGML1T3NvVsdGQyKG6FZT25D6daS4+ZFF3Fk+ZF/xYhtB8UWaO0k9cjJuIyXmVqfJ1HRwxNyaMznaGKa1zNOjiLnO84789ytFCkNOZLc52tpoTHuRXTHpkQ9sdGZFvCORUWliGBUchAOz2vVUZNc2vJyy87M5baFa831L+3cVeV1xnddFZR/O8xcQ7y62O0eahzycv6UUa075lvGOyjFcrvxM2TuWFEQjLK/PJCTfBBL0SKEj7DKsh/Ainn6BSVZZkkJelmRWvIdF/ncVIsKrn1sSVJZ58l7FO+niWJSvbojNah03l5FVy17yaUvhfVFSL9ixOi2BSC+pGzTJJsjaHCMIfBCVYaD6fAkqxyM61Iq6EkZcxsYPkOVCXIqZRKmRSiydUpLgMnB8mNMqJIv0ClT1LdKdidNce2hRkWoszY1C7SrXOHUemVYiPRHFkhkIxrkOkRSZUFwGAQaGPnd+Ecuit9GVd28klw3V4ydr+78DV2rh7Vm1pu5eVkZdB/5tnwu/FXZ3np51faEvifX0WRSb1fkWcWvifj53Ks9bcEWFEFx8vESQ96rzfiRzd+gCrQhm7Esnw8yC3HyAErJ+v2Ecsgm7IicsyoswyT8h8ZZr85kdR2SIqctCKnqT+DxKkZZj5z0RFH7osZqcjmLGXMbMobJgtBJhFhEsOHUuSjmVI6l6muPUx068H0aBahQRApW6E8ahiu8w/wDQQyWHRNTnoPRjVUnhE+AxYBGlYN0v2p9Yzngu8VYVriaG6G6NqfWRVgmtSeJIoCxpkDGRSRc/QY54YYM5xAuvDgB0G0KLaTtmnbxysvVnL1V/my5XaXrvP0O+25htypVhpuTdufJexxU4Leb4RSVuuf0SOsef2z8Xld/l/wDm5nw1z6l/aLzt59TPvk34GufSdCE82I3ZLw9iGnLUdUeaXQqQs5fnMYnf80QlR5i2srcwGMjpPO4s5DIsqLGIlkiJPPxH4h6ETZItKxXHIRitZFQlwUxr06CWAWQ1C6oYETwZcjUsihSZYSy65Ga3zU/697FiFUxJNpjlWktGLzrU+R0FGerJ4y06M56ljprl5FujtPmn6M53463PljajIekyrhMfB63XVGpht2fytPpmT61v7xXsySnTbNCGBb01NzZnZitP5Kcnfjuu3jJ5IfVL256lhLlyjgeSO+2d2Cn/AO5KMO7Ob8ll6nQ4TsdQh8zlLuyivTP1NfSsX5HllPZjeiNTC9jq881Tlno2re56vhtnUqfyU4rvsm/N5ls1+Ni/JXkj7A4j/wCP/wDdP7iHrgD8cPyV5l/iBgtytKS0qpS8krvq7PzPPKmV33t+KSd/9qOx7SbVlXe9J6ubt/DTi3lH/peff0OHxc2o27pNv+r/AJ8jF81qTJ5YePndlevkkietG8r8vcq4t5rojcYqCLJP3X7voRoHLM0zpaebuxajCDyG1H+eBGkDYo0dNmmTpO68foI9BFoLw8iKSLJYPgQMkT0KhjyYqJK0OK6kKdsvIBU87DZDpq4j0AbBlunpYpot4Z6eRKQzEQz8iLdLOMWnQgiJ6LPJN0fCPxD6auW40L2fJpPxzQ0kMULZd2vidn/h3OnSqKVRXUZRnJZZxjw79b+Bx9R3f5yNXYtXdbd7Xy80SxX1BShCSTSi00mnZaEyRxP+H233Vp06U83Zxi/9N8vJHbI1GcwBcBs4ktocAiQpoAAAHh203a9v4Va2m6rZHI42eS5taeJ1/aX/AC97ne33XfxOExlRt58X5I4cu1R1Pzz/ALGbi38Xl7GliNPTyRmYn5mbjHXpGtOo1MJsILM2ylh9iGcrsmKyefUzFpOI5/QRjk9CobckismuliMWEgpsmOgxrG8SosRqWyZHVp8v+BLiKYBCXBiyVglG+aHQnwf53kXENiei8glTt0FtkCTD67ul4kUESv5fEbBZiFP3ePibOzaW/BrufmmmvqZUY5eBsbKqbserXoTpeb5ZdrvPhZGhg82ufokLXw9qk7aZO3jf6FzZND3Fvgk8u97Byca1FL904+Tbv7nsSPM+wGz97E7/AO2lC6/1STX19D0xDj0fJ7AABtgAAAAAAHhvayMnUcmmt5XjHXcV7JvvybV+FmcbiqXxfTU9b7fbFjTUJRWTUt7+JyTybb1umvLoeWY6Nrt8/SOb/O44eq6zzGZXV1Luz+hlVndmriKlpPk0/uZlSOZuM9Ih8NfzkNsOXHxNVIF9ysiynn5+xXX56ki06S+gi0Fk9BEVDYsGNeo5FQgj1HQ1Gy1AdJcVwGtj6XL8uMsA6LFsQkiYWLEGO3Mugymy3S9GY9NTyrbuXl+WCEcyeatpb0+uhHY0xUvDyLez296K4J/nsVqGHlLRd/A29n4Hd+OWVl55i+iJcRHjxd/JLL3NTYOGTa7pRfln9jKc0+HTuWVkdR2bwcpbkUs6k4xXcrrP1Rix1eq9jcAqVBS41Pi/p0ivLPxN8bSgopJZJJJdEhx0jjQAAUBDiK27bvdiYqY3WC7ydC0mAm6BBy/+IS/8uv8AVL/azxTby+XpH2ADn1/06c+mHj+HRFGp9AA3EqOOq6iz49AAtRHHVEH9vYUBFL/cAAIZL7irj4ABUENRr18wAH6KtUPnxEAgiY6AAUixRLOH+3uKBit8mVNfP3Hfu8gA0zV/D/N/SzXx83+lDN+b5AAWFoL4l4ex6D2Rj/n4f/UvYUDN9xqeq9VAAOjkAAAAqYn/ANSHiAGevQtg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126" name="AutoShape 6" descr="data:image/jpeg;base64,/9j/4AAQSkZJRgABAQAAAQABAAD/2wCEAAkGBxQSEhUUEBQUFBQUFBAUFRQUFA8QFBQUFBQWGBUUFBQYHCggGBolHBQVITEhJSkrLi4uFx8zODMsNygtLisBCgoKDg0OFxAQFSwcFBwsLCwsLCwsLCwsLCwsLCwsLCwsLCwsLCwrLCw3LCwsLDc3NywrKys3KysrKysrKysrK//AABEIAMIBAwMBIgACEQEDEQH/xAAcAAABBQEBAQAAAAAAAAAAAAAAAQIDBAUGBwj/xAA/EAACAQIDBQYFAgQFAgcAAAAAAQIDEQQhMQUSQVFxBmGBkaGxIjLB0fATQlJiguEHI3Ky8ZLSFSQzQ1Njov/EABgBAQEBAQEAAAAAAAAAAAAAAAABAgME/8QAIREBAQEBAAICAgMBAAAAAAAAAAERAiExAxITQVFhcTL/2gAMAwEAAhEDEQA/APYYt/q+fsXpSsRumt65KEhu/wBzDe7n6DgAbvd3sCk+Q4AG37gu+Q4QBG3wXqJd8kPAGGO/d6hn3eo8AYar93qGfcOAGEAUAprT7hLPmvIeATDUnz9AsxxQ2ptanQjebz4RWr+wMXXlq0ClfRp9MzzDbPaKpWbu2o8Ip5Io4LbtWk7wk13Xun4E1ceuO/cMmp8GjkNn9u45KtC380PszqMBtSlWV6U4y7r2a8NSe0TwUlrb88Qbn3EwFwxXvPkhd6fJE4DDFaTqcEvURfqckWgGGKThUv8At8i3TvZX17hwFwwXAAConWje3ElZUnQ+Pe70WyQADN5cxxNCgJYLF0KAWEsPIUBs5patLq7DXWja91Z6d/QCQCjidqQg7PXy8Bn/AIzTtdtJK2bfMaY0QKlHaVOXyyWZaTvoNCgAFABRxm0YwaWr424d5j7c7RqmtyOcpLXQmri12g22qMXuNOXPW3gcNXpymv1K8nFPTjOXRPh3ss4nHQi96Xxy15xX3ZzuP2lKpJuTuRZFivKjeyU7c95X8rWIng4S+SrbK9ppr1X2Myda5G6pNdMaNbZtaOajvrnTan6LP0K2Hx06bvFuMlxV019iOljZRd4yafczQW1YVMsRBT/mXwzS7pL6k0z+na9me3CnaGKaT0VTh/UvqdvTqKSTi009Gs0zxSWx1NOWFqb/AP8AXJqM+l9JE+xu01fBy3Zb1r505pryv9C7Z/bF5/h7LcW5z+xO1FDEJK+5L+GT49zN5RG1g64lxNwR0kN6/gOckKQTwyZMkXm39wOAQDQAAAIK1HVrWxy8e0dRSacVZNo65nE4fBOdSSgr/HK8nfdWfDmyTmI6LY2MqVW3NLd4NcS5jajik1JRV87/AEMKtj4YSLvK85ZXd5NtcIrj00Ofr9opSbbb17pNJc3pHoieP01js5bV/hi5fzP4V/co4vbUrfDKMV/H/wBv3OVhtxyuk9Vq8/DMycRtBylZ6LXowrscLi4729feeWcnvvzeSRW2rth/E2+fktEjmKOPe8t55RUmlyyy8Snj8U5NO+kr27kMHRYraG/FS52vr8L4O3JkNLEJu2v18P7mNiMXutpfuW74EEMdZuMeCzYV3OGxMYpWUdOry6GphNoL9smv5XozgaFV72d8lomk7/ymvRxa3fDN5J35ZMg7Oe24rXq1x6IrS28ndaX05nAbU2s291LO2W696+fPiQbPxDupScrtZL4bedyo7XF4+KV4u9k23xPPtsbSc6jdzS2nj7Qy45a3OSxNfMmtyL8sRfVkUqhnvEjP1JP5U30TZVxcdUa6hRdSa1hL/pZHLENa3XVNExrWjvhvFCniieNZGbBdo4hxd0zYobelbdqKNSPKaUvLkc7vgpkLHZ4PauF40dx86cpR9M16Ha9nNuU3aMau9Hgpq0o+N80eNKZLRxMotOLaZZ0zfjlfRKfIU4TsP2s30qVd/EvleSud1GV9DpLrjfBQACgAAAAAGwGVKiim5OyWrZzWM2rGnGW69yCu21ZSk+OZX7Q7VUpWTtGPr32PPu0W1HO9nySXJfcxbqw7aXaFzk5Z70sot57kOCjyb4szoY557z/57+Zh1q2YydXK3iaw10eHxvJ5fe4Va+aS558L25mBhq/0L1DEb2XFb2XNEqxapYv40m8nvX8U0PVeyz4ZLpwZj/qfETut7FVpYiveT6e/LvIKTcc8suLa+Jc2VJ1Lq5DOfAg26ePUbu7ms8tFHjrr5DXjpTs2/mtldq0V+2xjUZ5vol9xKmLzb/hWnMC9W2u95tK1pJd6S0LmFxXw5tZu+nM5ijWcr3zvzy8mamDqrXlkkOjny0do4m9orRGcsDOTvJqKfPN+RNCvx/dz+wn6l9TErrIkpYanHhvPnL7Es6/LJFOdQjdYNSLKqh+pf8uVP1BN8hi3KlB6xj5IjeAg9Lro/uRqY5VCamGywLXyyT6pr2FjhZcWiT9Ua6o0w9UByokTrk9HELiQxZwsZKzi7NO6Z3nZjtY8oVcpaJvRnEUcQlqW5QTV1rw5o1Kxede0YTGRqL4XmtVxX3LB5ZsPbs1aMpbsl8sno/5ZHe7K21Gr8M1uT4rVPozpOnKzGuAgGkBz/aza/wCjTtF/FK+nI19oYtUoOUsrer5I8s2/tB1akm9dEtbGbf0MjF452nLjp4t6eXuc/iqrbSb0uXsbPPd5e+hl1FnmWQVnq5FepUzHYyvll4FW/ugLWHnn4k9Oe7MzoTsy3UndJkrUTb+fiyaUs33reRVi75ritO/iPhPS/TwYVJGp7sVzK0nquo5z16IKmhLJvv8AoUq88n3kynk13lKrK68xCnYeeZqUJ2iZMMurJ3X0toidLxGgqwqrGaqwfrHN3af6oxzM2dfvInjkuN+hcrN6ka28Lcy8Pj7lmFcXYssq6pD94qKqPUzKrG8I5EW8DkDDpSEjJjGxQRfpVrrPwJ6OKceJRpaDHkxrONyGJ3kbOzdrNWU3p8stHG3DvRx9Oq0XaWKT1Gs3l6jQ7TVVFLKWWtr3A82jipJZSdvEC/Zn6PQe2m2bz3IfLTyb7+PjqvA4urUtFzk85N27lzNPaNW8LPi5Pq/3Xfgc1tbEZ24LI6uXpSlPNyZSxM7LvftwJHK9l4lLGVM36FFOu8/QKnAjk7sfq/QBKj06Ilp1Lq3d6ogk8/IW+fS5Gono1Pf3J5/2+xnb9izTqXVvLwJVies758eP0GSl9BsZ/ZjanEKllLXwZVciW+TRW3rvoiwp1Wrb1IaFTLo/cjrTvcbQLjEvlJPEEDxMuYTIGML1T3NvVsdGQyKG6FZT25D6daS4+ZFF3Fk+ZF/xYhtB8UWaO0k9cjJuIyXmVqfJ1HRwxNyaMznaGKa1zNOjiLnO84789ytFCkNOZLc52tpoTHuRXTHpkQ9sdGZFvCORUWliGBUchAOz2vVUZNc2vJyy87M5baFa831L+3cVeV1xnddFZR/O8xcQ7y62O0eahzycv6UUa075lvGOyjFcrvxM2TuWFEQjLK/PJCTfBBL0SKEj7DKsh/Ainn6BSVZZkkJelmRWvIdF/ncVIsKrn1sSVJZ58l7FO+niWJSvbojNah03l5FVy17yaUvhfVFSL9ixOi2BSC+pGzTJJsjaHCMIfBCVYaD6fAkqxyM61Iq6EkZcxsYPkOVCXIqZRKmRSiydUpLgMnB8mNMqJIv0ClT1LdKdidNce2hRkWoszY1C7SrXOHUemVYiPRHFkhkIxrkOkRSZUFwGAQaGPnd+Ecuit9GVd28klw3V4ydr+78DV2rh7Vm1pu5eVkZdB/5tnwu/FXZ3np51faEvifX0WRSb1fkWcWvifj53Ks9bcEWFEFx8vESQ96rzfiRzd+gCrQhm7Esnw8yC3HyAErJ+v2Ecsgm7IicsyoswyT8h8ZZr85kdR2SIqctCKnqT+DxKkZZj5z0RFH7osZqcjmLGXMbMobJgtBJhFhEsOHUuSjmVI6l6muPUx068H0aBahQRApW6E8ahiu8w/wDQQyWHRNTnoPRjVUnhE+AxYBGlYN0v2p9Yzngu8VYVriaG6G6NqfWRVgmtSeJIoCxpkDGRSRc/QY54YYM5xAuvDgB0G0KLaTtmnbxysvVnL1V/my5XaXrvP0O+25htypVhpuTdufJexxU4Leb4RSVuuf0SOsef2z8Xld/l/wDm5nw1z6l/aLzt59TPvk34GufSdCE82I3ZLw9iGnLUdUeaXQqQs5fnMYnf80QlR5i2srcwGMjpPO4s5DIsqLGIlkiJPPxH4h6ETZItKxXHIRitZFQlwUxr06CWAWQ1C6oYETwZcjUsihSZYSy65Ga3zU/697FiFUxJNpjlWktGLzrU+R0FGerJ4y06M56ljprl5FujtPmn6M53463PljajIekyrhMfB63XVGpht2fytPpmT61v7xXsySnTbNCGBb01NzZnZitP5Kcnfjuu3jJ5IfVL256lhLlyjgeSO+2d2Cn/AO5KMO7Ob8ll6nQ4TsdQh8zlLuyivTP1NfSsX5HllPZjeiNTC9jq881Tlno2re56vhtnUqfyU4rvsm/N5ls1+Ni/JXkj7A4j/wCP/wDdP7iHrgD8cPyV5l/iBgtytKS0qpS8krvq7PzPPKmV33t+KSd/9qOx7SbVlXe9J6ubt/DTi3lH/peff0OHxc2o27pNv+r/AJ8jF81qTJ5YePndlevkkietG8r8vcq4t5rojcYqCLJP3X7voRoHLM0zpaebuxajCDyG1H+eBGkDYo0dNmmTpO68foI9BFoLw8iKSLJYPgQMkT0KhjyYqJK0OK6kKdsvIBU87DZDpq4j0AbBlunpYpot4Z6eRKQzEQz8iLdLOMWnQgiJ6LPJN0fCPxD6auW40L2fJpPxzQ0kMULZd2vidn/h3OnSqKVRXUZRnJZZxjw79b+Bx9R3f5yNXYtXdbd7Xy80SxX1BShCSTSi00mnZaEyRxP+H233Vp06U83Zxi/9N8vJHbI1GcwBcBs4ktocAiQpoAAAHh203a9v4Va2m6rZHI42eS5taeJ1/aX/AC97ne33XfxOExlRt58X5I4cu1R1Pzz/ALGbi38Xl7GliNPTyRmYn5mbjHXpGtOo1MJsILM2ylh9iGcrsmKyefUzFpOI5/QRjk9CobckismuliMWEgpsmOgxrG8SosRqWyZHVp8v+BLiKYBCXBiyVglG+aHQnwf53kXENiei8glTt0FtkCTD67ul4kUESv5fEbBZiFP3ePibOzaW/BrufmmmvqZUY5eBsbKqbserXoTpeb5ZdrvPhZGhg82ufokLXw9qk7aZO3jf6FzZND3Fvgk8u97Byca1FL904+Tbv7nsSPM+wGz97E7/AO2lC6/1STX19D0xDj0fJ7AABtgAAAAAAHhvayMnUcmmt5XjHXcV7JvvybV+FmcbiqXxfTU9b7fbFjTUJRWTUt7+JyTybb1umvLoeWY6Nrt8/SOb/O44eq6zzGZXV1Luz+hlVndmriKlpPk0/uZlSOZuM9Ih8NfzkNsOXHxNVIF9ysiynn5+xXX56ki06S+gi0Fk9BEVDYsGNeo5FQgj1HQ1Gy1AdJcVwGtj6XL8uMsA6LFsQkiYWLEGO3Mugymy3S9GY9NTyrbuXl+WCEcyeatpb0+uhHY0xUvDyLez296K4J/nsVqGHlLRd/A29n4Hd+OWVl55i+iJcRHjxd/JLL3NTYOGTa7pRfln9jKc0+HTuWVkdR2bwcpbkUs6k4xXcrrP1Rix1eq9jcAqVBS41Pi/p0ivLPxN8bSgopJZJJJdEhx0jjQAAUBDiK27bvdiYqY3WC7ydC0mAm6BBy/+IS/8uv8AVL/azxTby+XpH2ADn1/06c+mHj+HRFGp9AA3EqOOq6iz49AAtRHHVEH9vYUBFL/cAAIZL7irj4ABUENRr18wAH6KtUPnxEAgiY6AAUixRLOH+3uKBit8mVNfP3Hfu8gA0zV/D/N/SzXx83+lDN+b5AAWFoL4l4ex6D2Rj/n4f/UvYUDN9xqeq9VAAOjkAAAAqYn/ANSHiAGevQtg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128" name="AutoShape 8" descr="data:image/jpeg;base64,/9j/4AAQSkZJRgABAQAAAQABAAD/2wCEAAkGBxQSEhUUEBQUFBQUFBAUFRQUFA8QFBQUFBQWGBUUFBQYHCggGBolHBQVITEhJSkrLi4uFx8zODMsNygtLisBCgoKDg0OFxAQFSwcFBwsLCwsLCwsLCwsLCwsLCwsLCwsLCwsLCwrLCw3LCwsLDc3NywrKys3KysrKysrKysrK//AABEIAMIBAwMBIgACEQEDEQH/xAAcAAABBQEBAQAAAAAAAAAAAAAAAQIDBAUGBwj/xAA/EAACAQIDBQYFAgQFAgcAAAAAAQIDEQQhMQUSQVFxBmGBkaGxIjLB0fATQlJiguEHI3Ky8ZLSFSQzQ1Njov/EABgBAQEBAQEAAAAAAAAAAAAAAAABAgME/8QAIREBAQEBAAICAgMBAAAAAAAAAAERAiExAxITQVFhcTL/2gAMAwEAAhEDEQA/APYYt/q+fsXpSsRumt65KEhu/wBzDe7n6DgAbvd3sCk+Q4AG37gu+Q4QBG3wXqJd8kPAGGO/d6hn3eo8AYar93qGfcOAGEAUAprT7hLPmvIeATDUnz9AsxxQ2ptanQjebz4RWr+wMXXlq0ClfRp9MzzDbPaKpWbu2o8Ip5Io4LbtWk7wk13Xun4E1ceuO/cMmp8GjkNn9u45KtC380PszqMBtSlWV6U4y7r2a8NSe0TwUlrb88Qbn3EwFwxXvPkhd6fJE4DDFaTqcEvURfqckWgGGKThUv8At8i3TvZX17hwFwwXAAConWje3ElZUnQ+Pe70WyQADN5cxxNCgJYLF0KAWEsPIUBs5patLq7DXWja91Z6d/QCQCjidqQg7PXy8Bn/AIzTtdtJK2bfMaY0QKlHaVOXyyWZaTvoNCgAFABRxm0YwaWr424d5j7c7RqmtyOcpLXQmri12g22qMXuNOXPW3gcNXpymv1K8nFPTjOXRPh3ss4nHQi96Xxy15xX3ZzuP2lKpJuTuRZFivKjeyU7c95X8rWIng4S+SrbK9ppr1X2Myda5G6pNdMaNbZtaOajvrnTan6LP0K2Hx06bvFuMlxV019iOljZRd4yafczQW1YVMsRBT/mXwzS7pL6k0z+na9me3CnaGKaT0VTh/UvqdvTqKSTi009Gs0zxSWx1NOWFqb/AP8AXJqM+l9JE+xu01fBy3Zb1r505pryv9C7Z/bF5/h7LcW5z+xO1FDEJK+5L+GT49zN5RG1g64lxNwR0kN6/gOckKQTwyZMkXm39wOAQDQAAAIK1HVrWxy8e0dRSacVZNo65nE4fBOdSSgr/HK8nfdWfDmyTmI6LY2MqVW3NLd4NcS5jajik1JRV87/AEMKtj4YSLvK85ZXd5NtcIrj00Ofr9opSbbb17pNJc3pHoieP01js5bV/hi5fzP4V/co4vbUrfDKMV/H/wBv3OVhtxyuk9Vq8/DMycRtBylZ6LXowrscLi4729feeWcnvvzeSRW2rth/E2+fktEjmKOPe8t55RUmlyyy8Snj8U5NO+kr27kMHRYraG/FS52vr8L4O3JkNLEJu2v18P7mNiMXutpfuW74EEMdZuMeCzYV3OGxMYpWUdOry6GphNoL9smv5XozgaFV72d8lomk7/ymvRxa3fDN5J35ZMg7Oe24rXq1x6IrS28ndaX05nAbU2s291LO2W696+fPiQbPxDupScrtZL4bedyo7XF4+KV4u9k23xPPtsbSc6jdzS2nj7Qy45a3OSxNfMmtyL8sRfVkUqhnvEjP1JP5U30TZVxcdUa6hRdSa1hL/pZHLENa3XVNExrWjvhvFCniieNZGbBdo4hxd0zYobelbdqKNSPKaUvLkc7vgpkLHZ4PauF40dx86cpR9M16Ha9nNuU3aMau9Hgpq0o+N80eNKZLRxMotOLaZZ0zfjlfRKfIU4TsP2s30qVd/EvleSud1GV9DpLrjfBQACgAAAAAGwGVKiim5OyWrZzWM2rGnGW69yCu21ZSk+OZX7Q7VUpWTtGPr32PPu0W1HO9nySXJfcxbqw7aXaFzk5Z70sot57kOCjyb4szoY557z/57+Zh1q2YydXK3iaw10eHxvJ5fe4Va+aS558L25mBhq/0L1DEb2XFb2XNEqxapYv40m8nvX8U0PVeyz4ZLpwZj/qfETut7FVpYiveT6e/LvIKTcc8suLa+Jc2VJ1Lq5DOfAg26ePUbu7ms8tFHjrr5DXjpTs2/mtldq0V+2xjUZ5vol9xKmLzb/hWnMC9W2u95tK1pJd6S0LmFxXw5tZu+nM5ijWcr3zvzy8mamDqrXlkkOjny0do4m9orRGcsDOTvJqKfPN+RNCvx/dz+wn6l9TErrIkpYanHhvPnL7Es6/LJFOdQjdYNSLKqh+pf8uVP1BN8hi3KlB6xj5IjeAg9Lro/uRqY5VCamGywLXyyT6pr2FjhZcWiT9Ua6o0w9UByokTrk9HELiQxZwsZKzi7NO6Z3nZjtY8oVcpaJvRnEUcQlqW5QTV1rw5o1Kxede0YTGRqL4XmtVxX3LB5ZsPbs1aMpbsl8sno/5ZHe7K21Gr8M1uT4rVPozpOnKzGuAgGkBz/aza/wCjTtF/FK+nI19oYtUoOUsrer5I8s2/tB1akm9dEtbGbf0MjF452nLjp4t6eXuc/iqrbSb0uXsbPPd5e+hl1FnmWQVnq5FepUzHYyvll4FW/ugLWHnn4k9Oe7MzoTsy3UndJkrUTb+fiyaUs33reRVi75ritO/iPhPS/TwYVJGp7sVzK0nquo5z16IKmhLJvv8AoUq88n3kynk13lKrK68xCnYeeZqUJ2iZMMurJ3X0toidLxGgqwqrGaqwfrHN3af6oxzM2dfvInjkuN+hcrN6ka28Lcy8Pj7lmFcXYssq6pD94qKqPUzKrG8I5EW8DkDDpSEjJjGxQRfpVrrPwJ6OKceJRpaDHkxrONyGJ3kbOzdrNWU3p8stHG3DvRx9Oq0XaWKT1Gs3l6jQ7TVVFLKWWtr3A82jipJZSdvEC/Zn6PQe2m2bz3IfLTyb7+PjqvA4urUtFzk85N27lzNPaNW8LPi5Pq/3Xfgc1tbEZ24LI6uXpSlPNyZSxM7LvftwJHK9l4lLGVM36FFOu8/QKnAjk7sfq/QBKj06Ilp1Lq3d6ogk8/IW+fS5Gono1Pf3J5/2+xnb9izTqXVvLwJVies758eP0GSl9BsZ/ZjanEKllLXwZVciW+TRW3rvoiwp1Wrb1IaFTLo/cjrTvcbQLjEvlJPEEDxMuYTIGML1T3NvVsdGQyKG6FZT25D6daS4+ZFF3Fk+ZF/xYhtB8UWaO0k9cjJuIyXmVqfJ1HRwxNyaMznaGKa1zNOjiLnO84789ytFCkNOZLc52tpoTHuRXTHpkQ9sdGZFvCORUWliGBUchAOz2vVUZNc2vJyy87M5baFa831L+3cVeV1xnddFZR/O8xcQ7y62O0eahzycv6UUa075lvGOyjFcrvxM2TuWFEQjLK/PJCTfBBL0SKEj7DKsh/Ainn6BSVZZkkJelmRWvIdF/ncVIsKrn1sSVJZ58l7FO+niWJSvbojNah03l5FVy17yaUvhfVFSL9ixOi2BSC+pGzTJJsjaHCMIfBCVYaD6fAkqxyM61Iq6EkZcxsYPkOVCXIqZRKmRSiydUpLgMnB8mNMqJIv0ClT1LdKdidNce2hRkWoszY1C7SrXOHUemVYiPRHFkhkIxrkOkRSZUFwGAQaGPnd+Ecuit9GVd28klw3V4ydr+78DV2rh7Vm1pu5eVkZdB/5tnwu/FXZ3np51faEvifX0WRSb1fkWcWvifj53Ks9bcEWFEFx8vESQ96rzfiRzd+gCrQhm7Esnw8yC3HyAErJ+v2Ecsgm7IicsyoswyT8h8ZZr85kdR2SIqctCKnqT+DxKkZZj5z0RFH7osZqcjmLGXMbMobJgtBJhFhEsOHUuSjmVI6l6muPUx068H0aBahQRApW6E8ahiu8w/wDQQyWHRNTnoPRjVUnhE+AxYBGlYN0v2p9Yzngu8VYVriaG6G6NqfWRVgmtSeJIoCxpkDGRSRc/QY54YYM5xAuvDgB0G0KLaTtmnbxysvVnL1V/my5XaXrvP0O+25htypVhpuTdufJexxU4Leb4RSVuuf0SOsef2z8Xld/l/wDm5nw1z6l/aLzt59TPvk34GufSdCE82I3ZLw9iGnLUdUeaXQqQs5fnMYnf80QlR5i2srcwGMjpPO4s5DIsqLGIlkiJPPxH4h6ETZItKxXHIRitZFQlwUxr06CWAWQ1C6oYETwZcjUsihSZYSy65Ga3zU/697FiFUxJNpjlWktGLzrU+R0FGerJ4y06M56ljprl5FujtPmn6M53463PljajIekyrhMfB63XVGpht2fytPpmT61v7xXsySnTbNCGBb01NzZnZitP5Kcnfjuu3jJ5IfVL256lhLlyjgeSO+2d2Cn/AO5KMO7Ob8ll6nQ4TsdQh8zlLuyivTP1NfSsX5HllPZjeiNTC9jq881Tlno2re56vhtnUqfyU4rvsm/N5ls1+Ni/JXkj7A4j/wCP/wDdP7iHrgD8cPyV5l/iBgtytKS0qpS8krvq7PzPPKmV33t+KSd/9qOx7SbVlXe9J6ubt/DTi3lH/peff0OHxc2o27pNv+r/AJ8jF81qTJ5YePndlevkkietG8r8vcq4t5rojcYqCLJP3X7voRoHLM0zpaebuxajCDyG1H+eBGkDYo0dNmmTpO68foI9BFoLw8iKSLJYPgQMkT0KhjyYqJK0OK6kKdsvIBU87DZDpq4j0AbBlunpYpot4Z6eRKQzEQz8iLdLOMWnQgiJ6LPJN0fCPxD6auW40L2fJpPxzQ0kMULZd2vidn/h3OnSqKVRXUZRnJZZxjw79b+Bx9R3f5yNXYtXdbd7Xy80SxX1BShCSTSi00mnZaEyRxP+H233Vp06U83Zxi/9N8vJHbI1GcwBcBs4ktocAiQpoAAAHh203a9v4Va2m6rZHI42eS5taeJ1/aX/AC97ne33XfxOExlRt58X5I4cu1R1Pzz/ALGbi38Xl7GliNPTyRmYn5mbjHXpGtOo1MJsILM2ylh9iGcrsmKyefUzFpOI5/QRjk9CobckismuliMWEgpsmOgxrG8SosRqWyZHVp8v+BLiKYBCXBiyVglG+aHQnwf53kXENiei8glTt0FtkCTD67ul4kUESv5fEbBZiFP3ePibOzaW/BrufmmmvqZUY5eBsbKqbserXoTpeb5ZdrvPhZGhg82ufokLXw9qk7aZO3jf6FzZND3Fvgk8u97Byca1FL904+Tbv7nsSPM+wGz97E7/AO2lC6/1STX19D0xDj0fJ7AABtgAAAAAAHhvayMnUcmmt5XjHXcV7JvvybV+FmcbiqXxfTU9b7fbFjTUJRWTUt7+JyTybb1umvLoeWY6Nrt8/SOb/O44eq6zzGZXV1Luz+hlVndmriKlpPk0/uZlSOZuM9Ih8NfzkNsOXHxNVIF9ysiynn5+xXX56ki06S+gi0Fk9BEVDYsGNeo5FQgj1HQ1Gy1AdJcVwGtj6XL8uMsA6LFsQkiYWLEGO3Mugymy3S9GY9NTyrbuXl+WCEcyeatpb0+uhHY0xUvDyLez296K4J/nsVqGHlLRd/A29n4Hd+OWVl55i+iJcRHjxd/JLL3NTYOGTa7pRfln9jKc0+HTuWVkdR2bwcpbkUs6k4xXcrrP1Rix1eq9jcAqVBS41Pi/p0ivLPxN8bSgopJZJJJdEhx0jjQAAUBDiK27bvdiYqY3WC7ydC0mAm6BBy/+IS/8uv8AVL/azxTby+XpH2ADn1/06c+mHj+HRFGp9AA3EqOOq6iz49AAtRHHVEH9vYUBFL/cAAIZL7irj4ABUENRr18wAH6KtUPnxEAgiY6AAUixRLOH+3uKBit8mVNfP3Hfu8gA0zV/D/N/SzXx83+lDN+b5AAWFoL4l4ex6D2Rj/n4f/UvYUDN9xqeq9VAAOjkAAAAqYn/ANSHiAGevQtg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130" name="AutoShape 10" descr="data:image/jpeg;base64,/9j/4AAQSkZJRgABAQAAAQABAAD/2wCEAAkGBxQSEhUUEBQUFBQUFBAUFRQUFA8QFBQUFBQWGBUUFBQYHCggGBolHBQVITEhJSkrLi4uFx8zODMsNygtLisBCgoKDg0OFxAQFSwcFBwsLCwsLCwsLCwsLCwsLCwsLCwsLCwsLCwrLCw3LCwsLDc3NywrKys3KysrKysrKysrK//AABEIAMIBAwMBIgACEQEDEQH/xAAcAAABBQEBAQAAAAAAAAAAAAAAAQIDBAUGBwj/xAA/EAACAQIDBQYFAgQFAgcAAAAAAQIDEQQhMQUSQVFxBmGBkaGxIjLB0fATQlJiguEHI3Ky8ZLSFSQzQ1Njov/EABgBAQEBAQEAAAAAAAAAAAAAAAABAgME/8QAIREBAQEBAAICAgMBAAAAAAAAAAERAiExAxITQVFhcTL/2gAMAwEAAhEDEQA/APYYt/q+fsXpSsRumt65KEhu/wBzDe7n6DgAbvd3sCk+Q4AG37gu+Q4QBG3wXqJd8kPAGGO/d6hn3eo8AYar93qGfcOAGEAUAprT7hLPmvIeATDUnz9AsxxQ2ptanQjebz4RWr+wMXXlq0ClfRp9MzzDbPaKpWbu2o8Ip5Io4LbtWk7wk13Xun4E1ceuO/cMmp8GjkNn9u45KtC380PszqMBtSlWV6U4y7r2a8NSe0TwUlrb88Qbn3EwFwxXvPkhd6fJE4DDFaTqcEvURfqckWgGGKThUv8At8i3TvZX17hwFwwXAAConWje3ElZUnQ+Pe70WyQADN5cxxNCgJYLF0KAWEsPIUBs5patLq7DXWja91Z6d/QCQCjidqQg7PXy8Bn/AIzTtdtJK2bfMaY0QKlHaVOXyyWZaTvoNCgAFABRxm0YwaWr424d5j7c7RqmtyOcpLXQmri12g22qMXuNOXPW3gcNXpymv1K8nFPTjOXRPh3ss4nHQi96Xxy15xX3ZzuP2lKpJuTuRZFivKjeyU7c95X8rWIng4S+SrbK9ppr1X2Myda5G6pNdMaNbZtaOajvrnTan6LP0K2Hx06bvFuMlxV019iOljZRd4yafczQW1YVMsRBT/mXwzS7pL6k0z+na9me3CnaGKaT0VTh/UvqdvTqKSTi009Gs0zxSWx1NOWFqb/AP8AXJqM+l9JE+xu01fBy3Zb1r505pryv9C7Z/bF5/h7LcW5z+xO1FDEJK+5L+GT49zN5RG1g64lxNwR0kN6/gOckKQTwyZMkXm39wOAQDQAAAIK1HVrWxy8e0dRSacVZNo65nE4fBOdSSgr/HK8nfdWfDmyTmI6LY2MqVW3NLd4NcS5jajik1JRV87/AEMKtj4YSLvK85ZXd5NtcIrj00Ofr9opSbbb17pNJc3pHoieP01js5bV/hi5fzP4V/co4vbUrfDKMV/H/wBv3OVhtxyuk9Vq8/DMycRtBylZ6LXowrscLi4729feeWcnvvzeSRW2rth/E2+fktEjmKOPe8t55RUmlyyy8Snj8U5NO+kr27kMHRYraG/FS52vr8L4O3JkNLEJu2v18P7mNiMXutpfuW74EEMdZuMeCzYV3OGxMYpWUdOry6GphNoL9smv5XozgaFV72d8lomk7/ymvRxa3fDN5J35ZMg7Oe24rXq1x6IrS28ndaX05nAbU2s291LO2W696+fPiQbPxDupScrtZL4bedyo7XF4+KV4u9k23xPPtsbSc6jdzS2nj7Qy45a3OSxNfMmtyL8sRfVkUqhnvEjP1JP5U30TZVxcdUa6hRdSa1hL/pZHLENa3XVNExrWjvhvFCniieNZGbBdo4hxd0zYobelbdqKNSPKaUvLkc7vgpkLHZ4PauF40dx86cpR9M16Ha9nNuU3aMau9Hgpq0o+N80eNKZLRxMotOLaZZ0zfjlfRKfIU4TsP2s30qVd/EvleSud1GV9DpLrjfBQACgAAAAAGwGVKiim5OyWrZzWM2rGnGW69yCu21ZSk+OZX7Q7VUpWTtGPr32PPu0W1HO9nySXJfcxbqw7aXaFzk5Z70sot57kOCjyb4szoY557z/57+Zh1q2YydXK3iaw10eHxvJ5fe4Va+aS558L25mBhq/0L1DEb2XFb2XNEqxapYv40m8nvX8U0PVeyz4ZLpwZj/qfETut7FVpYiveT6e/LvIKTcc8suLa+Jc2VJ1Lq5DOfAg26ePUbu7ms8tFHjrr5DXjpTs2/mtldq0V+2xjUZ5vol9xKmLzb/hWnMC9W2u95tK1pJd6S0LmFxXw5tZu+nM5ijWcr3zvzy8mamDqrXlkkOjny0do4m9orRGcsDOTvJqKfPN+RNCvx/dz+wn6l9TErrIkpYanHhvPnL7Es6/LJFOdQjdYNSLKqh+pf8uVP1BN8hi3KlB6xj5IjeAg9Lro/uRqY5VCamGywLXyyT6pr2FjhZcWiT9Ua6o0w9UByokTrk9HELiQxZwsZKzi7NO6Z3nZjtY8oVcpaJvRnEUcQlqW5QTV1rw5o1Kxede0YTGRqL4XmtVxX3LB5ZsPbs1aMpbsl8sno/5ZHe7K21Gr8M1uT4rVPozpOnKzGuAgGkBz/aza/wCjTtF/FK+nI19oYtUoOUsrer5I8s2/tB1akm9dEtbGbf0MjF452nLjp4t6eXuc/iqrbSb0uXsbPPd5e+hl1FnmWQVnq5FepUzHYyvll4FW/ugLWHnn4k9Oe7MzoTsy3UndJkrUTb+fiyaUs33reRVi75ritO/iPhPS/TwYVJGp7sVzK0nquo5z16IKmhLJvv8AoUq88n3kynk13lKrK68xCnYeeZqUJ2iZMMurJ3X0toidLxGgqwqrGaqwfrHN3af6oxzM2dfvInjkuN+hcrN6ka28Lcy8Pj7lmFcXYssq6pD94qKqPUzKrG8I5EW8DkDDpSEjJjGxQRfpVrrPwJ6OKceJRpaDHkxrONyGJ3kbOzdrNWU3p8stHG3DvRx9Oq0XaWKT1Gs3l6jQ7TVVFLKWWtr3A82jipJZSdvEC/Zn6PQe2m2bz3IfLTyb7+PjqvA4urUtFzk85N27lzNPaNW8LPi5Pq/3Xfgc1tbEZ24LI6uXpSlPNyZSxM7LvftwJHK9l4lLGVM36FFOu8/QKnAjk7sfq/QBKj06Ilp1Lq3d6ogk8/IW+fS5Gono1Pf3J5/2+xnb9izTqXVvLwJVies758eP0GSl9BsZ/ZjanEKllLXwZVciW+TRW3rvoiwp1Wrb1IaFTLo/cjrTvcbQLjEvlJPEEDxMuYTIGML1T3NvVsdGQyKG6FZT25D6daS4+ZFF3Fk+ZF/xYhtB8UWaO0k9cjJuIyXmVqfJ1HRwxNyaMznaGKa1zNOjiLnO84789ytFCkNOZLc52tpoTHuRXTHpkQ9sdGZFvCORUWliGBUchAOz2vVUZNc2vJyy87M5baFa831L+3cVeV1xnddFZR/O8xcQ7y62O0eahzycv6UUa075lvGOyjFcrvxM2TuWFEQjLK/PJCTfBBL0SKEj7DKsh/Ainn6BSVZZkkJelmRWvIdF/ncVIsKrn1sSVJZ58l7FO+niWJSvbojNah03l5FVy17yaUvhfVFSL9ixOi2BSC+pGzTJJsjaHCMIfBCVYaD6fAkqxyM61Iq6EkZcxsYPkOVCXIqZRKmRSiydUpLgMnB8mNMqJIv0ClT1LdKdidNce2hRkWoszY1C7SrXOHUemVYiPRHFkhkIxrkOkRSZUFwGAQaGPnd+Ecuit9GVd28klw3V4ydr+78DV2rh7Vm1pu5eVkZdB/5tnwu/FXZ3np51faEvifX0WRSb1fkWcWvifj53Ks9bcEWFEFx8vESQ96rzfiRzd+gCrQhm7Esnw8yC3HyAErJ+v2Ecsgm7IicsyoswyT8h8ZZr85kdR2SIqctCKnqT+DxKkZZj5z0RFH7osZqcjmLGXMbMobJgtBJhFhEsOHUuSjmVI6l6muPUx068H0aBahQRApW6E8ahiu8w/wDQQyWHRNTnoPRjVUnhE+AxYBGlYN0v2p9Yzngu8VYVriaG6G6NqfWRVgmtSeJIoCxpkDGRSRc/QY54YYM5xAuvDgB0G0KLaTtmnbxysvVnL1V/my5XaXrvP0O+25htypVhpuTdufJexxU4Leb4RSVuuf0SOsef2z8Xld/l/wDm5nw1z6l/aLzt59TPvk34GufSdCE82I3ZLw9iGnLUdUeaXQqQs5fnMYnf80QlR5i2srcwGMjpPO4s5DIsqLGIlkiJPPxH4h6ETZItKxXHIRitZFQlwUxr06CWAWQ1C6oYETwZcjUsihSZYSy65Ga3zU/697FiFUxJNpjlWktGLzrU+R0FGerJ4y06M56ljprl5FujtPmn6M53463PljajIekyrhMfB63XVGpht2fytPpmT61v7xXsySnTbNCGBb01NzZnZitP5Kcnfjuu3jJ5IfVL256lhLlyjgeSO+2d2Cn/AO5KMO7Ob8ll6nQ4TsdQh8zlLuyivTP1NfSsX5HllPZjeiNTC9jq881Tlno2re56vhtnUqfyU4rvsm/N5ls1+Ni/JXkj7A4j/wCP/wDdP7iHrgD8cPyV5l/iBgtytKS0qpS8krvq7PzPPKmV33t+KSd/9qOx7SbVlXe9J6ubt/DTi3lH/peff0OHxc2o27pNv+r/AJ8jF81qTJ5YePndlevkkietG8r8vcq4t5rojcYqCLJP3X7voRoHLM0zpaebuxajCDyG1H+eBGkDYo0dNmmTpO68foI9BFoLw8iKSLJYPgQMkT0KhjyYqJK0OK6kKdsvIBU87DZDpq4j0AbBlunpYpot4Z6eRKQzEQz8iLdLOMWnQgiJ6LPJN0fCPxD6auW40L2fJpPxzQ0kMULZd2vidn/h3OnSqKVRXUZRnJZZxjw79b+Bx9R3f5yNXYtXdbd7Xy80SxX1BShCSTSi00mnZaEyRxP+H233Vp06U83Zxi/9N8vJHbI1GcwBcBs4ktocAiQpoAAAHh203a9v4Va2m6rZHI42eS5taeJ1/aX/AC97ne33XfxOExlRt58X5I4cu1R1Pzz/ALGbi38Xl7GliNPTyRmYn5mbjHXpGtOo1MJsILM2ylh9iGcrsmKyefUzFpOI5/QRjk9CobckismuliMWEgpsmOgxrG8SosRqWyZHVp8v+BLiKYBCXBiyVglG+aHQnwf53kXENiei8glTt0FtkCTD67ul4kUESv5fEbBZiFP3ePibOzaW/BrufmmmvqZUY5eBsbKqbserXoTpeb5ZdrvPhZGhg82ufokLXw9qk7aZO3jf6FzZND3Fvgk8u97Byca1FL904+Tbv7nsSPM+wGz97E7/AO2lC6/1STX19D0xDj0fJ7AABtgAAAAAAHhvayMnUcmmt5XjHXcV7JvvybV+FmcbiqXxfTU9b7fbFjTUJRWTUt7+JyTybb1umvLoeWY6Nrt8/SOb/O44eq6zzGZXV1Luz+hlVndmriKlpPk0/uZlSOZuM9Ih8NfzkNsOXHxNVIF9ysiynn5+xXX56ki06S+gi0Fk9BEVDYsGNeo5FQgj1HQ1Gy1AdJcVwGtj6XL8uMsA6LFsQkiYWLEGO3Mugymy3S9GY9NTyrbuXl+WCEcyeatpb0+uhHY0xUvDyLez296K4J/nsVqGHlLRd/A29n4Hd+OWVl55i+iJcRHjxd/JLL3NTYOGTa7pRfln9jKc0+HTuWVkdR2bwcpbkUs6k4xXcrrP1Rix1eq9jcAqVBS41Pi/p0ivLPxN8bSgopJZJJJdEhx0jjQAAUBDiK27bvdiYqY3WC7ydC0mAm6BBy/+IS/8uv8AVL/azxTby+XpH2ADn1/06c+mHj+HRFGp9AA3EqOOq6iz49AAtRHHVEH9vYUBFL/cAAIZL7irj4ABUENRr18wAH6KtUPnxEAgiY6AAUixRLOH+3uKBit8mVNfP3Hfu8gA0zV/D/N/SzXx83+lDN+b5AAWFoL4l4ex6D2Rj/n4f/UvYUDN9xqeq9VAAOjkAAAAqYn/ANSHiAGevQtgA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Represívne opatrenia pri výskyte </a:t>
            </a:r>
            <a:br>
              <a:rPr lang="sk-SK" b="1" dirty="0" smtClean="0"/>
            </a:br>
            <a:r>
              <a:rPr lang="sk-SK" b="1" dirty="0" smtClean="0"/>
              <a:t>vši detskej.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54163"/>
            <a:ext cx="8991600" cy="2941637"/>
          </a:xfrm>
        </p:spPr>
        <p:txBody>
          <a:bodyPr>
            <a:normAutofit lnSpcReduction="10000"/>
          </a:bodyPr>
          <a:lstStyle/>
          <a:p>
            <a:pPr lvl="0"/>
            <a:r>
              <a:rPr lang="sk-SK" sz="1800" dirty="0" smtClean="0">
                <a:latin typeface="Arial Black" pitchFamily="34" charset="0"/>
              </a:rPr>
              <a:t>„Zásadné je zabezpečenie vysokej úrovne osobnej hygieny.“</a:t>
            </a:r>
          </a:p>
          <a:p>
            <a:pPr lvl="0"/>
            <a:r>
              <a:rPr lang="sk-SK" sz="1900" dirty="0" smtClean="0">
                <a:latin typeface="Arial Black" pitchFamily="34" charset="0"/>
              </a:rPr>
              <a:t>Samotné umytie vlasov vši neodstráni! </a:t>
            </a:r>
          </a:p>
          <a:p>
            <a:pPr lvl="0"/>
            <a:r>
              <a:rPr lang="sk-SK" sz="1900" dirty="0" smtClean="0">
                <a:latin typeface="Arial Black" pitchFamily="34" charset="0"/>
              </a:rPr>
              <a:t>Je potrebné ošetriť vlasy prípravkom proti všiam dostupným na trhu. V súčasnosti je na trhu šampón, dezinsekčný spray, vlasový gél, kondicionér.“ </a:t>
            </a:r>
          </a:p>
          <a:p>
            <a:pPr lvl="0"/>
            <a:r>
              <a:rPr lang="sk-SK" sz="1900" dirty="0" smtClean="0">
                <a:latin typeface="Arial Black" pitchFamily="34" charset="0"/>
              </a:rPr>
              <a:t>Kúra sa musí  vykonať u všetkých členov rodiny v rovnakom čase. „Ak sa kúra neaplikuje u všetkých a v rovnakom čase, môže dochádzať k ďalšiemu prenosu.“ </a:t>
            </a:r>
          </a:p>
          <a:p>
            <a:pPr lvl="0">
              <a:buNone/>
            </a:pPr>
            <a:r>
              <a:rPr lang="sk-SK" sz="2300" dirty="0" smtClean="0"/>
              <a:t> </a:t>
            </a:r>
            <a:endParaRPr lang="sk-SK" sz="2300" dirty="0"/>
          </a:p>
        </p:txBody>
      </p:sp>
      <p:pic>
        <p:nvPicPr>
          <p:cNvPr id="21508" name="Picture 4" descr="http://www.herbadrug.sk/sites/default/files/img_produkty/antiped-sampon-proti-vsi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314825"/>
            <a:ext cx="3314700" cy="2543175"/>
          </a:xfrm>
          <a:prstGeom prst="rect">
            <a:avLst/>
          </a:prstGeom>
          <a:noFill/>
        </p:spPr>
      </p:pic>
      <p:sp>
        <p:nvSpPr>
          <p:cNvPr id="21510" name="AutoShape 6" descr="data:image/jpeg;base64,/9j/4AAQSkZJRgABAQAAAQABAAD/2wCEAAkGBhQSERQUExIUFRQWFRQVGBQWFRQUFxYUFxUVFxQVFRQXHSYeFxkjGRcXHy8gIycpLCwsFh4xNTAqNSYrLSkBCQoKDgwOGg8PGjAkHx0sLCwsLCoqLywsKSksLCksKSksKSwsLCwsLCwsLCwsLCkpLCkpLCwpLCkpKSkpLCksLP/AABEIAQkAvgMBIgACEQEDEQH/xAAcAAACAwEBAQEAAAAAAAAAAAAFBgADBAIHAQj/xABKEAACAQIEAQYJBwkHBQEBAAABAgMAEQQSITEFBhMiQVFhBzJxgZGhsbLRFCMzUnJzwRU0QlNigpKT8BY1Q1SDosIkRNLh8dOj/8QAGgEAAwEBAQEAAAAAAAAAAAAAAAECAwQFBv/EAC8RAAICAQQABQMDAwUAAAAAAAABAhEDBBIhMRMyQVGRBSJxUqHwstHhFEJhgbH/2gAMAwEAAhEDEQA/APb6lSpQBKlSpQBKlSpQBKlSq5cQq+Myr5SB7aALKlDZuUuGTxp4/wCK/sodL4Q8ENBK7nsignlP/wDNDTorZL2GOpSxxnwj4PCxRyztIiyGygxPmvlzWZLZlNuoihSeHDhR/wC4cf6E/wCC0qFtY+VKSU8M/Cj/AN03ngxP/wCdaIvCzwttsWPPHMvvIKdMrw5v0G6pS0nhI4cdsZF5yR7RWheXeAO2Mg/jFG1j8Kf6X8B2pQheV2DO2Kh/mLVi8p8Kf+6h/mL8aKYvDmvRhOpWAcfwx/7iH+YnxqxeMQHaeL+YnxpUTTNdSqEx0Z2kQ+RlP41aJAdiD5xQKjqpUqUASpUqUASpUqUASpUvXzN30ABuUUXONDEWdUkLhsjtGxAAIs6kEeY0Jfk9w2BwHiUyWBBlMszEE2HSctrfq7qIcqJnRoXjXOylzY5rbKLErcjS+vtoU/FsNO9sTDPE5AHSRzGQuexWaMEDxydSDoumlXTrgtb6+w2Px3BxKpCLY5QAIwpuy51Fjaxy3PmNbsBiXmZXGeOMGRTGeb6RU5QSVubXJNr/AKIobOvD4ku2QjTTpOTYjKMo10sAOwaVkPHpZOjBH8mh1OdrGZr3Jyx6iPtzNc9w3oStF7JOP3G3GRKxkzKG+dO4B7e2sbcOiO8Uf8C/CrsKto7amzDUksTpuSdSe813RLszbpmJuDQHeCH+WnwqpuTeFO+FgP8ApR/CuuUONaHCYiVLZ44ZXW4uMyoSLjrFxS5wTlJimkwmfm5Yp8OZpSsZQ4ey3DMwJBU7AGxOtTdC8Rr1D/8AZbCf5WD+Unwr5/ZbCf5WH+ACgPAuWU00WLZ0VWWJsTh+iQGw55wRlhe5IKa7eNXXJflVPPNDG/NSCTDLO5iVkOHZgCqSXYg5r6bHuo3Mazz9JP5Dp5MYX/Lx+g/GqZORmDO+HT0v8ax8F5VtNjZoWVRD0/k7gG8hhKpiLm9jZjpYDTtoXF4RjlxqsiLLBzxi8YJKsbZSDr4w3Nj191VG30awy5ZdSfyGH8H+BO+HHmeQf8qzTeDbh27Q2/1ZB/yq6PlFM+J5iNIsxwSYlSxcDnGZVysReya9l6r5N8XnxckvPQYYRwyyQOys7PziW8UMtimu9we6m1Icp5a837gh+RnBSQMyXJAAE7E3JsBv1nStjeCHh5/w5B5JGotg+AqszDIDGsgmS4BytYWVSdgGzN5lo9UHPHJN+YY+ERZYIluTljQXY3JsoGp6zWus/Dvoo/sL7K0UgJVeIayk/wBb1ZVOMPQOl9tL26x10AUhj2mvtZl52w6Mf8TD8DViFrahb9xPttTAsqVz0uwek/Cpduwek/CgDupeuLt2L6T8K+XbsX0n4UAVYkUrcqsSYcNNKoGZI2cadai9MWKlf6gP73/qlLljNJ8kntGPo2vdtlt0iLA3Nth7KaHYu8C5eTvCXMHOgSKGVWCOAUJuobRj3XFHMBy6wkpymXmX/Vzgwtf97Q+YmkzkWPmZfvE900UxmCSQZZEVx2MAfRfatVDcrNEk+x04nghiMPLFmsssbx5lsbB1K3HUd6wtyd/6D5GsrKOZEPOWGbLaxNtrkXHnpDHJ4xG+Gnmw53yo7ZL/AGb1fHyi4pD+lFiB2sozW77ZT7al4mUsCl0/kb8XyOiYq0bNGwgfDm2qtEyZLMp0uDZgRbVdb1RheRphbDvDOUkig+TuSl1mQLZC63FmU6g37OqguG8KLjSfCFT+yxX/AGuPxovhfCLhm8ZJk8qq3usalwaG9Fl9I/BbgeREcS4TI7CTC3IfW0me/PZ0vbpXOu403tasWN8HSS4eWJpBnbES4iOXJrGZCLoRfpCw11F9D1UV/tnhbX5xv5b39lY8T4RMMuyzP5EA95hTjuXRUNPnj5Ys2YLk4Y8WuI5wELhEw2TLa5VlbPmvtptbz1bye4GcN8ou4fnsTLOLC2UPl6J11ItvSvifCmTpDhGY/tN+CA+2sb8p+KTbCHDg9eW7AfvFtfMKrbJjlgyLzUj0rYUD4jy0wsJK87zsn6qAc89+whdF8rECkp+CvKb4nEzz33QuVj/gFEcLg0iXLGioOxQB7N6axe5lsS9T2Pg8ubDwtYreNDlNri6g2Nq2Vj4N+bw/dp7orZWDMSVTi/EPm9oq6qcX4h83tFAHHUPJVYr6p0qUwPtfK+18oAlSpUoAz4ilTln+Z4n7mT2U14ilLlr+ZYn7mT3aEAg8iB8zN94numjjrQXkIvzM33ie6aPSiuiHRqjKwqplrnD8TilNo5Ec2vYHXLtcDrF+urmWtCjO6X0IBHfrWVuGxn9ADyaeyrDxOLLm5xcti17/AKIbKT5M2lXTOFBZiABuToOweumXGco9Myfk1e1vV8K6Thkf1AfLr7a0JKpZlDAstswvquYXW46riujIAQpIzG9hfU23sOu1x6aVGktRllw5M+xxgbAAdgFq7AqAV0KZg3Z9FdVyWAtcjXbv8ld2pAet8G/N4fu090VsrHwb83h+7T3RWyuNmBKpxniHze0VdWbHno6dZHx/CkBWtdVWpbsB85FTnD9U+r40wLK+Vzznc3oP4VOdHf6G+FAHVSuedHb6j8KnOjt9RoApxFKnLMf9FifuZPZTTiJR/QNK3K3pYTEAAkmKTqt+ie2gBF5AL81N9tPdNHsRH0SO0Eeqgvg8F4pvtp7ppilStoPg0Qi4bgWIiRdA7DCvGAzAc3IWByqVIurDr3uNxUThs4UBhIU54sYxKFcoYwAAytYAPc5b+mjeK44Em5nmyXLxqoBHSR1ZjJ3AZGB8lDsPxlmCAlgXnEdiFDouVmCutuiSF799K3s2tgz8iz/JzHkN+ZdcucEZziM467Xy63q3F4LEmPJldmzylpFkIvpeJkXOAq7Cx2tsb3rYeVQyZ+Yky83zt8yfR5spO+9+r2UQlxVp44+po5G2H6JS2u43p2NyYGTh85kYkOud8NmZWCkqsWWXUHqbT2Vp4Vh5hJHzmawjmUliDrzo5u56zkG9fMJx4hmWRG8fEBXGWxEVzlte98o3NdHlDmUEI8ZzYcjMFbMkz2BADadfeOw7UMHZgw0mIdXaMzE2xK3LAoSGIiEYvfMDp5vJWqeLEqVCtM3QjKnoledL3lE3YtvNbbWrV4784uWMrFlxDXORc/N21U5ujrfxrbiusPyjBS5R3bnHTKoQWyrzgsS1iMnXfWgOTPhMJKsoushHyyRyWAZeaMb5GVurWwNvJTJasPDOLrMSFVlsqOMwAzI98rCxOhsd9dKIAVLIbs9Y4P8Am8P3ae6K2Vk4P+bw/dp7orXXGznJQXlYcSIQcKEaUSKcr6Ky2OZb9R7NRRqsXF8UscedzZFN2NibCx1sNTQuBp07FWDl0UsuLws0D+QOnmb/AO0Qi5aYNv8AHC/aDL6yLUZjmV/FZWGuxB2Nj69KzYngsEnjwRt5UX207Rvvwy7i1+GUJylwrbYqA/6ifGrxxiD9fF/MT40Kx3Ijh5UmTDIB3Zx7ppXfk3wMsFETsSyoArYs9JiABe/aabeNdsmUtOu5NfH9x/j4nExAWaMk6AB1JJ7hetVK2C8GPD4ZUljw5WSNgynnZjZhsbFrHz00UnXoZy2/7TLiaXOOD5mX7t/dNMeJpd419DL92/umkiRF8Gw+Zm+2nummeVKW/BmPmZvtp7pprkStI9GiA83D0MgkKAuFKB7ahTuL9mp9NYl4LEtrRjRg4OpOYAqDcm+gJFG5IqztHWqZVgd+Cw5cvNjLk5u2viXvl32vVjYRS6vbpKCoOuim1x6h6Kuknsbd5F82gtcdLTo36qoxDHnIbEgOWBXT6hbXrvt6KdhuKTwiLToDQu253kFnO/WDXw8Fi06GwjA1baI3j6+o/wDuucLiDmfpZ7AsCrXUdLRTp0TWg4sa6G3b3WJva1PcG4zHk/BdjzfjBwRma1n8cAXst99Ouu4eCRLspvmLXLuxzFObJJJ16OlakluQAPLrsbE227vXWgR0WPcY8HwuOM3RbdBI9yegl8g1PVc61tC19CVYqUCPT+EfQRfdp7orXWThP0EX3ae6K11yMxJQ/juHLxZR1so6tr6nXuohQvlAHCK0Wro+YL1PYHMh8ouO42pBV8CAUbCzh2TJkimyO25aYTyRxZuxn3H1o17jWTEcfxOG5lRJIyJhI8LIT4wxAxUkMczBtbkxFSf2xe9ekcN4pHiUuuv1kYdJT2EH213ieFRSZs8atmAViRqVBzAE76NrVRdPkcI+HLkSZ8fipEVkxksRPFMRhOikLfNGd1Tx0OqKth5Te9Mv5LDY0SW+jiXM1rZ5LtlJA0uBc+itTcDw6qLoFUTnE+MwAnLFjJe/WxJttrtWfE8qcOjZVcyyHaOJTIxP7ug85oktw5x8SqXQXNfKEQHFzMrNkw0QIJjsJZpBpoz3yRA9YAY94oxlpUJqjLiqXeM/RS/Yf2GmPEJ30C4tBeOTX9BuruNAhD8GI+am+1H7ppudaXPBtg7RTa/pJ1fsmmxsN3+qrj0Wge6VU0VEThe/1VycH3+qrsYLaGq2ioscF3+qvnyDv9VOwA/NV85qjH5P7/VXz8nd/qp7hgjma+iKi/5N7/VU/J3f6qNwWChHVixUTHDu/wBVdrw/v9VLcKxx4X9BF92nuitVZuGfQx/YX2CtNc5mSsuP2X7X4GtVZsd+j9r8DSfQmL3FOT+d+chOSTrsSA3fcbH21kXh2Ob/ABSg73/8b0wSZgeiN+uwNfFxZ7AdbdY/q3X5ahTaNY6qUY7Xz+QNFyKVjfESvKey5A9NyfZR3BcPjiGWJFQfsi1/Kdz56vjNwD2gH012BVW2RLJKfbPhFfK6IrmqRKKJ6CcU+jk+y3so3PQTif0b/Zb2Uxij4OfopvtJ7ppttSn4Nx81L9pPdNOGWqRRVlqc3V4ShnG+UuGwg+flCsdkHSc+RBr5zYUyknJ0jcIq6ENIeK8KUjH/AKfBnL1PM+X/AGD40Ofl5xI7fJkHchPtJrOWSEe5L5G4peaSX/Z6eIK+8xXlTcsuJ/r4h/pJ+K1E5d8TXdoH8qL+GWks2N9TQJQfU18nqvMVOZrzFPC1i4/pcLGe8Z1HpuRVq+GpuvBL5pz/APnWyi5dcmy0uSXl5/DPSearoRV5fP4ZpT4mFjXvaRn9gWgmO8J+Pk2lWMdkcaj1tc+urWKTNI6HK++D9D8N+hj+wvsFaaEckJS2BwrMSWMERJO5JUXJovXOzhap0SsuP2Fu0+w1qrLxBrAHU2JOm+gO1JksyDEEaEfh16V2mKFhcf11nyV8jxiNpmU9x0PnvV3Mqf0fR/6rOmQcri1uB+BvvYaVpAqpYFBvY9Xb1bVcKpWUj4w0qurmGhqq1WijPPQXiPiP9k+yjU4oNxEdB/sn2UwFPwaj5ub7Se6acwlJ3gyX5ub7Se6aw8seV5mLYfDsRELrLMpsXOzRRn6vUXHkHWamU1CO6RXCVvot5U8u2zNBgyLi6yYncKRoVhGzMOtth39SlguEM7MyRyTSeM75Wlc362IBtXxEAAAAAGgA0AHdTDyNRzLos7RB4OcWE2ObOeaZ+sxg5ibeevInqZ5pbVwjinqZTe2PC/nYvkdu/wDW9SmGbh3yjiM0bkteSQlocoAA3bpBtANDub1a/JVPk0sw59colZBIoUlY3VbOmTosbk6sDtoReubwpO69Dl2MWalMfDOTMcsUDFpBzrWaQGPmo/nub5tg2ucjUWJ1I0tWybkvh0NyZjd8MmTNkKmaVoySXjBIAAbxR6NaawyasfhurFCvsHJpsSTzcDOQLkoLWHe21+40y4jksixyOC5VIJ2zXW3PRz5FTQfU1Iq3wdY1lxJjzkRmKZyt7KXsihj2mwtWmNThNK6v2NMbnjkqdfg8/bk+vU7D0GqcVwhI1LNI3cABcnsFFZsSsaXY/EnsFLeNxhka526h2D416einqc7ty+09rQz1WoduT2r9z9Nci/7vwn3EXuCjVBeRf934T7iL3BRqup9nPLtkrDxTDlwgDFSGuCO4HQ91bqxcWxixJzjmyLck+bqHWalk1Zglwzg6xq/7QFm9WvbWcxoBqJozbYbde+1xv6qr5Pcs4sVK0Q0axZAdCyg66HroHx7wwQQTPFHE02RirOCoXMDZgvbYgjzUk0xOFMYzILaTygC99DbTU3sb6DS9E4eJISFzEkgW0Ouw+HpFK3JrwnYXFusZRopGNgGCspN9OkNurcb05rAoNwqg9oAphTR0+xr868vOMzx8SxQTETIBJoFlkUDorsAdK/RUmxr80+EP+88X97/xWujAuT0fp6Tm79jB/afF/wCcxP8APl/8q4blBiTvisQfLNJ8ay4LD85LGg1zuiWvl8ZgPGscu+9jbsNOeN5DQ5W5pcUpPPhXmKqokjaFIkdTGp+eZyU1BIy6HWumTjHs9XJLHj7Qnw8TmQELNKoO4WRwD1agHWqkxDDQOwHYGNPh5A4XO1pndDkWNlmiJL2xAdQVRlZs8IspKWD6sCNfmM8H+HFxHLKSWjC5njsqiaOPEu/RGih8w20B3qXKD9DPxsL4r9hIXiMo/wARvb7a1YblFOniva+htdbjsJUi9G4eSETY5oVkZoTAJ4mVkdmBC2DOoyaMWBOg6O9XJ4OOihfFKudEYDIGOZlkYg2e2WyaMCb5thWcsWGXcV8EShppdxXwBsPyjy/osp7Ub/5WtePI28jC+tmzb9p6r0Qfwb2CH5ULOdCY7Ai5AVTn1kNtE9dDuNcj1w8DyjEBypHQCgaFyhBOY2YHcW0sddK5Z6DTy6tHFPQ6SfltfgvTGIwsHUje2Yb9tu2uzKN8w8txU/sbFHiDFLLmU4WWUMAqssikqBlzWba4F9QR5a1f2Dw97fKFvEitJ1h7vINNboto7HsMi+SuZ/TIekn8HJL6Zivib+AfJjI13dfSCfQKxYnjq7IpbvOg+NHZ+QEGeS2LVFDJlU5SyK8jKM5DWsQoKm+uYXpa4/wtIJQscvOKUVw2lwTcFTlJF7j0EVti+nYU+bZ06f6bp75bf7GCfEM5uxufUO4CqzUqGvVUVFUj3IxUVUVwfqDkX/d+E+4i9wUaoLyL/u/CfcRe4KNV5z7PlpeZkpY8IUqjCgMbAyLc+TXWmelXwiqGw6IQDnkyWO3SU/hes5+Vjx8yQi8X4VJGqTQkq66h07Ooju3pd5PckzNHzh1uf/pPbXpeBVTHJEu0KiMntbm1a9u8NQzk9iMmGgUJmzZrkCyqFcqSzbDyVx72lwduxOVsQeL8JOHkDocrKQQQbbG489e1chOUvy3CK7fSKcj97ADpW6r15lysx0ceIaNogzhRZmsyhTfUDS52ov4KOKBMTJCL5ZUMgFjo6EXt5mrXFP0Zllx9tHq0mxr80+EP+88X97/xWv0pJILHX8K/OHhDwb/lLFNzb5TJo2VrEZV2NrGvRwdm309pZHfsLFdFydyTrfc79vlrgmpmrsPb4Ptq+Wr7burrmz2H0Gi0K0bOD4FJXYO2VQma4ZE/SVTdn0tZj6KvxXDcOEcpLdlAtdk1a0ZsEtmIOZtRtk1oeuHfqRvMpr78ik/Vv/A3wqXXuQ1zdhibAQHm0M7FbWUNKhWO4dnuACFBYDQfWuddK7fheEVX+dzaC3zkWYGwYqtgbncZtqEDhcx2glP+m/wqJwqYmwglJ7BG5PsqePcnav1G3G4PDKkeVy3znSsUJyFmBHbcKq2JFjnNaIeGYZCGMgezMlmZVjd1jzMQ1tIyWUAnW9DxyfxP+VxH8mT4VlxWFeM5ZFKEbhhlI8xpuvcPtrzBluF4S2kpvkY3Lx2z2UjQC9rlha1zYG1dz4TCCRbPfVDfMpUBSgIKgdLMMxJvQnhvCZcQGMMbSBTZstjYna9bf7H4z/LP/tH41O6K7kJbf1Ae9Q0VbktigCTCQBv0k09dZE4XIQLIeltqPT5Kfiw9zR5ILtn6W5F/3fhPuIvcFGqEckYSuBwqsLEQRAjvyCi9cL7PmJdslAOV2GzrALXtMDbtsrUfofxaO5j7nPukVnPyseN1JC1DhwUldAfnmtbrJBKgHv3FZsVyTYYF8PckpIzdE5SQWLpY32BPfe21N2GwBQoAAFUevqoDxrlnh4MWIHYBpObjzE2AZi4UfxZR++K5tlR5Ol5LlwJnH+AZkjndvEVEZbXJt/RF6I8moMOuNhlUgJaSxJAyuF1BJ7rii3E+HtIsiGyC5s2pJB3sOo6kddee41WwbKyqrqjlrSA5CVimkBfXRcyLc9+/bjiX3I6MrqDPepdjWU0Di5S50sNGZQoUBtHs98t99t/2a3zY1lNst7Zuo6kZrW17uyvSTPLO8VGOwegUvcVQCOTQeK3UOyjOKmcEiwNjbQHW2UdvWW9VAuJMxjfbxT+idSR1a7C+/cdKoLYl+DacrDKR1smv7hohPw9udzi5BbMTuQb637u+snI3CGKObr6Y0CsBoCuhzMTtsdfLTRBhyTe9tjex130Avp5e7asZrcdEJUXYKHS+lavkuY7C9VIttwR5NvRWzCygfGs4x9y5zfaO1wulr+iph8GqEkbnrq2WVVUszBVAuWOwHaaWcR4QYFawSQj63RHnCk39Nq3UUczm+rD/ABBzksCRcjbcDckf1114RxbhOIxXPMirKBO46JZZNQr3bObWBa1rA717ViMWMRhHeB/GRgrjQq1ra32IPUaT+GQLHDZCzsMzPfxzKPHDd9xb0Vw63PLCt0VYOVRtHm/DOTnEoGDwxSRyC/SDx6rbxWBaxF9bG9eq8O41KYY2lhtKV+cTsYaEqVJFjuPLWfD8o8SI7DDgWBIUlr5iR+loOtj+6PNUeU2LsF5lVFgNcpygrY211t+JtpvyPVZJ90v5+SI5pR6N+OxKtGbg3I8RUcg+ViBceal2SJUszhhqb3UjW2gHmN6txPKHF38VCb/s2NjmVr3017jbv2rBjOJTzC0ttCSuUAb9tvZc7mrWWaXBnPUzPduAkHCwW25qP3RW6h/J380w/wBzH7oohXrLo1RKG8axGQRm1+nYjrtlOoolQjlIDkT7evoNKflJk6VoI4XFK4up8o6/RXi3hM4ehnd3jYgyMou5s2RVUnKNBv5/NXosemoNiNd7Glvi/BUxDhpszdPMVzEZtri41F7DaslkvsUcqrkt5C4yebDKrxMVU5VklY3aPKCrZiLtba+t9Nau43ycaSS4S4tlvbQ67AHq7+u1FMHxiONFjWMoqKFVQbgKosBrRJOUcRGYkhuoZTobdo89S1C7s2Wo4psAcIwIjYG2oZT576UzfLT2ChmEx0V2AOrZQOid83batRNbY2q4FKSl0fcRjO6gXGMReKXq6D+6aPYjB6bn0Ut8cjKxSfYf3TWiJPNeSGNkSCSzEHnEB2+oaNrxme+kjX20t8KWY+J8zh3YJm6a3GbLsp12NaeFcfLRtJzdjmyL0r9QLNt2EDz1VcWWsc2rQ14XGTu4TnnZz+iGsBYXN2A9laGGJvlEhvkV7FpAekGOUa6nomlEcUsL2tbvNSLHM++ndRts3hpM0+kMPEp3SN43Yk84obpswsqllsGJ3LX/AHR2U04KVDHHh1KLKcG7fI3Vckm3zzSBSQdza/X1V54ZDYjqNvSNj7fTRDDyY6RTHHikEOUKc00aWXrU3+dA7hQ0LLpMuLzIB8AcuyoHIV8ouTYa26TC4FNw5PxJbnMQvS1FiF6IJGbUm4Nu7z0GxmBw8IRIXMsgvzk2ojJ+rGnZ336u/TDiJyBcU9tmuP6dmlG+vyMJ4NCCL4pCMx0BW+UMAGvm0BBJ7dNt7L3EsSySlY4y6aAPfQtrcee1799L+N41Mp0e37q/iKwPygn/AFp/hT4VXhCloMke2hkGIxH6u+i63Ua5ukP4evWtWGeQk51sLCw030uNCe/Wkw8fn/Wt6F+FVtxuf9a/ptR4Zn/pJe5+sOA/msH3Ufuit1DOTBvgsMT+oi9wUTrE5iUN47FmRddQSfLZWJHoolWHi0GdVF7HNoe+xHoI089TJWhS5QvTuAg7zv3D+hWMqbixvqPbf8K1YoEHKdxpY9vXWQEA32PfeuVo5mc4ggNqu+vpquJk2N6snmbTa1raVnTEWtdQeqs5ESLsDbnRbbMPbTC1LvD/AKRfKPbTE21b6bys1weU1YjalrlCP+nm7o29hH40y4jalnlI1sPKO2N/RlNdR0HjxS8DDte3+xqJ8juTrYrDxhXVcu9wTcyTFOrssKEYmXLhnP7Qt5ShtXqfg05OrHw6CS5LSrnv2dMulvIar0OmMtsBH4vwB4IzzhGa4ICkNpfdit9/Na+52rfyN5LtjS4WRY1jCksVLk5r2AUEfVOt6s4tgoYsYqPm5huamZAQVBY3cENfoXBOmttKLeDPicMUk4zZVfm8vOMuawz31AANiRt1GrT+3g9XHllHA3Dsq4hyIkicrziMLAhrMtx9nW3pNBeHugkBkXMlmuLBjcqQLA6XvbfSnrjfKKBpyqSZzYL0VZhfW9iBY70ncHMkeIHNqruA3RvoQVOY302F/RST9zqw5JzxvxO6/BbLLg1NgkjAAjNmYDNYZdC17XvfybVy2KgzsEhZojeMWGZrs2hzE3F1Xy7gW3G2HG4jo5cKtrLboHUAH9LvuD+6O+q5psUVQc2qNzsOViMozDRbgDS7WYm/ULDSmHNc/wBQuPjcGZbDAMUYZw2Z2JjVmMjhb3F0UgC+hJ3tSTiELMWEZUM3RUAkDMSVRTbXsHbavSFxXFCxtHGouTdsgGYCU5bh76nP3bG4vci8f+VSi84wUh8KoT5i5bnI+ZcgE5bSCK+g8YaWJvd0cc5bX/kS4+ETMbCGTcr4jAZgSCCSLCxBBvtY9lZsRAyEq6srDdWBBFxcXB20Ip/GB4scubEKi5rA3h/WxjOAFGe7iKxvrmAvqRSxyo4FiIW5zEsjPKzXKdbZVZi1lCgnOO8m5t1kUjBTt8n6c5LfmWG+4i9wUUoXyW/MsN9xF7gopXMeW+yVmx5soPUD+BtWmuJogylTsdDQIX8RAH8bftrDLwxwASCy73HZ1X6xRh4QhyuGI+v3dr9nl28lbF0Gm34d1RKCkRKCYnSwrY2zX7CdKwPTy+HjkF2TzkWPpFYJeS0R2LjyG/trnlhkYvEwBws3kXyj20yVnw3JgRurCQkA3sRv570U+Rr3+mtcEHFNM0xRcVTMOIxLdvqFLHKKS0ExJ/w31P2TTbiMIvf6aWOVEC/JcRp/gyeXxTW6NTw3GYwSYckeKJ1A7/m2N/XVfDuJslgWYpa2UsbAdRA2FvxPbTXyP8H642CVOeaMJKjeKGJ6BFtxTFF4Eohvi5D5I0HtNaxlGqZ6GHLjjGpCrg5QwupuKJ4dV61B9I9lM2G8EUCbYnEeYRj/AImiOG5BQW+lnPlMY9iVLa9DpjqcUOmKfPWFlAUdYHX5SdTVEeKZJMyMVYC1xuLjX1U+DkPh+vnD+/b3QKsXkVhR/ht/G/xpJmkdfhT5sRPyvNe/Ov1ddtgwGg7mb01lxfEJMls7aFSDfW6rlTpb6Am3lNelLyRwo/wR52c/jXR5K4Trw8Z8oJ9pqtyG/qOD0j/4eF4/iswa4mlB30kcai9joe8+k0JlxjkWMjkAAAFmNgNgNdhYeiv0SOSOC/yeH88SH2irouTuFXxcLAPJDGPwqvEXscuTWwl1E/MryA7m/lNcqo6h6K/UqYCMbRRjyIo/CrVhA2VR5AKnxDB6r/g38lvzLDfcRe4KKUPwfEEyKL6gAVrGJU9dZHGy2q52spIqyoRQIojwwsDc37b1TPw8WJQ5dzbdSfs9XmtV5w37TW7L1Y63FqABeHZ1XpITv0ku4/h8Yeg1WZlZjrfuBsR5VOtF4o8otcmqp8EH39BAPtoAohtbQkjy1mtctox1OxtWtODxAaJbyEr7pFcHgqXNnlF9bCRvjQBVMNPN10kcqsWfksiIC8jqUVV1OulzbYAU/rweLrUt3szN7TXUPDVTxeiOwBQPZQB5h4P+GT4eCYyQSguyECw1ABv101yYmQC3MS3DL9UXGvfTbJGCLVzJCGt3UALHPSn/ALZ/Oy/hVWHfEW0w/bu//qm91uLVzFHlFr3oAUZZcSCbQrfTdjYaDXau44MUB9GnlOY01iIXJ7RavqJb+tqAFT5Pi/qoP3W/8qnyLF9q+ZPiabalACl+TsV9c+ZV+FT8kYn9Y/8AsH4U21KAFP8AIk53eT+K3sFff7Py9bP/ABtTXUoAW4uCyD/7WpOHyCjVSgCVKlSgCVKlSgCVKlSgCVKlSgCVKlSgCVKlSgCVKlSgCVKlSgCVKlSgCVKlSgCVKlSgCVKlS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1512" name="AutoShape 8" descr="data:image/jpeg;base64,/9j/4AAQSkZJRgABAQAAAQABAAD/2wCEAAkGBhQSERQUExIUFRQWFRQVGBQWFRQUFxYUFxUVFxQVFRQXHSYeFxkjGRcXHy8gIycpLCwsFh4xNTAqNSYrLSkBCQoKDgwOGg8PGjAkHx0sLCwsLCoqLywsKSksLCksKSksKSwsLCwsLCwsLCwsLCkpLCkpLCwpLCkpKSkpLCksLP/AABEIAQkAvgMBIgACEQEDEQH/xAAcAAACAwEBAQEAAAAAAAAAAAAFBgADBAIHAQj/xABKEAACAQIEAQYJBwkHBQEBAAABAgMAEQQSITEFBhMiQVFhBzJxgZGhsbLRFCMzUnJzwRU0QlNigpKT8BY1Q1SDosIkRNLh8dOj/8QAGgEAAwEBAQEAAAAAAAAAAAAAAAECAwQFBv/EAC8RAAICAQQABQMDAwUAAAAAAAABAhEDBBIhMRMyQVGRBSJxUqHwstHhFEJhgbH/2gAMAwEAAhEDEQA/APb6lSpQBKlSpQBKlSpQBKlSq5cQq+Myr5SB7aALKlDZuUuGTxp4/wCK/sodL4Q8ENBK7nsignlP/wDNDTorZL2GOpSxxnwj4PCxRyztIiyGygxPmvlzWZLZlNuoihSeHDhR/wC4cf6E/wCC0qFtY+VKSU8M/Cj/AN03ngxP/wCdaIvCzwttsWPPHMvvIKdMrw5v0G6pS0nhI4cdsZF5yR7RWheXeAO2Mg/jFG1j8Kf6X8B2pQheV2DO2Kh/mLVi8p8Kf+6h/mL8aKYvDmvRhOpWAcfwx/7iH+YnxqxeMQHaeL+YnxpUTTNdSqEx0Z2kQ+RlP41aJAdiD5xQKjqpUqUASpUqUASpUqUASpUvXzN30ABuUUXONDEWdUkLhsjtGxAAIs6kEeY0Jfk9w2BwHiUyWBBlMszEE2HSctrfq7qIcqJnRoXjXOylzY5rbKLErcjS+vtoU/FsNO9sTDPE5AHSRzGQuexWaMEDxydSDoumlXTrgtb6+w2Px3BxKpCLY5QAIwpuy51Fjaxy3PmNbsBiXmZXGeOMGRTGeb6RU5QSVubXJNr/AKIobOvD4ku2QjTTpOTYjKMo10sAOwaVkPHpZOjBH8mh1OdrGZr3Jyx6iPtzNc9w3oStF7JOP3G3GRKxkzKG+dO4B7e2sbcOiO8Uf8C/CrsKto7amzDUksTpuSdSe813RLszbpmJuDQHeCH+WnwqpuTeFO+FgP8ApR/CuuUONaHCYiVLZ44ZXW4uMyoSLjrFxS5wTlJimkwmfm5Yp8OZpSsZQ4ey3DMwJBU7AGxOtTdC8Rr1D/8AZbCf5WD+Unwr5/ZbCf5WH+ACgPAuWU00WLZ0VWWJsTh+iQGw55wRlhe5IKa7eNXXJflVPPNDG/NSCTDLO5iVkOHZgCqSXYg5r6bHuo3Mazz9JP5Dp5MYX/Lx+g/GqZORmDO+HT0v8ax8F5VtNjZoWVRD0/k7gG8hhKpiLm9jZjpYDTtoXF4RjlxqsiLLBzxi8YJKsbZSDr4w3Nj191VG30awy5ZdSfyGH8H+BO+HHmeQf8qzTeDbh27Q2/1ZB/yq6PlFM+J5iNIsxwSYlSxcDnGZVysReya9l6r5N8XnxckvPQYYRwyyQOys7PziW8UMtimu9we6m1Icp5a837gh+RnBSQMyXJAAE7E3JsBv1nStjeCHh5/w5B5JGotg+AqszDIDGsgmS4BytYWVSdgGzN5lo9UHPHJN+YY+ERZYIluTljQXY3JsoGp6zWus/Dvoo/sL7K0UgJVeIayk/wBb1ZVOMPQOl9tL26x10AUhj2mvtZl52w6Mf8TD8DViFrahb9xPttTAsqVz0uwek/Cpduwek/CgDupeuLt2L6T8K+XbsX0n4UAVYkUrcqsSYcNNKoGZI2cadai9MWKlf6gP73/qlLljNJ8kntGPo2vdtlt0iLA3Nth7KaHYu8C5eTvCXMHOgSKGVWCOAUJuobRj3XFHMBy6wkpymXmX/Vzgwtf97Q+YmkzkWPmZfvE900UxmCSQZZEVx2MAfRfatVDcrNEk+x04nghiMPLFmsssbx5lsbB1K3HUd6wtyd/6D5GsrKOZEPOWGbLaxNtrkXHnpDHJ4xG+Gnmw53yo7ZL/AGb1fHyi4pD+lFiB2sozW77ZT7al4mUsCl0/kb8XyOiYq0bNGwgfDm2qtEyZLMp0uDZgRbVdb1RheRphbDvDOUkig+TuSl1mQLZC63FmU6g37OqguG8KLjSfCFT+yxX/AGuPxovhfCLhm8ZJk8qq3usalwaG9Fl9I/BbgeREcS4TI7CTC3IfW0me/PZ0vbpXOu403tasWN8HSS4eWJpBnbES4iOXJrGZCLoRfpCw11F9D1UV/tnhbX5xv5b39lY8T4RMMuyzP5EA95hTjuXRUNPnj5Ys2YLk4Y8WuI5wELhEw2TLa5VlbPmvtptbz1bye4GcN8ou4fnsTLOLC2UPl6J11ItvSvifCmTpDhGY/tN+CA+2sb8p+KTbCHDg9eW7AfvFtfMKrbJjlgyLzUj0rYUD4jy0wsJK87zsn6qAc89+whdF8rECkp+CvKb4nEzz33QuVj/gFEcLg0iXLGioOxQB7N6axe5lsS9T2Pg8ubDwtYreNDlNri6g2Nq2Vj4N+bw/dp7orZWDMSVTi/EPm9oq6qcX4h83tFAHHUPJVYr6p0qUwPtfK+18oAlSpUoAz4ilTln+Z4n7mT2U14ilLlr+ZYn7mT3aEAg8iB8zN94numjjrQXkIvzM33ie6aPSiuiHRqjKwqplrnD8TilNo5Ec2vYHXLtcDrF+urmWtCjO6X0IBHfrWVuGxn9ADyaeyrDxOLLm5xcti17/AKIbKT5M2lXTOFBZiABuToOweumXGco9Myfk1e1vV8K6Thkf1AfLr7a0JKpZlDAstswvquYXW46riujIAQpIzG9hfU23sOu1x6aVGktRllw5M+xxgbAAdgFq7AqAV0KZg3Z9FdVyWAtcjXbv8ld2pAet8G/N4fu090VsrHwb83h+7T3RWyuNmBKpxniHze0VdWbHno6dZHx/CkBWtdVWpbsB85FTnD9U+r40wLK+Vzznc3oP4VOdHf6G+FAHVSuedHb6j8KnOjt9RoApxFKnLMf9FifuZPZTTiJR/QNK3K3pYTEAAkmKTqt+ie2gBF5AL81N9tPdNHsRH0SO0Eeqgvg8F4pvtp7ppilStoPg0Qi4bgWIiRdA7DCvGAzAc3IWByqVIurDr3uNxUThs4UBhIU54sYxKFcoYwAAytYAPc5b+mjeK44Em5nmyXLxqoBHSR1ZjJ3AZGB8lDsPxlmCAlgXnEdiFDouVmCutuiSF799K3s2tgz8iz/JzHkN+ZdcucEZziM467Xy63q3F4LEmPJldmzylpFkIvpeJkXOAq7Cx2tsb3rYeVQyZ+Yky83zt8yfR5spO+9+r2UQlxVp44+po5G2H6JS2u43p2NyYGTh85kYkOud8NmZWCkqsWWXUHqbT2Vp4Vh5hJHzmawjmUliDrzo5u56zkG9fMJx4hmWRG8fEBXGWxEVzlte98o3NdHlDmUEI8ZzYcjMFbMkz2BADadfeOw7UMHZgw0mIdXaMzE2xK3LAoSGIiEYvfMDp5vJWqeLEqVCtM3QjKnoledL3lE3YtvNbbWrV4784uWMrFlxDXORc/N21U5ujrfxrbiusPyjBS5R3bnHTKoQWyrzgsS1iMnXfWgOTPhMJKsoushHyyRyWAZeaMb5GVurWwNvJTJasPDOLrMSFVlsqOMwAzI98rCxOhsd9dKIAVLIbs9Y4P8Am8P3ae6K2Vk4P+bw/dp7orXXGznJQXlYcSIQcKEaUSKcr6Ky2OZb9R7NRRqsXF8UscedzZFN2NibCx1sNTQuBp07FWDl0UsuLws0D+QOnmb/AO0Qi5aYNv8AHC/aDL6yLUZjmV/FZWGuxB2Nj69KzYngsEnjwRt5UX207Rvvwy7i1+GUJylwrbYqA/6ifGrxxiD9fF/MT40Kx3Ijh5UmTDIB3Zx7ppXfk3wMsFETsSyoArYs9JiABe/aabeNdsmUtOu5NfH9x/j4nExAWaMk6AB1JJ7hetVK2C8GPD4ZUljw5WSNgynnZjZhsbFrHz00UnXoZy2/7TLiaXOOD5mX7t/dNMeJpd419DL92/umkiRF8Gw+Zm+2nummeVKW/BmPmZvtp7pprkStI9GiA83D0MgkKAuFKB7ahTuL9mp9NYl4LEtrRjRg4OpOYAqDcm+gJFG5IqztHWqZVgd+Cw5cvNjLk5u2viXvl32vVjYRS6vbpKCoOuim1x6h6Kuknsbd5F82gtcdLTo36qoxDHnIbEgOWBXT6hbXrvt6KdhuKTwiLToDQu253kFnO/WDXw8Fi06GwjA1baI3j6+o/wDuucLiDmfpZ7AsCrXUdLRTp0TWg4sa6G3b3WJva1PcG4zHk/BdjzfjBwRma1n8cAXst99Ouu4eCRLspvmLXLuxzFObJJJ16OlakluQAPLrsbE227vXWgR0WPcY8HwuOM3RbdBI9yegl8g1PVc61tC19CVYqUCPT+EfQRfdp7orXWThP0EX3ae6K11yMxJQ/juHLxZR1so6tr6nXuohQvlAHCK0Wro+YL1PYHMh8ouO42pBV8CAUbCzh2TJkimyO25aYTyRxZuxn3H1o17jWTEcfxOG5lRJIyJhI8LIT4wxAxUkMczBtbkxFSf2xe9ekcN4pHiUuuv1kYdJT2EH213ieFRSZs8atmAViRqVBzAE76NrVRdPkcI+HLkSZ8fipEVkxksRPFMRhOikLfNGd1Tx0OqKth5Te9Mv5LDY0SW+jiXM1rZ5LtlJA0uBc+itTcDw6qLoFUTnE+MwAnLFjJe/WxJttrtWfE8qcOjZVcyyHaOJTIxP7ug85oktw5x8SqXQXNfKEQHFzMrNkw0QIJjsJZpBpoz3yRA9YAY94oxlpUJqjLiqXeM/RS/Yf2GmPEJ30C4tBeOTX9BuruNAhD8GI+am+1H7ppudaXPBtg7RTa/pJ1fsmmxsN3+qrj0Wge6VU0VEThe/1VycH3+qrsYLaGq2ioscF3+qvnyDv9VOwA/NV85qjH5P7/VXz8nd/qp7hgjma+iKi/5N7/VU/J3f6qNwWChHVixUTHDu/wBVdrw/v9VLcKxx4X9BF92nuitVZuGfQx/YX2CtNc5mSsuP2X7X4GtVZsd+j9r8DSfQmL3FOT+d+chOSTrsSA3fcbH21kXh2Ob/ABSg73/8b0wSZgeiN+uwNfFxZ7AdbdY/q3X5ahTaNY6qUY7Xz+QNFyKVjfESvKey5A9NyfZR3BcPjiGWJFQfsi1/Kdz56vjNwD2gH012BVW2RLJKfbPhFfK6IrmqRKKJ6CcU+jk+y3so3PQTif0b/Zb2Uxij4OfopvtJ7ppttSn4Nx81L9pPdNOGWqRRVlqc3V4ShnG+UuGwg+flCsdkHSc+RBr5zYUyknJ0jcIq6ENIeK8KUjH/AKfBnL1PM+X/AGD40Ofl5xI7fJkHchPtJrOWSEe5L5G4peaSX/Z6eIK+8xXlTcsuJ/r4h/pJ+K1E5d8TXdoH8qL+GWks2N9TQJQfU18nqvMVOZrzFPC1i4/pcLGe8Z1HpuRVq+GpuvBL5pz/APnWyi5dcmy0uSXl5/DPSearoRV5fP4ZpT4mFjXvaRn9gWgmO8J+Pk2lWMdkcaj1tc+urWKTNI6HK++D9D8N+hj+wvsFaaEckJS2BwrMSWMERJO5JUXJovXOzhap0SsuP2Fu0+w1qrLxBrAHU2JOm+gO1JksyDEEaEfh16V2mKFhcf11nyV8jxiNpmU9x0PnvV3Mqf0fR/6rOmQcri1uB+BvvYaVpAqpYFBvY9Xb1bVcKpWUj4w0qurmGhqq1WijPPQXiPiP9k+yjU4oNxEdB/sn2UwFPwaj5ub7Se6acwlJ3gyX5ub7Se6aw8seV5mLYfDsRELrLMpsXOzRRn6vUXHkHWamU1CO6RXCVvot5U8u2zNBgyLi6yYncKRoVhGzMOtth39SlguEM7MyRyTSeM75Wlc362IBtXxEAAAAAGgA0AHdTDyNRzLos7RB4OcWE2ObOeaZ+sxg5ibeevInqZ5pbVwjinqZTe2PC/nYvkdu/wDW9SmGbh3yjiM0bkteSQlocoAA3bpBtANDub1a/JVPk0sw59colZBIoUlY3VbOmTosbk6sDtoReubwpO69Dl2MWalMfDOTMcsUDFpBzrWaQGPmo/nub5tg2ucjUWJ1I0tWybkvh0NyZjd8MmTNkKmaVoySXjBIAAbxR6NaawyasfhurFCvsHJpsSTzcDOQLkoLWHe21+40y4jksixyOC5VIJ2zXW3PRz5FTQfU1Iq3wdY1lxJjzkRmKZyt7KXsihj2mwtWmNThNK6v2NMbnjkqdfg8/bk+vU7D0GqcVwhI1LNI3cABcnsFFZsSsaXY/EnsFLeNxhka526h2D416einqc7ty+09rQz1WoduT2r9z9Nci/7vwn3EXuCjVBeRf934T7iL3BRqup9nPLtkrDxTDlwgDFSGuCO4HQ91bqxcWxixJzjmyLck+bqHWalk1Zglwzg6xq/7QFm9WvbWcxoBqJozbYbde+1xv6qr5Pcs4sVK0Q0axZAdCyg66HroHx7wwQQTPFHE02RirOCoXMDZgvbYgjzUk0xOFMYzILaTygC99DbTU3sb6DS9E4eJISFzEkgW0Ouw+HpFK3JrwnYXFusZRopGNgGCspN9OkNurcb05rAoNwqg9oAphTR0+xr868vOMzx8SxQTETIBJoFlkUDorsAdK/RUmxr80+EP+88X97/xWujAuT0fp6Tm79jB/afF/wCcxP8APl/8q4blBiTvisQfLNJ8ay4LD85LGg1zuiWvl8ZgPGscu+9jbsNOeN5DQ5W5pcUpPPhXmKqokjaFIkdTGp+eZyU1BIy6HWumTjHs9XJLHj7Qnw8TmQELNKoO4WRwD1agHWqkxDDQOwHYGNPh5A4XO1pndDkWNlmiJL2xAdQVRlZs8IspKWD6sCNfmM8H+HFxHLKSWjC5njsqiaOPEu/RGih8w20B3qXKD9DPxsL4r9hIXiMo/wARvb7a1YblFOniva+htdbjsJUi9G4eSETY5oVkZoTAJ4mVkdmBC2DOoyaMWBOg6O9XJ4OOihfFKudEYDIGOZlkYg2e2WyaMCb5thWcsWGXcV8EShppdxXwBsPyjy/osp7Ub/5WtePI28jC+tmzb9p6r0Qfwb2CH5ULOdCY7Ai5AVTn1kNtE9dDuNcj1w8DyjEBypHQCgaFyhBOY2YHcW0sddK5Z6DTy6tHFPQ6SfltfgvTGIwsHUje2Yb9tu2uzKN8w8txU/sbFHiDFLLmU4WWUMAqssikqBlzWba4F9QR5a1f2Dw97fKFvEitJ1h7vINNboto7HsMi+SuZ/TIekn8HJL6Zivib+AfJjI13dfSCfQKxYnjq7IpbvOg+NHZ+QEGeS2LVFDJlU5SyK8jKM5DWsQoKm+uYXpa4/wtIJQscvOKUVw2lwTcFTlJF7j0EVti+nYU+bZ06f6bp75bf7GCfEM5uxufUO4CqzUqGvVUVFUj3IxUVUVwfqDkX/d+E+4i9wUaoLyL/u/CfcRe4KNV5z7PlpeZkpY8IUqjCgMbAyLc+TXWmelXwiqGw6IQDnkyWO3SU/hes5+Vjx8yQi8X4VJGqTQkq66h07Ooju3pd5PckzNHzh1uf/pPbXpeBVTHJEu0KiMntbm1a9u8NQzk9iMmGgUJmzZrkCyqFcqSzbDyVx72lwduxOVsQeL8JOHkDocrKQQQbbG489e1chOUvy3CK7fSKcj97ADpW6r15lysx0ceIaNogzhRZmsyhTfUDS52ov4KOKBMTJCL5ZUMgFjo6EXt5mrXFP0Zllx9tHq0mxr80+EP+88X97/xWv0pJILHX8K/OHhDwb/lLFNzb5TJo2VrEZV2NrGvRwdm309pZHfsLFdFydyTrfc79vlrgmpmrsPb4Ptq+Wr7burrmz2H0Gi0K0bOD4FJXYO2VQma4ZE/SVTdn0tZj6KvxXDcOEcpLdlAtdk1a0ZsEtmIOZtRtk1oeuHfqRvMpr78ik/Vv/A3wqXXuQ1zdhibAQHm0M7FbWUNKhWO4dnuACFBYDQfWuddK7fheEVX+dzaC3zkWYGwYqtgbncZtqEDhcx2glP+m/wqJwqYmwglJ7BG5PsqePcnav1G3G4PDKkeVy3znSsUJyFmBHbcKq2JFjnNaIeGYZCGMgezMlmZVjd1jzMQ1tIyWUAnW9DxyfxP+VxH8mT4VlxWFeM5ZFKEbhhlI8xpuvcPtrzBluF4S2kpvkY3Lx2z2UjQC9rlha1zYG1dz4TCCRbPfVDfMpUBSgIKgdLMMxJvQnhvCZcQGMMbSBTZstjYna9bf7H4z/LP/tH41O6K7kJbf1Ae9Q0VbktigCTCQBv0k09dZE4XIQLIeltqPT5Kfiw9zR5ILtn6W5F/3fhPuIvcFGqEckYSuBwqsLEQRAjvyCi9cL7PmJdslAOV2GzrALXtMDbtsrUfofxaO5j7nPukVnPyseN1JC1DhwUldAfnmtbrJBKgHv3FZsVyTYYF8PckpIzdE5SQWLpY32BPfe21N2GwBQoAAFUevqoDxrlnh4MWIHYBpObjzE2AZi4UfxZR++K5tlR5Ol5LlwJnH+AZkjndvEVEZbXJt/RF6I8moMOuNhlUgJaSxJAyuF1BJ7rii3E+HtIsiGyC5s2pJB3sOo6kddee41WwbKyqrqjlrSA5CVimkBfXRcyLc9+/bjiX3I6MrqDPepdjWU0Di5S50sNGZQoUBtHs98t99t/2a3zY1lNst7Zuo6kZrW17uyvSTPLO8VGOwegUvcVQCOTQeK3UOyjOKmcEiwNjbQHW2UdvWW9VAuJMxjfbxT+idSR1a7C+/cdKoLYl+DacrDKR1smv7hohPw9udzi5BbMTuQb637u+snI3CGKObr6Y0CsBoCuhzMTtsdfLTRBhyTe9tjex130Avp5e7asZrcdEJUXYKHS+lavkuY7C9VIttwR5NvRWzCygfGs4x9y5zfaO1wulr+iph8GqEkbnrq2WVVUszBVAuWOwHaaWcR4QYFawSQj63RHnCk39Nq3UUczm+rD/ABBzksCRcjbcDckf1114RxbhOIxXPMirKBO46JZZNQr3bObWBa1rA717ViMWMRhHeB/GRgrjQq1ra32IPUaT+GQLHDZCzsMzPfxzKPHDd9xb0Vw63PLCt0VYOVRtHm/DOTnEoGDwxSRyC/SDx6rbxWBaxF9bG9eq8O41KYY2lhtKV+cTsYaEqVJFjuPLWfD8o8SI7DDgWBIUlr5iR+loOtj+6PNUeU2LsF5lVFgNcpygrY211t+JtpvyPVZJ90v5+SI5pR6N+OxKtGbg3I8RUcg+ViBceal2SJUszhhqb3UjW2gHmN6txPKHF38VCb/s2NjmVr3017jbv2rBjOJTzC0ttCSuUAb9tvZc7mrWWaXBnPUzPduAkHCwW25qP3RW6h/J380w/wBzH7oohXrLo1RKG8axGQRm1+nYjrtlOoolQjlIDkT7evoNKflJk6VoI4XFK4up8o6/RXi3hM4ehnd3jYgyMou5s2RVUnKNBv5/NXosemoNiNd7Glvi/BUxDhpszdPMVzEZtri41F7DaslkvsUcqrkt5C4yebDKrxMVU5VklY3aPKCrZiLtba+t9Nau43ycaSS4S4tlvbQ67AHq7+u1FMHxiONFjWMoqKFVQbgKosBrRJOUcRGYkhuoZTobdo89S1C7s2Wo4psAcIwIjYG2oZT576UzfLT2ChmEx0V2AOrZQOid83batRNbY2q4FKSl0fcRjO6gXGMReKXq6D+6aPYjB6bn0Ut8cjKxSfYf3TWiJPNeSGNkSCSzEHnEB2+oaNrxme+kjX20t8KWY+J8zh3YJm6a3GbLsp12NaeFcfLRtJzdjmyL0r9QLNt2EDz1VcWWsc2rQ14XGTu4TnnZz+iGsBYXN2A9laGGJvlEhvkV7FpAekGOUa6nomlEcUsL2tbvNSLHM++ndRts3hpM0+kMPEp3SN43Yk84obpswsqllsGJ3LX/AHR2U04KVDHHh1KLKcG7fI3Vckm3zzSBSQdza/X1V54ZDYjqNvSNj7fTRDDyY6RTHHikEOUKc00aWXrU3+dA7hQ0LLpMuLzIB8AcuyoHIV8ouTYa26TC4FNw5PxJbnMQvS1FiF6IJGbUm4Nu7z0GxmBw8IRIXMsgvzk2ojJ+rGnZ336u/TDiJyBcU9tmuP6dmlG+vyMJ4NCCL4pCMx0BW+UMAGvm0BBJ7dNt7L3EsSySlY4y6aAPfQtrcee1799L+N41Mp0e37q/iKwPygn/AFp/hT4VXhCloMke2hkGIxH6u+i63Ua5ukP4evWtWGeQk51sLCw030uNCe/Wkw8fn/Wt6F+FVtxuf9a/ptR4Zn/pJe5+sOA/msH3Ufuit1DOTBvgsMT+oi9wUTrE5iUN47FmRddQSfLZWJHoolWHi0GdVF7HNoe+xHoI089TJWhS5QvTuAg7zv3D+hWMqbixvqPbf8K1YoEHKdxpY9vXWQEA32PfeuVo5mc4ggNqu+vpquJk2N6snmbTa1raVnTEWtdQeqs5ESLsDbnRbbMPbTC1LvD/AKRfKPbTE21b6bys1weU1YjalrlCP+nm7o29hH40y4jalnlI1sPKO2N/RlNdR0HjxS8DDte3+xqJ8juTrYrDxhXVcu9wTcyTFOrssKEYmXLhnP7Qt5ShtXqfg05OrHw6CS5LSrnv2dMulvIar0OmMtsBH4vwB4IzzhGa4ICkNpfdit9/Na+52rfyN5LtjS4WRY1jCksVLk5r2AUEfVOt6s4tgoYsYqPm5huamZAQVBY3cENfoXBOmttKLeDPicMUk4zZVfm8vOMuawz31AANiRt1GrT+3g9XHllHA3Dsq4hyIkicrziMLAhrMtx9nW3pNBeHugkBkXMlmuLBjcqQLA6XvbfSnrjfKKBpyqSZzYL0VZhfW9iBY70ncHMkeIHNqruA3RvoQVOY302F/RST9zqw5JzxvxO6/BbLLg1NgkjAAjNmYDNYZdC17XvfybVy2KgzsEhZojeMWGZrs2hzE3F1Xy7gW3G2HG4jo5cKtrLboHUAH9LvuD+6O+q5psUVQc2qNzsOViMozDRbgDS7WYm/ULDSmHNc/wBQuPjcGZbDAMUYZw2Z2JjVmMjhb3F0UgC+hJ3tSTiELMWEZUM3RUAkDMSVRTbXsHbavSFxXFCxtHGouTdsgGYCU5bh76nP3bG4vci8f+VSi84wUh8KoT5i5bnI+ZcgE5bSCK+g8YaWJvd0cc5bX/kS4+ETMbCGTcr4jAZgSCCSLCxBBvtY9lZsRAyEq6srDdWBBFxcXB20Ip/GB4scubEKi5rA3h/WxjOAFGe7iKxvrmAvqRSxyo4FiIW5zEsjPKzXKdbZVZi1lCgnOO8m5t1kUjBTt8n6c5LfmWG+4i9wUUoXyW/MsN9xF7gopXMeW+yVmx5soPUD+BtWmuJogylTsdDQIX8RAH8bftrDLwxwASCy73HZ1X6xRh4QhyuGI+v3dr9nl28lbF0Gm34d1RKCkRKCYnSwrY2zX7CdKwPTy+HjkF2TzkWPpFYJeS0R2LjyG/trnlhkYvEwBws3kXyj20yVnw3JgRurCQkA3sRv570U+Rr3+mtcEHFNM0xRcVTMOIxLdvqFLHKKS0ExJ/w31P2TTbiMIvf6aWOVEC/JcRp/gyeXxTW6NTw3GYwSYckeKJ1A7/m2N/XVfDuJslgWYpa2UsbAdRA2FvxPbTXyP8H642CVOeaMJKjeKGJ6BFtxTFF4Eohvi5D5I0HtNaxlGqZ6GHLjjGpCrg5QwupuKJ4dV61B9I9lM2G8EUCbYnEeYRj/AImiOG5BQW+lnPlMY9iVLa9DpjqcUOmKfPWFlAUdYHX5SdTVEeKZJMyMVYC1xuLjX1U+DkPh+vnD+/b3QKsXkVhR/ht/G/xpJmkdfhT5sRPyvNe/Ov1ddtgwGg7mb01lxfEJMls7aFSDfW6rlTpb6Am3lNelLyRwo/wR52c/jXR5K4Trw8Z8oJ9pqtyG/qOD0j/4eF4/iswa4mlB30kcai9joe8+k0JlxjkWMjkAAAFmNgNgNdhYeiv0SOSOC/yeH88SH2irouTuFXxcLAPJDGPwqvEXscuTWwl1E/MryA7m/lNcqo6h6K/UqYCMbRRjyIo/CrVhA2VR5AKnxDB6r/g38lvzLDfcRe4KKUPwfEEyKL6gAVrGJU9dZHGy2q52spIqyoRQIojwwsDc37b1TPw8WJQ5dzbdSfs9XmtV5w37TW7L1Y63FqABeHZ1XpITv0ku4/h8Yeg1WZlZjrfuBsR5VOtF4o8otcmqp8EH39BAPtoAohtbQkjy1mtctox1OxtWtODxAaJbyEr7pFcHgqXNnlF9bCRvjQBVMNPN10kcqsWfksiIC8jqUVV1OulzbYAU/rweLrUt3szN7TXUPDVTxeiOwBQPZQB5h4P+GT4eCYyQSguyECw1ABv101yYmQC3MS3DL9UXGvfTbJGCLVzJCGt3UALHPSn/ALZ/Oy/hVWHfEW0w/bu//qm91uLVzFHlFr3oAUZZcSCbQrfTdjYaDXau44MUB9GnlOY01iIXJ7RavqJb+tqAFT5Pi/qoP3W/8qnyLF9q+ZPiabalACl+TsV9c+ZV+FT8kYn9Y/8AsH4U21KAFP8AIk53eT+K3sFff7Py9bP/ABtTXUoAW4uCyD/7WpOHyCjVSgCVKlSgCVKlSgCVKlSgCVKlSgCVKlSgCVKlSgCVKlSgCVKlSgCVKlSgCVKlSgCVKlSgCVKlS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1513" name="Picture 9" descr="C:\Users\JA\Desktop\gel_a_odvsi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810000"/>
            <a:ext cx="2857500" cy="2743200"/>
          </a:xfrm>
          <a:prstGeom prst="rect">
            <a:avLst/>
          </a:prstGeom>
          <a:noFill/>
        </p:spPr>
      </p:pic>
      <p:pic>
        <p:nvPicPr>
          <p:cNvPr id="21515" name="Picture 11" descr="http://www.bugy.sk/images/gallery/resized/8590005008818_invelky-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343400"/>
            <a:ext cx="20574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759</Words>
  <Application>Microsoft Office PowerPoint</Application>
  <PresentationFormat>Prezentácia na obrazovke (4:3)</PresentationFormat>
  <Paragraphs>75</Paragraphs>
  <Slides>13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9" baseType="lpstr">
      <vt:lpstr>Arial Black</vt:lpstr>
      <vt:lpstr>Calibri</vt:lpstr>
      <vt:lpstr>Franklin Gothic Book</vt:lpstr>
      <vt:lpstr>Franklin Gothic Medium</vt:lpstr>
      <vt:lpstr>Wingdings 2</vt:lpstr>
      <vt:lpstr>Cestovanie</vt:lpstr>
      <vt:lpstr>Prezentácia programu PowerPoint</vt:lpstr>
      <vt:lpstr>      Charakteristika pedikulózy</vt:lpstr>
      <vt:lpstr>VOŠ detská, hlavová (Pediculus  Capitis)</vt:lpstr>
      <vt:lpstr>Voš detská, hlavová</vt:lpstr>
      <vt:lpstr>Voš detská, hlavová</vt:lpstr>
      <vt:lpstr>Vajíčko - hnida</vt:lpstr>
      <vt:lpstr>Prenos ochorenia</vt:lpstr>
      <vt:lpstr>Diagnostika  ochorenia</vt:lpstr>
      <vt:lpstr>Represívne opatrenia pri výskyte  vši detskej.  </vt:lpstr>
      <vt:lpstr>Represívne opatrenia pri výskyte  vši detskej</vt:lpstr>
      <vt:lpstr>Represívne opatrenia pri výskyte  vši detskej</vt:lpstr>
      <vt:lpstr>Dôležité upozornenie</vt:lpstr>
      <vt:lpstr>A na záver...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</dc:creator>
  <cp:lastModifiedBy>skola</cp:lastModifiedBy>
  <cp:revision>25</cp:revision>
  <dcterms:created xsi:type="dcterms:W3CDTF">2014-03-16T08:56:39Z</dcterms:created>
  <dcterms:modified xsi:type="dcterms:W3CDTF">2022-11-28T19:56:18Z</dcterms:modified>
</cp:coreProperties>
</file>