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63" r:id="rId5"/>
    <p:sldId id="264" r:id="rId6"/>
    <p:sldId id="260" r:id="rId7"/>
    <p:sldId id="265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841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7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9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40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97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9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99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26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6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2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BE82-CE54-446E-8F0E-D682E01C781F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2F43-B48D-44D9-8219-35AD3789DA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67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f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dirty="0"/>
              <a:t>Anorganická </a:t>
            </a:r>
            <a:r>
              <a:rPr lang="sk-SK" sz="4400" dirty="0" smtClean="0"/>
              <a:t>chémia</a:t>
            </a:r>
          </a:p>
          <a:p>
            <a:pPr marL="0" indent="0" algn="ctr">
              <a:buNone/>
            </a:pPr>
            <a:r>
              <a:rPr lang="sk-SK" sz="4400" dirty="0" smtClean="0"/>
              <a:t>Organická chémia</a:t>
            </a:r>
          </a:p>
          <a:p>
            <a:pPr marL="0" indent="0" algn="ctr">
              <a:buNone/>
            </a:pPr>
            <a:r>
              <a:rPr lang="sk-SK" sz="4400" dirty="0" smtClean="0"/>
              <a:t>Biochémia</a:t>
            </a:r>
          </a:p>
          <a:p>
            <a:pPr marL="0" indent="0" algn="ctr">
              <a:buNone/>
            </a:pPr>
            <a:r>
              <a:rPr lang="sk-SK" sz="4400" dirty="0" smtClean="0"/>
              <a:t>Molekulárna </a:t>
            </a:r>
            <a:r>
              <a:rPr lang="sk-SK" sz="4400" dirty="0"/>
              <a:t>biológia</a:t>
            </a:r>
          </a:p>
        </p:txBody>
      </p:sp>
    </p:spTree>
    <p:extLst>
      <p:ext uri="{BB962C8B-B14F-4D97-AF65-F5344CB8AC3E}">
        <p14:creationId xmlns:p14="http://schemas.microsoft.com/office/powerpoint/2010/main" val="29010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sk-SK" noProof="1" smtClean="0"/>
              <a:t>ANORGANICKÉ LÁTKY</a:t>
            </a:r>
            <a:endParaRPr lang="sk-SK" noProof="1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720046" y="26064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noProof="1" smtClean="0"/>
              <a:t>ORGANICKÉ </a:t>
            </a:r>
            <a:br>
              <a:rPr lang="sk-SK" noProof="1" smtClean="0"/>
            </a:br>
            <a:r>
              <a:rPr lang="sk-SK" noProof="1" smtClean="0"/>
              <a:t>LÁTKY</a:t>
            </a:r>
            <a:endParaRPr lang="sk-SK" noProof="1"/>
          </a:p>
        </p:txBody>
      </p:sp>
      <p:sp>
        <p:nvSpPr>
          <p:cNvPr id="5" name="BlokTextu 4"/>
          <p:cNvSpPr txBox="1"/>
          <p:nvPr/>
        </p:nvSpPr>
        <p:spPr>
          <a:xfrm>
            <a:off x="395536" y="17008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O</a:t>
            </a:r>
            <a:r>
              <a:rPr lang="sk-SK" baseline="-25000" noProof="1" smtClean="0"/>
              <a:t>2</a:t>
            </a:r>
            <a:endParaRPr lang="sk-SK" baseline="-25000" noProof="1"/>
          </a:p>
        </p:txBody>
      </p:sp>
      <p:sp>
        <p:nvSpPr>
          <p:cNvPr id="8" name="BlokTextu 7"/>
          <p:cNvSpPr txBox="1"/>
          <p:nvPr/>
        </p:nvSpPr>
        <p:spPr>
          <a:xfrm>
            <a:off x="340805" y="20701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Cl</a:t>
            </a:r>
            <a:r>
              <a:rPr lang="sk-SK" baseline="-25000" noProof="1" smtClean="0"/>
              <a:t>2</a:t>
            </a:r>
            <a:endParaRPr lang="sk-SK" baseline="-25000" noProof="1"/>
          </a:p>
        </p:txBody>
      </p:sp>
      <p:sp>
        <p:nvSpPr>
          <p:cNvPr id="9" name="BlokTextu 8"/>
          <p:cNvSpPr txBox="1"/>
          <p:nvPr/>
        </p:nvSpPr>
        <p:spPr>
          <a:xfrm>
            <a:off x="1060885" y="16362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N</a:t>
            </a:r>
            <a:r>
              <a:rPr lang="sk-SK" baseline="-25000" noProof="1" smtClean="0"/>
              <a:t>2</a:t>
            </a:r>
            <a:endParaRPr lang="sk-SK" baseline="-25000" noProof="1"/>
          </a:p>
        </p:txBody>
      </p:sp>
      <p:sp>
        <p:nvSpPr>
          <p:cNvPr id="10" name="BlokTextu 9"/>
          <p:cNvSpPr txBox="1"/>
          <p:nvPr/>
        </p:nvSpPr>
        <p:spPr>
          <a:xfrm>
            <a:off x="899592" y="208495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H</a:t>
            </a:r>
            <a:r>
              <a:rPr lang="sk-SK" baseline="-25000" noProof="1" smtClean="0"/>
              <a:t>2</a:t>
            </a:r>
            <a:endParaRPr lang="sk-SK" baseline="-25000" noProof="1"/>
          </a:p>
        </p:txBody>
      </p:sp>
      <p:sp>
        <p:nvSpPr>
          <p:cNvPr id="11" name="BlokTextu 10"/>
          <p:cNvSpPr txBox="1"/>
          <p:nvPr/>
        </p:nvSpPr>
        <p:spPr>
          <a:xfrm>
            <a:off x="539552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H</a:t>
            </a:r>
            <a:r>
              <a:rPr lang="sk-SK" baseline="-25000" noProof="1" smtClean="0">
                <a:solidFill>
                  <a:srgbClr val="FF0000"/>
                </a:solidFill>
              </a:rPr>
              <a:t>2</a:t>
            </a:r>
            <a:r>
              <a:rPr lang="sk-SK" noProof="1" smtClean="0">
                <a:solidFill>
                  <a:srgbClr val="FF0000"/>
                </a:solidFill>
              </a:rPr>
              <a:t>O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03083" y="40744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NO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187624" y="28269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CO</a:t>
            </a:r>
            <a:r>
              <a:rPr lang="sk-SK" baseline="-25000" noProof="1" smtClean="0">
                <a:solidFill>
                  <a:srgbClr val="FF0000"/>
                </a:solidFill>
              </a:rPr>
              <a:t>2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07444" y="37051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Fe</a:t>
            </a:r>
            <a:r>
              <a:rPr lang="sk-SK" baseline="-25000" noProof="1" smtClean="0">
                <a:solidFill>
                  <a:srgbClr val="FF0000"/>
                </a:solidFill>
              </a:rPr>
              <a:t>2</a:t>
            </a:r>
            <a:r>
              <a:rPr lang="sk-SK" noProof="1" smtClean="0">
                <a:solidFill>
                  <a:srgbClr val="FF0000"/>
                </a:solidFill>
              </a:rPr>
              <a:t>O</a:t>
            </a:r>
            <a:r>
              <a:rPr lang="sk-SK" baseline="-25000" noProof="1" smtClean="0">
                <a:solidFill>
                  <a:srgbClr val="FF0000"/>
                </a:solidFill>
              </a:rPr>
              <a:t>3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555776" y="20056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B050"/>
                </a:solidFill>
              </a:rPr>
              <a:t>NaOH</a:t>
            </a:r>
            <a:endParaRPr lang="sk-SK" noProof="1">
              <a:solidFill>
                <a:srgbClr val="00B05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394605" y="24576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B050"/>
                </a:solidFill>
              </a:rPr>
              <a:t>KOH</a:t>
            </a:r>
            <a:endParaRPr lang="sk-SK" noProof="1">
              <a:solidFill>
                <a:srgbClr val="00B05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366979" y="323646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B050"/>
                </a:solidFill>
              </a:rPr>
              <a:t>Al(OH)</a:t>
            </a:r>
            <a:r>
              <a:rPr lang="sk-SK" baseline="-25000" noProof="1" smtClean="0">
                <a:solidFill>
                  <a:srgbClr val="00B050"/>
                </a:solidFill>
              </a:rPr>
              <a:t>3</a:t>
            </a:r>
            <a:endParaRPr lang="sk-SK" baseline="-25000" noProof="1">
              <a:solidFill>
                <a:srgbClr val="00B05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430875" y="301164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B050"/>
                </a:solidFill>
              </a:rPr>
              <a:t>LiOH</a:t>
            </a:r>
            <a:endParaRPr lang="sk-SK" noProof="1">
              <a:solidFill>
                <a:srgbClr val="00B05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176228" y="27634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B050"/>
                </a:solidFill>
              </a:rPr>
              <a:t>Ca(OH)</a:t>
            </a:r>
            <a:r>
              <a:rPr lang="sk-SK" baseline="-25000" noProof="1" smtClean="0">
                <a:solidFill>
                  <a:srgbClr val="00B050"/>
                </a:solidFill>
              </a:rPr>
              <a:t>2</a:t>
            </a:r>
            <a:endParaRPr lang="sk-SK" baseline="-25000" noProof="1">
              <a:solidFill>
                <a:srgbClr val="00B05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793994" y="1538651"/>
            <a:ext cx="110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B050"/>
                </a:solidFill>
              </a:rPr>
              <a:t>Mg(OH)</a:t>
            </a:r>
            <a:r>
              <a:rPr lang="sk-SK" baseline="-25000" noProof="1" smtClean="0">
                <a:solidFill>
                  <a:srgbClr val="00B050"/>
                </a:solidFill>
              </a:rPr>
              <a:t>2</a:t>
            </a:r>
            <a:endParaRPr lang="sk-SK" baseline="-25000" noProof="1">
              <a:solidFill>
                <a:srgbClr val="00B05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708176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00FF"/>
                </a:solidFill>
              </a:rPr>
              <a:t>H</a:t>
            </a:r>
            <a:r>
              <a:rPr lang="sk-SK" baseline="-25000" noProof="1" smtClean="0">
                <a:solidFill>
                  <a:srgbClr val="0000FF"/>
                </a:solidFill>
              </a:rPr>
              <a:t>2</a:t>
            </a:r>
            <a:r>
              <a:rPr lang="sk-SK" noProof="1" smtClean="0">
                <a:solidFill>
                  <a:srgbClr val="0000FF"/>
                </a:solidFill>
              </a:rPr>
              <a:t>SO</a:t>
            </a:r>
            <a:r>
              <a:rPr lang="sk-SK" baseline="-25000" noProof="1" smtClean="0">
                <a:solidFill>
                  <a:srgbClr val="0000FF"/>
                </a:solidFill>
              </a:rPr>
              <a:t>4</a:t>
            </a:r>
            <a:endParaRPr lang="sk-SK" baseline="-25000" noProof="1">
              <a:solidFill>
                <a:srgbClr val="0000FF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547664" y="453429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00FF"/>
                </a:solidFill>
              </a:rPr>
              <a:t>HNO</a:t>
            </a:r>
            <a:r>
              <a:rPr lang="sk-SK" baseline="-25000" noProof="1" smtClean="0">
                <a:solidFill>
                  <a:srgbClr val="0000FF"/>
                </a:solidFill>
              </a:rPr>
              <a:t>3</a:t>
            </a:r>
            <a:endParaRPr lang="sk-SK" baseline="-25000" noProof="1">
              <a:solidFill>
                <a:srgbClr val="0000FF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2627784" y="47675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00FF"/>
                </a:solidFill>
              </a:rPr>
              <a:t>H</a:t>
            </a:r>
            <a:r>
              <a:rPr lang="sk-SK" baseline="-25000" noProof="1" smtClean="0">
                <a:solidFill>
                  <a:srgbClr val="0000FF"/>
                </a:solidFill>
              </a:rPr>
              <a:t>3</a:t>
            </a:r>
            <a:r>
              <a:rPr lang="sk-SK" noProof="1" smtClean="0">
                <a:solidFill>
                  <a:srgbClr val="0000FF"/>
                </a:solidFill>
              </a:rPr>
              <a:t>PO</a:t>
            </a:r>
            <a:r>
              <a:rPr lang="sk-SK" baseline="-25000" noProof="1" smtClean="0">
                <a:solidFill>
                  <a:srgbClr val="0000FF"/>
                </a:solidFill>
              </a:rPr>
              <a:t>4</a:t>
            </a:r>
            <a:endParaRPr lang="sk-SK" baseline="-25000" noProof="1">
              <a:solidFill>
                <a:srgbClr val="0000FF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547664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00FF"/>
                </a:solidFill>
              </a:rPr>
              <a:t>HCl</a:t>
            </a:r>
            <a:endParaRPr lang="sk-SK" baseline="-25000" noProof="1">
              <a:solidFill>
                <a:srgbClr val="0000FF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2555776" y="54138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0000FF"/>
                </a:solidFill>
              </a:rPr>
              <a:t>H</a:t>
            </a:r>
            <a:r>
              <a:rPr lang="sk-SK" baseline="-25000" noProof="1" smtClean="0">
                <a:solidFill>
                  <a:srgbClr val="0000FF"/>
                </a:solidFill>
              </a:rPr>
              <a:t>2</a:t>
            </a:r>
            <a:r>
              <a:rPr lang="sk-SK" noProof="1" smtClean="0">
                <a:solidFill>
                  <a:srgbClr val="0000FF"/>
                </a:solidFill>
              </a:rPr>
              <a:t>SO</a:t>
            </a:r>
            <a:r>
              <a:rPr lang="sk-SK" baseline="-25000" noProof="1" smtClean="0">
                <a:solidFill>
                  <a:srgbClr val="0000FF"/>
                </a:solidFill>
              </a:rPr>
              <a:t>3</a:t>
            </a:r>
            <a:endParaRPr lang="sk-SK" baseline="-25000" noProof="1">
              <a:solidFill>
                <a:srgbClr val="0000FF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1396536" y="38163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CuO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1272408" y="323646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N</a:t>
            </a:r>
            <a:r>
              <a:rPr lang="sk-SK" baseline="-25000" noProof="1" smtClean="0">
                <a:solidFill>
                  <a:srgbClr val="FF0000"/>
                </a:solidFill>
              </a:rPr>
              <a:t>2</a:t>
            </a:r>
            <a:r>
              <a:rPr lang="sk-SK" noProof="1" smtClean="0">
                <a:solidFill>
                  <a:srgbClr val="FF0000"/>
                </a:solidFill>
              </a:rPr>
              <a:t>O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663123" y="128328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S</a:t>
            </a:r>
            <a:r>
              <a:rPr lang="sk-SK" baseline="-25000" noProof="1" smtClean="0"/>
              <a:t>6</a:t>
            </a:r>
            <a:endParaRPr lang="sk-SK" baseline="-25000" noProof="1"/>
          </a:p>
        </p:txBody>
      </p:sp>
      <p:sp>
        <p:nvSpPr>
          <p:cNvPr id="30" name="BlokTextu 29"/>
          <p:cNvSpPr txBox="1"/>
          <p:nvPr/>
        </p:nvSpPr>
        <p:spPr>
          <a:xfrm>
            <a:off x="1674525" y="20075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Fe</a:t>
            </a:r>
            <a:endParaRPr lang="sk-SK" baseline="-25000" noProof="1"/>
          </a:p>
        </p:txBody>
      </p:sp>
      <p:sp>
        <p:nvSpPr>
          <p:cNvPr id="31" name="BlokTextu 30"/>
          <p:cNvSpPr txBox="1"/>
          <p:nvPr/>
        </p:nvSpPr>
        <p:spPr>
          <a:xfrm>
            <a:off x="1547664" y="16526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/>
              <a:t>C</a:t>
            </a:r>
            <a:endParaRPr lang="sk-SK" baseline="-25000" noProof="1"/>
          </a:p>
        </p:txBody>
      </p:sp>
      <p:sp>
        <p:nvSpPr>
          <p:cNvPr id="32" name="BlokTextu 31"/>
          <p:cNvSpPr txBox="1"/>
          <p:nvPr/>
        </p:nvSpPr>
        <p:spPr>
          <a:xfrm>
            <a:off x="251520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33CC"/>
                </a:solidFill>
              </a:rPr>
              <a:t>CuSO</a:t>
            </a:r>
            <a:r>
              <a:rPr lang="sk-SK" baseline="-25000" noProof="1" smtClean="0">
                <a:solidFill>
                  <a:srgbClr val="FF33CC"/>
                </a:solidFill>
              </a:rPr>
              <a:t>4</a:t>
            </a:r>
            <a:endParaRPr lang="sk-SK" baseline="-25000" noProof="1">
              <a:solidFill>
                <a:srgbClr val="FF33CC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460432" y="57082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33CC"/>
                </a:solidFill>
              </a:rPr>
              <a:t>CaCO</a:t>
            </a:r>
            <a:r>
              <a:rPr lang="sk-SK" baseline="-25000" noProof="1" smtClean="0">
                <a:solidFill>
                  <a:srgbClr val="FF33CC"/>
                </a:solidFill>
              </a:rPr>
              <a:t>3</a:t>
            </a:r>
            <a:endParaRPr lang="sk-SK" baseline="-25000" noProof="1">
              <a:solidFill>
                <a:srgbClr val="FF33CC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367844" y="33261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SiO</a:t>
            </a:r>
            <a:r>
              <a:rPr lang="sk-SK" baseline="-25000" noProof="1" smtClean="0">
                <a:solidFill>
                  <a:srgbClr val="FF0000"/>
                </a:solidFill>
              </a:rPr>
              <a:t>2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1619672" y="35209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0000"/>
                </a:solidFill>
              </a:rPr>
              <a:t>CaO</a:t>
            </a:r>
            <a:endParaRPr lang="sk-SK" noProof="1">
              <a:solidFill>
                <a:srgbClr val="FF0000"/>
              </a:solidFill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36304" y="62526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33CC"/>
                </a:solidFill>
              </a:rPr>
              <a:t>Na</a:t>
            </a:r>
            <a:r>
              <a:rPr lang="sk-SK" baseline="-25000" noProof="1" smtClean="0">
                <a:solidFill>
                  <a:srgbClr val="FF33CC"/>
                </a:solidFill>
              </a:rPr>
              <a:t>2</a:t>
            </a:r>
            <a:r>
              <a:rPr lang="sk-SK" noProof="1" smtClean="0">
                <a:solidFill>
                  <a:srgbClr val="FF33CC"/>
                </a:solidFill>
              </a:rPr>
              <a:t>CO</a:t>
            </a:r>
            <a:r>
              <a:rPr lang="sk-SK" baseline="-25000" noProof="1" smtClean="0">
                <a:solidFill>
                  <a:srgbClr val="FF33CC"/>
                </a:solidFill>
              </a:rPr>
              <a:t>3</a:t>
            </a:r>
            <a:endParaRPr lang="sk-SK" baseline="-25000" noProof="1">
              <a:solidFill>
                <a:srgbClr val="FF33CC"/>
              </a:solidFill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592833" y="47805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33CC"/>
                </a:solidFill>
              </a:rPr>
              <a:t>CaSO</a:t>
            </a:r>
            <a:r>
              <a:rPr lang="sk-SK" baseline="-25000" noProof="1" smtClean="0">
                <a:solidFill>
                  <a:srgbClr val="FF33CC"/>
                </a:solidFill>
              </a:rPr>
              <a:t>4</a:t>
            </a:r>
            <a:endParaRPr lang="sk-SK" baseline="-25000" noProof="1">
              <a:solidFill>
                <a:srgbClr val="FF33CC"/>
              </a:solidFill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509472" y="6252623"/>
            <a:ext cx="119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33CC"/>
                </a:solidFill>
              </a:rPr>
              <a:t>Ca</a:t>
            </a:r>
            <a:r>
              <a:rPr lang="sk-SK" baseline="-25000" noProof="1" smtClean="0">
                <a:solidFill>
                  <a:srgbClr val="FF33CC"/>
                </a:solidFill>
              </a:rPr>
              <a:t>3</a:t>
            </a:r>
            <a:r>
              <a:rPr lang="sk-SK" noProof="1" smtClean="0">
                <a:solidFill>
                  <a:srgbClr val="FF33CC"/>
                </a:solidFill>
              </a:rPr>
              <a:t>(PO</a:t>
            </a:r>
            <a:r>
              <a:rPr lang="sk-SK" baseline="-25000" noProof="1" smtClean="0">
                <a:solidFill>
                  <a:srgbClr val="FF33CC"/>
                </a:solidFill>
              </a:rPr>
              <a:t>4</a:t>
            </a:r>
            <a:r>
              <a:rPr lang="sk-SK" noProof="1" smtClean="0">
                <a:solidFill>
                  <a:srgbClr val="FF33CC"/>
                </a:solidFill>
              </a:rPr>
              <a:t>)</a:t>
            </a:r>
            <a:r>
              <a:rPr lang="sk-SK" baseline="-25000" noProof="1" smtClean="0">
                <a:solidFill>
                  <a:srgbClr val="FF33CC"/>
                </a:solidFill>
              </a:rPr>
              <a:t>3</a:t>
            </a:r>
            <a:endParaRPr lang="sk-SK" baseline="-25000" noProof="1">
              <a:solidFill>
                <a:srgbClr val="FF33CC"/>
              </a:solidFill>
            </a:endParaRPr>
          </a:p>
        </p:txBody>
      </p:sp>
      <p:sp>
        <p:nvSpPr>
          <p:cNvPr id="41" name="Zástupný symbol obsahu 2"/>
          <p:cNvSpPr>
            <a:spLocks noGrp="1"/>
          </p:cNvSpPr>
          <p:nvPr>
            <p:ph idx="1"/>
          </p:nvPr>
        </p:nvSpPr>
        <p:spPr>
          <a:xfrm>
            <a:off x="7877846" y="1342523"/>
            <a:ext cx="720080" cy="49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noProof="1" smtClean="0"/>
              <a:t>CH</a:t>
            </a:r>
            <a:r>
              <a:rPr lang="sk-SK" sz="2400" baseline="-25000" noProof="1" smtClean="0"/>
              <a:t>4</a:t>
            </a:r>
            <a:endParaRPr lang="sk-SK" sz="2400" baseline="-25000" noProof="1"/>
          </a:p>
        </p:txBody>
      </p:sp>
      <p:sp>
        <p:nvSpPr>
          <p:cNvPr id="42" name="Zástupný symbol obsahu 2"/>
          <p:cNvSpPr txBox="1">
            <a:spLocks/>
          </p:cNvSpPr>
          <p:nvPr/>
        </p:nvSpPr>
        <p:spPr>
          <a:xfrm>
            <a:off x="7305321" y="1861629"/>
            <a:ext cx="1215752" cy="494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noProof="1" smtClean="0"/>
              <a:t>CH</a:t>
            </a:r>
            <a:r>
              <a:rPr lang="sk-SK" sz="2400" baseline="-25000" noProof="1" smtClean="0"/>
              <a:t>3</a:t>
            </a:r>
            <a:r>
              <a:rPr lang="sk-SK" sz="2400" noProof="1" smtClean="0"/>
              <a:t> -  CH</a:t>
            </a:r>
            <a:r>
              <a:rPr lang="sk-SK" sz="2400" baseline="-25000" noProof="1" smtClean="0"/>
              <a:t>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2400" baseline="-25000" noProof="1"/>
          </a:p>
        </p:txBody>
      </p:sp>
      <p:pic>
        <p:nvPicPr>
          <p:cNvPr id="43" name="Picture 2" descr="Etén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889" y="1327993"/>
            <a:ext cx="85725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Acetylén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570" y="3234317"/>
            <a:ext cx="1714498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ázek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A7ED8C-C9DE-4072-8324-F4EC96C31F9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350" y="5453072"/>
            <a:ext cx="1728192" cy="877597"/>
          </a:xfrm>
          <a:prstGeom prst="rect">
            <a:avLst/>
          </a:prstGeom>
        </p:spPr>
      </p:pic>
      <p:pic>
        <p:nvPicPr>
          <p:cNvPr id="46" name="Picture 10" descr="Benzene | C6H6 | ChemSpi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319" y="360957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hemické vzorce karboxylových kyselín II. - O ško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497842"/>
            <a:ext cx="1020888" cy="8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Výsledok vyhľadávania obrázkov pre dopyt formaldehy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50" y="2996952"/>
            <a:ext cx="76190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Výsledok vyhľadávania obrázkov pre dopyt vinylchlori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717" y="5072098"/>
            <a:ext cx="708379" cy="6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Výsledok vyhľadávania obrázkov pre dopyt tnt vzore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197" y="5598532"/>
            <a:ext cx="1133491" cy="9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Výsledok vyhľadávania obrázkov pre dopyt anili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386" y="4374396"/>
            <a:ext cx="645717" cy="9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Výsledok vyhľadávania obrázkov pre dopyt pyridín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137" y="5942245"/>
            <a:ext cx="568377" cy="73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ceton – WikiSkripta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103" y="3610576"/>
            <a:ext cx="1368152" cy="8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18" y="2463722"/>
            <a:ext cx="1634837" cy="48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Eshop - Centralchem - chemická obchodná spoločnosť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64" y="6193679"/>
            <a:ext cx="1177742" cy="5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6" y="2356393"/>
            <a:ext cx="1055935" cy="8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Strukturní vzore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213" y="1528590"/>
            <a:ext cx="1066771" cy="7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BlokTextu 57"/>
          <p:cNvSpPr txBox="1"/>
          <p:nvPr/>
        </p:nvSpPr>
        <p:spPr>
          <a:xfrm>
            <a:off x="1458501" y="578319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noProof="1" smtClean="0">
                <a:solidFill>
                  <a:srgbClr val="FF33CC"/>
                </a:solidFill>
              </a:rPr>
              <a:t>NaNO</a:t>
            </a:r>
            <a:r>
              <a:rPr lang="sk-SK" baseline="-25000" noProof="1" smtClean="0">
                <a:solidFill>
                  <a:srgbClr val="FF33CC"/>
                </a:solidFill>
              </a:rPr>
              <a:t>3</a:t>
            </a:r>
            <a:endParaRPr lang="sk-SK" baseline="-25000" noProof="1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ZLOŽKY POTRAVY</a:t>
            </a:r>
            <a:br>
              <a:rPr lang="sk-SK" b="1" dirty="0" smtClean="0"/>
            </a:br>
            <a:r>
              <a:rPr lang="sk-SK" sz="3100" dirty="0" smtClean="0"/>
              <a:t>Organické látky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15405"/>
            <a:ext cx="274664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FF0000"/>
                </a:solidFill>
              </a:rPr>
              <a:t>CUKRY</a:t>
            </a:r>
          </a:p>
          <a:p>
            <a:pPr marL="0" indent="0" algn="ctr">
              <a:buNone/>
            </a:pPr>
            <a:r>
              <a:rPr lang="sk-SK" dirty="0" smtClean="0"/>
              <a:t>Zdroj energie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337520" y="2276872"/>
            <a:ext cx="2746648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b="1" dirty="0" smtClean="0">
                <a:solidFill>
                  <a:srgbClr val="0070C0"/>
                </a:solidFill>
              </a:rPr>
              <a:t>TUKY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dirty="0" smtClean="0"/>
              <a:t>Zdroj energie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dirty="0" smtClean="0"/>
              <a:t>Zásobná látka</a:t>
            </a:r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120591" y="2241703"/>
            <a:ext cx="2746648" cy="427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b="1" dirty="0" smtClean="0">
                <a:solidFill>
                  <a:srgbClr val="00B050"/>
                </a:solidFill>
              </a:rPr>
              <a:t>BIELKOVINY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dirty="0" smtClean="0"/>
              <a:t>Stavebná látka</a:t>
            </a: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6137406" y="1412776"/>
            <a:ext cx="882866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2123728" y="1507522"/>
            <a:ext cx="864096" cy="769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4529611" y="1472353"/>
            <a:ext cx="42389" cy="7693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rbohydrates: What They Are, Where They're Found, How They're Used | Live  Sci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7" y="3465686"/>
            <a:ext cx="2880320" cy="18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nášanie organizmu - I. Tuky | ZdravieX.s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448" y="4149080"/>
            <a:ext cx="3182231" cy="16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elkoviny by ste nemali podceňovať: Ak máte tieto príznaky, doprajte  svojmu telu tieto živiny | Feminity.s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837" y="3618062"/>
            <a:ext cx="2565161" cy="17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k-SK" b="1" dirty="0" smtClean="0"/>
              <a:t>PRÍRODNÉ LÁTKY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15405"/>
            <a:ext cx="19442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SACHARIDY</a:t>
            </a:r>
          </a:p>
          <a:p>
            <a:pPr marL="0" indent="0" algn="ctr">
              <a:buNone/>
            </a:pPr>
            <a:r>
              <a:rPr lang="sk-SK" sz="2000" dirty="0" smtClean="0"/>
              <a:t>Zdroj energie</a:t>
            </a:r>
          </a:p>
          <a:p>
            <a:pPr marL="0" indent="0" algn="ctr">
              <a:buNone/>
            </a:pPr>
            <a:r>
              <a:rPr lang="sk-SK" sz="2000" dirty="0" smtClean="0"/>
              <a:t>Stavebná látka</a:t>
            </a:r>
          </a:p>
          <a:p>
            <a:pPr marL="0" indent="0" algn="ctr">
              <a:buNone/>
            </a:pPr>
            <a:r>
              <a:rPr lang="sk-SK" sz="2000" dirty="0" smtClean="0"/>
              <a:t>Zásobná látka</a:t>
            </a:r>
            <a:endParaRPr lang="sk-SK" sz="2800" dirty="0" smtClean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339752" y="2107389"/>
            <a:ext cx="252028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LIPIDY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Zdroj energie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Zásobná látka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Hormóny, membrány</a:t>
            </a:r>
            <a:endParaRPr lang="sk-SK" sz="20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860032" y="2168028"/>
            <a:ext cx="2160240" cy="427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PROTEÍNY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Stavebná látka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Enzýmy, hormóny</a:t>
            </a: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5256076" y="1144981"/>
            <a:ext cx="396044" cy="8438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1475656" y="1144981"/>
            <a:ext cx="864096" cy="769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3678285" y="1144981"/>
            <a:ext cx="245643" cy="7693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6444208" y="1082721"/>
            <a:ext cx="882866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obsahu 2"/>
          <p:cNvSpPr txBox="1">
            <a:spLocks/>
          </p:cNvSpPr>
          <p:nvPr/>
        </p:nvSpPr>
        <p:spPr>
          <a:xfrm>
            <a:off x="6983760" y="1914331"/>
            <a:ext cx="2160240" cy="42712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 smtClean="0">
                <a:solidFill>
                  <a:srgbClr val="FFC000"/>
                </a:solidFill>
              </a:rPr>
              <a:t>NUKLEOVÉ KYSELINY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1800" dirty="0" smtClean="0"/>
              <a:t>Dedičná informácia</a:t>
            </a:r>
          </a:p>
        </p:txBody>
      </p:sp>
      <p:pic>
        <p:nvPicPr>
          <p:cNvPr id="15" name="Picture 2" descr="Je pravda, že nasycené mastné kyseliny škodí zdraví? - Zeptejte s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67281" y="4448198"/>
            <a:ext cx="3173233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37301" y="3949668"/>
            <a:ext cx="2558609" cy="19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biopedia.sk/uploads/user1/191abcc17bef66d17a34462a4b6ad94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" y="5474778"/>
            <a:ext cx="2448272" cy="944880"/>
          </a:xfrm>
          <a:prstGeom prst="rect">
            <a:avLst/>
          </a:prstGeom>
          <a:noFill/>
        </p:spPr>
      </p:pic>
      <p:pic>
        <p:nvPicPr>
          <p:cNvPr id="18" name="Picture 10" descr="http://bio-che.szm.com/F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97" b="13934"/>
          <a:stretch>
            <a:fillRect/>
          </a:stretch>
        </p:blipFill>
        <p:spPr bwMode="auto">
          <a:xfrm>
            <a:off x="446227" y="3937192"/>
            <a:ext cx="1245453" cy="1357528"/>
          </a:xfrm>
          <a:prstGeom prst="rect">
            <a:avLst/>
          </a:prstGeom>
          <a:noFill/>
        </p:spPr>
      </p:pic>
      <p:pic>
        <p:nvPicPr>
          <p:cNvPr id="19" name="Picture 4" descr="Súvisiaci obrázo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943" y="3462249"/>
            <a:ext cx="1878708" cy="27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Vyrobené </a:t>
            </a:r>
            <a:r>
              <a:rPr lang="sk-SK" dirty="0"/>
              <a:t>z jednoduchých anorganických </a:t>
            </a:r>
            <a:r>
              <a:rPr lang="sk-SK" dirty="0" smtClean="0"/>
              <a:t>látok v procese fotosyntézy a iných syntéz v rastlinách: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		CO</a:t>
            </a:r>
            <a:r>
              <a:rPr lang="sk-SK" baseline="-25000" dirty="0" smtClean="0"/>
              <a:t>2</a:t>
            </a:r>
            <a:r>
              <a:rPr lang="sk-SK" baseline="-25000" dirty="0" smtClean="0"/>
              <a:t>	</a:t>
            </a:r>
            <a:r>
              <a:rPr lang="sk-SK" dirty="0" smtClean="0"/>
              <a:t>H</a:t>
            </a:r>
            <a:r>
              <a:rPr lang="sk-SK" baseline="-25000" dirty="0" smtClean="0"/>
              <a:t>2</a:t>
            </a:r>
            <a:r>
              <a:rPr lang="sk-SK" dirty="0" smtClean="0"/>
              <a:t>O    NH</a:t>
            </a:r>
            <a:r>
              <a:rPr lang="sk-SK" baseline="-25000" dirty="0" smtClean="0"/>
              <a:t>3</a:t>
            </a:r>
          </a:p>
          <a:p>
            <a:r>
              <a:rPr lang="sk-SK" dirty="0" smtClean="0"/>
              <a:t>Vznikajú tak zložité </a:t>
            </a:r>
            <a:r>
              <a:rPr lang="sk-SK" dirty="0"/>
              <a:t>organické </a:t>
            </a:r>
            <a:r>
              <a:rPr lang="sk-SK" dirty="0" smtClean="0"/>
              <a:t>látky</a:t>
            </a:r>
          </a:p>
          <a:p>
            <a:r>
              <a:rPr lang="sk-SK" dirty="0"/>
              <a:t>Živočíchy ich prijímajú v </a:t>
            </a:r>
            <a:r>
              <a:rPr lang="sk-SK" dirty="0" smtClean="0"/>
              <a:t>potrave a premieňajú na svoje vlastné organické látky = metabolizmus</a:t>
            </a:r>
            <a:endParaRPr lang="sk-SK" dirty="0"/>
          </a:p>
          <a:p>
            <a:r>
              <a:rPr lang="sk-SK" dirty="0" smtClean="0"/>
              <a:t>Na záver ich vylučujú dýchaním a močom znova ako jednoduché organické látky</a:t>
            </a:r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k-SK" b="1" dirty="0" smtClean="0"/>
              <a:t>PRÍRODNÉ LÁTKY</a:t>
            </a:r>
            <a:endParaRPr lang="sk-SK" sz="3100" dirty="0"/>
          </a:p>
        </p:txBody>
      </p:sp>
    </p:spTree>
    <p:extLst>
      <p:ext uri="{BB962C8B-B14F-4D97-AF65-F5344CB8AC3E}">
        <p14:creationId xmlns:p14="http://schemas.microsoft.com/office/powerpoint/2010/main" val="29845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Výsledok vyhľadávania obrázkov pre dopyt fotosyntéz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6" r="6503"/>
          <a:stretch/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Živá plané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101982"/>
            <a:ext cx="8880921" cy="56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KOLOBEH LÁTOK</a:t>
            </a:r>
            <a:endParaRPr lang="sk-SK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2915816" y="131945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N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27984" y="16118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O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292080" y="131945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CO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259632" y="131946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H</a:t>
            </a:r>
            <a:r>
              <a:rPr lang="sk-SK" sz="3200" b="1" baseline="-25000" dirty="0">
                <a:solidFill>
                  <a:schemeClr val="bg1"/>
                </a:solidFill>
              </a:rPr>
              <a:t>2</a:t>
            </a:r>
            <a:r>
              <a:rPr lang="sk-SK" sz="3200" b="1" dirty="0" smtClean="0">
                <a:solidFill>
                  <a:schemeClr val="bg1"/>
                </a:solidFill>
              </a:rPr>
              <a:t>O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915816" y="6500322"/>
            <a:ext cx="1656184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NO</a:t>
            </a:r>
            <a:r>
              <a:rPr lang="sk-SK" b="1" baseline="48000" dirty="0" smtClean="0"/>
              <a:t>-</a:t>
            </a:r>
            <a:r>
              <a:rPr lang="sk-SK" b="1" baseline="-25000" dirty="0" smtClean="0"/>
              <a:t>2  </a:t>
            </a:r>
            <a:r>
              <a:rPr lang="sk-SK" b="1" dirty="0" smtClean="0"/>
              <a:t>NO</a:t>
            </a:r>
            <a:r>
              <a:rPr lang="sk-SK" b="1" baseline="48000" dirty="0" smtClean="0"/>
              <a:t>-</a:t>
            </a:r>
            <a:r>
              <a:rPr lang="sk-SK" b="1" baseline="-25000" dirty="0" smtClean="0"/>
              <a:t>3</a:t>
            </a:r>
            <a:r>
              <a:rPr lang="sk-SK" b="1" dirty="0" smtClean="0"/>
              <a:t> NH</a:t>
            </a:r>
            <a:r>
              <a:rPr lang="sk-SK" b="1" baseline="-25000" dirty="0" smtClean="0"/>
              <a:t>3</a:t>
            </a:r>
            <a:endParaRPr lang="sk-SK" sz="1100" b="1" baseline="30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734733" y="3737009"/>
            <a:ext cx="1152127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bielkoviny</a:t>
            </a:r>
            <a:endParaRPr lang="sk-SK" sz="11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372200" y="5013176"/>
            <a:ext cx="1152127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močovina</a:t>
            </a:r>
            <a:endParaRPr lang="sk-SK" sz="11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56376" y="5013176"/>
            <a:ext cx="1008112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600" b="1" dirty="0" smtClean="0"/>
              <a:t>NO</a:t>
            </a:r>
            <a:r>
              <a:rPr lang="sk-SK" sz="1600" b="1" baseline="48000" dirty="0" smtClean="0"/>
              <a:t>-</a:t>
            </a:r>
            <a:r>
              <a:rPr lang="sk-SK" sz="1600" b="1" baseline="-25000" dirty="0" smtClean="0"/>
              <a:t>2  </a:t>
            </a:r>
            <a:r>
              <a:rPr lang="sk-SK" sz="1600" b="1" dirty="0" smtClean="0"/>
              <a:t>NO</a:t>
            </a:r>
            <a:r>
              <a:rPr lang="sk-SK" sz="1600" b="1" baseline="48000" dirty="0" smtClean="0"/>
              <a:t>-</a:t>
            </a:r>
            <a:r>
              <a:rPr lang="sk-SK" sz="1600" b="1" baseline="-25000" dirty="0" smtClean="0"/>
              <a:t>3</a:t>
            </a:r>
          </a:p>
          <a:p>
            <a:pPr algn="ctr"/>
            <a:r>
              <a:rPr lang="sk-SK" sz="1600" b="1" dirty="0" smtClean="0"/>
              <a:t>NH</a:t>
            </a:r>
            <a:r>
              <a:rPr lang="sk-SK" sz="1600" b="1" baseline="-25000" dirty="0" smtClean="0"/>
              <a:t>3</a:t>
            </a:r>
            <a:endParaRPr lang="sk-SK" sz="1050" b="1" baseline="30000" dirty="0"/>
          </a:p>
        </p:txBody>
      </p:sp>
      <p:sp>
        <p:nvSpPr>
          <p:cNvPr id="13" name="BlokTextu 12"/>
          <p:cNvSpPr txBox="1"/>
          <p:nvPr/>
        </p:nvSpPr>
        <p:spPr>
          <a:xfrm>
            <a:off x="155575" y="586072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H</a:t>
            </a:r>
            <a:r>
              <a:rPr lang="sk-SK" sz="3200" b="1" baseline="-25000" dirty="0"/>
              <a:t>2</a:t>
            </a:r>
            <a:r>
              <a:rPr lang="sk-SK" sz="3200" b="1" dirty="0" smtClean="0"/>
              <a:t>O</a:t>
            </a:r>
            <a:endParaRPr lang="sk-SK" b="1" baseline="-25000" dirty="0"/>
          </a:p>
        </p:txBody>
      </p:sp>
      <p:sp>
        <p:nvSpPr>
          <p:cNvPr id="15" name="BlokTextu 14"/>
          <p:cNvSpPr txBox="1"/>
          <p:nvPr/>
        </p:nvSpPr>
        <p:spPr>
          <a:xfrm>
            <a:off x="2540823" y="4480946"/>
            <a:ext cx="1656184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FOTOSYNTÉZA</a:t>
            </a:r>
            <a:endParaRPr lang="sk-SK" sz="1100" b="1" baseline="30000" dirty="0">
              <a:solidFill>
                <a:srgbClr val="FFFF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4110361" y="4772212"/>
            <a:ext cx="1152127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sacharidy</a:t>
            </a:r>
            <a:endParaRPr lang="sk-SK" sz="11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119</Words>
  <Application>Microsoft Office PowerPoint</Application>
  <PresentationFormat>Prezentácia na obrazovke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Prezentácia programu PowerPoint</vt:lpstr>
      <vt:lpstr>ANORGANICKÉ LÁTKY</vt:lpstr>
      <vt:lpstr>ZLOŽKY POTRAVY Organické látky</vt:lpstr>
      <vt:lpstr>PRÍRODNÉ LÁTKY</vt:lpstr>
      <vt:lpstr>PRÍRODNÉ LÁTKY</vt:lpstr>
      <vt:lpstr>Prezentácia programu PowerPoint</vt:lpstr>
      <vt:lpstr>KOLOBEH LÁTOK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Anorganická chémia Organická chémia Biochémia Molekulárna biológia</dc:title>
  <dc:creator>Katka Radvanska</dc:creator>
  <cp:lastModifiedBy>Katka Radvanská</cp:lastModifiedBy>
  <cp:revision>20</cp:revision>
  <dcterms:created xsi:type="dcterms:W3CDTF">2021-04-07T14:25:57Z</dcterms:created>
  <dcterms:modified xsi:type="dcterms:W3CDTF">2024-02-07T14:50:00Z</dcterms:modified>
</cp:coreProperties>
</file>