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0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0975A"/>
    <a:srgbClr val="000000"/>
    <a:srgbClr val="F2A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08122-FB0F-6E17-FA38-A10DFAA08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330B27-E3F2-7B48-9D06-56B4CDD25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5E3A5F-64FF-725F-F365-6D947BC9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48A-B734-40B3-A9A3-2CDDFFB3DB2A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4B18DF-D39D-96C4-A57C-9F255E9F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CBB94F-694C-C689-FBA5-D7C8FA16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E4D2-C066-4148-82B3-3BDFC534E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78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64959-BD99-F4D1-7FE2-FECD5224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223CC7-10E1-73E0-5C99-993ABBEDB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4E1AB2-D267-BB2E-D09E-5FB56455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48A-B734-40B3-A9A3-2CDDFFB3DB2A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B12F9A-CF09-C8EF-6B0C-220E1937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28F875-DE36-AE48-A04B-50DD8F06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E4D2-C066-4148-82B3-3BDFC534E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13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CE4713-EDE1-10B8-088F-A908D50AC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F958E6-2714-A98E-4DCD-DA46C5303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CA3DCD-7E4A-6FFF-601E-AB34ACA2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48A-B734-40B3-A9A3-2CDDFFB3DB2A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25209E-D536-2B22-E1D9-10A6AB86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214B2C-470F-EBCC-7C0E-A92B0354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E4D2-C066-4148-82B3-3BDFC534E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12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2322C-1BE6-AEB1-CBB6-EC014D21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28611E-0209-6282-A003-03D8F39F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006FD4-DDF9-BB08-ED4E-36AEE0B6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48A-B734-40B3-A9A3-2CDDFFB3DB2A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CC9C3C-07F0-7C99-0F35-E2D5ECD7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D122F5-E6EE-7862-40B3-7F972E49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E4D2-C066-4148-82B3-3BDFC534E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90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C6DE6-DE16-FBCC-2A13-49705A8D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98A5D5-5EAF-05D5-3EC4-7E7B1E210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95B6C3-E0BA-E93C-CD9C-544F61A4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48A-B734-40B3-A9A3-2CDDFFB3DB2A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119B81-70AB-EF6B-25CD-A19C591B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4B14B1-EBB4-1915-660D-193BE65F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E4D2-C066-4148-82B3-3BDFC534E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57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1F631-FD9E-770A-CB23-7702EA66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656CD-AD57-4D88-EB06-28B185B45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38800E-1D62-E753-D268-1684763A1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A69FC-A5F1-3A1C-7FE7-571BC4EE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48A-B734-40B3-A9A3-2CDDFFB3DB2A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CA212E-DEA5-1931-4EA4-0A033EA7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52CC5A-E9AB-8B2A-7939-0935D760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E4D2-C066-4148-82B3-3BDFC534E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50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D88F3-A3D5-B486-13B3-0431F1FA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80C5A0-C6C5-5E22-F111-E6E68E1FC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BF9E93-9E33-E692-5651-6428C2EBF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DF917CD-0540-634E-A52C-40439F42B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9CA695-D7BB-66A6-DA31-4155EC57B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11316C3-A4D5-D054-C9DF-A8EBF7B8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48A-B734-40B3-A9A3-2CDDFFB3DB2A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5BB3DF9-25BC-6AA1-F97D-22DA49D0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ED3E423-6442-81C1-DABD-737000FB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E4D2-C066-4148-82B3-3BDFC534E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82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F6FC6-B982-C9AC-1738-CE59C505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585498-A46E-60C3-2FAB-E4DB2A94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48A-B734-40B3-A9A3-2CDDFFB3DB2A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5175B4-7979-3719-6579-25B23634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36F14A-AC50-837B-712F-1278575E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E4D2-C066-4148-82B3-3BDFC534E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39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242B3F-1B4F-D930-ACD4-D21DC93A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48A-B734-40B3-A9A3-2CDDFFB3DB2A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496FE4-3FA1-A776-718B-4C932866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516E2A-EBFA-1FC4-A8D8-C06250B1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E4D2-C066-4148-82B3-3BDFC534E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8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E0B33-64FF-767F-EB03-262FC0D5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02E480-707B-EF60-F129-AB3A1BA1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ABFA7B-B198-4CCF-D34C-8AA39E778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10AFBA-D764-4855-C8A1-33ED10DE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48A-B734-40B3-A9A3-2CDDFFB3DB2A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0D7E72-521D-3BAF-2D24-04798C26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28BCE0-7C78-E8C7-171E-4F084139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E4D2-C066-4148-82B3-3BDFC534E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81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D78A7-3093-90EB-FEF1-01844D49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F679B2-439D-97EB-AD44-687C8F6A2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5B47A6-7064-9746-56C3-AD6A080A8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231E0F-E784-AFD7-9580-55F4AA68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548A-B734-40B3-A9A3-2CDDFFB3DB2A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21F7A9-995A-5916-3667-5C818FF4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34571B-7AF0-BB8A-2C61-4A5B6330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E4D2-C066-4148-82B3-3BDFC534E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69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CD4986-2D57-6AAB-4A53-6F83C21E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AAAF70-17C6-8E79-E245-A575ED630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822A2F-A8DF-2EB1-3E21-004265EE6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2548A-B734-40B3-A9A3-2CDDFFB3DB2A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9CE10C-EB0E-3FD0-93BC-8A6F37CA3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63815E-E55C-7E09-17F3-EE98B84B8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E4D2-C066-4148-82B3-3BDFC534E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35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rangeacademy.cz/clanky/kybersikana/" TargetMode="External"/><Relationship Id="rId3" Type="http://schemas.openxmlformats.org/officeDocument/2006/relationships/hyperlink" Target="https://policie.cz/clanek/preventivni-informace-sikana.aspx" TargetMode="External"/><Relationship Id="rId7" Type="http://schemas.openxmlformats.org/officeDocument/2006/relationships/hyperlink" Target="https://www.policie.cz/clanek/vite-co-je-kybersikana.aspx" TargetMode="External"/><Relationship Id="rId2" Type="http://schemas.openxmlformats.org/officeDocument/2006/relationships/hyperlink" Target="https://cs.wikipedia.org/wiki/%C5%A0ika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netembezpecne.cz/internetem-bezpecne/rizika-online-komunikace/kybersikana/" TargetMode="External"/><Relationship Id="rId5" Type="http://schemas.openxmlformats.org/officeDocument/2006/relationships/hyperlink" Target="https://www.minimalizacesikany.cz/chci-se-dozvedet/informace-o-sikane/192-co-je-to-sikana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stop-sikane.cz/co-je-sikana/" TargetMode="External"/><Relationship Id="rId9" Type="http://schemas.openxmlformats.org/officeDocument/2006/relationships/hyperlink" Target="https://sancedetem.cz/agrese-sikana-jine-formy-nasilneho-chovan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ceskatelevize.cz/video/2778-jak-poznat-sikanu-a-jak-s-ni-bojovat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edu.ceskatelevize.cz/video/4359-sika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FDGUltgRq7U&amp;ab_channel=E-Bezpe%C4%8D%C3%A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FA3DD5E5-A2CD-D1A7-8E23-F2921F929152}"/>
              </a:ext>
            </a:extLst>
          </p:cNvPr>
          <p:cNvSpPr/>
          <p:nvPr/>
        </p:nvSpPr>
        <p:spPr>
          <a:xfrm>
            <a:off x="621792" y="5980175"/>
            <a:ext cx="11076432" cy="512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CC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7306D6-295B-AAC7-4CDE-DF7F03652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148" y="332782"/>
            <a:ext cx="8563719" cy="1910233"/>
          </a:xfrm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cs-CZ" sz="13800" b="1" dirty="0">
                <a:solidFill>
                  <a:srgbClr val="FFC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ŠIKANA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3006771-C462-4AA5-F33E-1675B70773D3}"/>
              </a:ext>
            </a:extLst>
          </p:cNvPr>
          <p:cNvSpPr txBox="1"/>
          <p:nvPr/>
        </p:nvSpPr>
        <p:spPr>
          <a:xfrm>
            <a:off x="621792" y="6051858"/>
            <a:ext cx="1102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C000"/>
                </a:solidFill>
                <a:latin typeface="Arial Black" panose="020B0A04020102020204" pitchFamily="34" charset="0"/>
              </a:rPr>
              <a:t>Základní škola Varnsdorf náměstí E. Beneše		              </a:t>
            </a:r>
            <a:r>
              <a:rPr lang="cs-CZ" dirty="0" err="1">
                <a:solidFill>
                  <a:srgbClr val="FFC000"/>
                </a:solidFill>
                <a:latin typeface="Arial Black" panose="020B0A04020102020204" pitchFamily="34" charset="0"/>
              </a:rPr>
              <a:t>www.zs-namesti.eu</a:t>
            </a:r>
            <a:endParaRPr lang="cs-CZ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0EEA648B-12AA-F560-B4DE-F1800B3F0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12" y="2802691"/>
            <a:ext cx="4385424" cy="2898536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8702024-15C6-4CF8-AA41-D43945693215}"/>
              </a:ext>
            </a:extLst>
          </p:cNvPr>
          <p:cNvSpPr txBox="1">
            <a:spLocks/>
          </p:cNvSpPr>
          <p:nvPr/>
        </p:nvSpPr>
        <p:spPr>
          <a:xfrm>
            <a:off x="2457213" y="1566846"/>
            <a:ext cx="7277574" cy="1096371"/>
          </a:xfrm>
          <a:prstGeom prst="rect">
            <a:avLst/>
          </a:prstGeom>
          <a:effectLst>
            <a:softEdge rad="50800"/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„NEJSME V TOM SAMI“</a:t>
            </a:r>
          </a:p>
        </p:txBody>
      </p:sp>
    </p:spTree>
    <p:extLst>
      <p:ext uri="{BB962C8B-B14F-4D97-AF65-F5344CB8AC3E}">
        <p14:creationId xmlns:p14="http://schemas.microsoft.com/office/powerpoint/2010/main" val="317693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8C26FC0-E820-FB04-DEB2-A641C0C661C5}"/>
              </a:ext>
            </a:extLst>
          </p:cNvPr>
          <p:cNvSpPr/>
          <p:nvPr/>
        </p:nvSpPr>
        <p:spPr>
          <a:xfrm>
            <a:off x="621792" y="500063"/>
            <a:ext cx="11076432" cy="599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CC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02A3244-E110-C065-E3F7-EFE4659232E7}"/>
              </a:ext>
            </a:extLst>
          </p:cNvPr>
          <p:cNvSpPr txBox="1">
            <a:spLocks/>
          </p:cNvSpPr>
          <p:nvPr/>
        </p:nvSpPr>
        <p:spPr>
          <a:xfrm>
            <a:off x="9845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Použité zdroje:</a:t>
            </a:r>
            <a:endParaRPr lang="cs-CZ" dirty="0"/>
          </a:p>
        </p:txBody>
      </p:sp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166FD3B8-5662-42B4-BE6B-6021764D20B8}"/>
              </a:ext>
            </a:extLst>
          </p:cNvPr>
          <p:cNvSpPr txBox="1">
            <a:spLocks/>
          </p:cNvSpPr>
          <p:nvPr/>
        </p:nvSpPr>
        <p:spPr>
          <a:xfrm>
            <a:off x="990600" y="1600200"/>
            <a:ext cx="103251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https://cs.wikipedia.org/wiki/%C5%A0ikana</a:t>
            </a:r>
            <a:endParaRPr lang="cs-CZ" sz="2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CC00"/>
              </a:buClr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hlinkClick r:id="rId3"/>
              </a:rPr>
              <a:t>https://policie.cz/clanek/preventivni-informace-sikana.aspx</a:t>
            </a:r>
            <a:endParaRPr lang="cs-CZ" sz="2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hlinkClick r:id="rId4"/>
              </a:rPr>
              <a:t>https://stop-sikane.cz/co-je-sikana/</a:t>
            </a:r>
            <a:endParaRPr lang="cs-CZ" sz="2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hlinkClick r:id="rId5"/>
              </a:rPr>
              <a:t>https://www.minimalizacesikany.cz/chci-se-dozvedet/informace-o-sikane/192-co-je-to-sikana</a:t>
            </a:r>
            <a:endParaRPr lang="cs-CZ" sz="2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hlinkClick r:id="rId6"/>
              </a:rPr>
              <a:t>https://www.internetembezpecne.cz/internetem-bezpecne/rizika-online-komunikace/kybersikana/</a:t>
            </a:r>
            <a:endParaRPr lang="cs-CZ" sz="2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hlinkClick r:id="rId7"/>
              </a:rPr>
              <a:t>https://www.policie.cz/clanek/vite-co-je-kybersikana.aspx</a:t>
            </a:r>
            <a:endParaRPr lang="cs-CZ" sz="2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hlinkClick r:id="rId8"/>
              </a:rPr>
              <a:t>https://orangeacademy.cz/clanky/kybersikana/</a:t>
            </a:r>
            <a:endParaRPr lang="cs-CZ" sz="2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rgbClr val="FFCC00"/>
              </a:buClr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hlinkClick r:id="rId9"/>
              </a:rPr>
              <a:t>https://sancedetem.cz/agrese-sikana-jine-formy-nasilneho-chovani</a:t>
            </a:r>
            <a:endParaRPr lang="cs-CZ" sz="2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cs-CZ" sz="2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cs-CZ" sz="2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rgbClr val="FFCC00"/>
              </a:buClr>
            </a:pPr>
            <a:endParaRPr lang="cs-CZ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417AC41-B678-401F-9523-BF569D82BC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01" y="3306536"/>
            <a:ext cx="2315401" cy="28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9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FBBE49A5-BE21-3A42-1748-3ECF3E426F56}"/>
              </a:ext>
            </a:extLst>
          </p:cNvPr>
          <p:cNvSpPr/>
          <p:nvPr/>
        </p:nvSpPr>
        <p:spPr>
          <a:xfrm>
            <a:off x="621792" y="500063"/>
            <a:ext cx="11076432" cy="599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CC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48412D-A9CE-0485-16C5-BB2C1DB2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 je to šikana?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CB673-BFD4-46B0-5E17-EDDBDA05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1825625"/>
            <a:ext cx="6034659" cy="4667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ŠIKANA JE 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jakékoliv chování, jehož záměrem je opakovaně ubližovat, ohrožovat nebo zastrašovat jiného člověka, případně skupinu lidí.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4E9DCA-418C-DDFE-0186-C9A2C86FA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0" y="573215"/>
            <a:ext cx="3413759" cy="34137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E5FAF3-D4C4-2CAB-F4A5-01B6281A3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00" y="3986859"/>
            <a:ext cx="5422479" cy="2457061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43BF30-7B59-CEBC-E24D-D89799085421}"/>
              </a:ext>
            </a:extLst>
          </p:cNvPr>
          <p:cNvSpPr txBox="1"/>
          <p:nvPr/>
        </p:nvSpPr>
        <p:spPr>
          <a:xfrm>
            <a:off x="584186" y="4952642"/>
            <a:ext cx="196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Arial Black" panose="020B0A04020102020204" pitchFamily="34" charset="0"/>
              </a:rPr>
              <a:t>VIDEO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3801430-74A1-162E-F160-935D122FC66E}"/>
              </a:ext>
            </a:extLst>
          </p:cNvPr>
          <p:cNvSpPr txBox="1"/>
          <p:nvPr/>
        </p:nvSpPr>
        <p:spPr>
          <a:xfrm>
            <a:off x="9742438" y="4932915"/>
            <a:ext cx="196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Arial Black" panose="020B0A04020102020204" pitchFamily="34" charset="0"/>
              </a:rPr>
              <a:t>VIDEO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53EF6F33-CB13-DDE6-0B13-651D61CE978B}"/>
              </a:ext>
            </a:extLst>
          </p:cNvPr>
          <p:cNvSpPr/>
          <p:nvPr/>
        </p:nvSpPr>
        <p:spPr>
          <a:xfrm>
            <a:off x="589838" y="5321974"/>
            <a:ext cx="1970038" cy="1190628"/>
          </a:xfrm>
          <a:prstGeom prst="rect">
            <a:avLst/>
          </a:prstGeom>
          <a:solidFill>
            <a:srgbClr val="F0975A"/>
          </a:solidFill>
          <a:ln w="38100" cmpd="sng">
            <a:noFill/>
            <a:prstDash val="lgDash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F7DBAE4-F08E-ADC2-AD9B-CBDFCD894165}"/>
              </a:ext>
            </a:extLst>
          </p:cNvPr>
          <p:cNvSpPr/>
          <p:nvPr/>
        </p:nvSpPr>
        <p:spPr>
          <a:xfrm>
            <a:off x="620318" y="5302247"/>
            <a:ext cx="1970038" cy="1190628"/>
          </a:xfrm>
          <a:prstGeom prst="rect">
            <a:avLst/>
          </a:prstGeom>
          <a:solidFill>
            <a:srgbClr val="F0975A"/>
          </a:solidFill>
          <a:ln w="38100" cmpd="sng">
            <a:solidFill>
              <a:srgbClr val="C00000"/>
            </a:solidFill>
            <a:prstDash val="lgDash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hlinkClick r:id="rId4"/>
            <a:extLst>
              <a:ext uri="{FF2B5EF4-FFF2-40B4-BE49-F238E27FC236}">
                <a16:creationId xmlns:a16="http://schemas.microsoft.com/office/drawing/2014/main" id="{2F83273F-DB76-57E6-44E0-EA8863586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6" y="5341700"/>
            <a:ext cx="1111722" cy="1111722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45138B66-4CEC-FB84-80F5-AFB946DA95D8}"/>
              </a:ext>
            </a:extLst>
          </p:cNvPr>
          <p:cNvSpPr txBox="1"/>
          <p:nvPr/>
        </p:nvSpPr>
        <p:spPr>
          <a:xfrm>
            <a:off x="1984605" y="6235602"/>
            <a:ext cx="67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C000"/>
                </a:solidFill>
                <a:latin typeface="Arial Black" panose="020B0A04020102020204" pitchFamily="34" charset="0"/>
              </a:rPr>
              <a:t>13:14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130B4481-2D7A-D5A2-1AED-D83288F1F17B}"/>
              </a:ext>
            </a:extLst>
          </p:cNvPr>
          <p:cNvSpPr/>
          <p:nvPr/>
        </p:nvSpPr>
        <p:spPr>
          <a:xfrm>
            <a:off x="9762862" y="5331220"/>
            <a:ext cx="1970038" cy="1190628"/>
          </a:xfrm>
          <a:prstGeom prst="rect">
            <a:avLst/>
          </a:prstGeom>
          <a:solidFill>
            <a:srgbClr val="F0975A"/>
          </a:solidFill>
          <a:ln w="38100" cmpd="sng">
            <a:noFill/>
            <a:prstDash val="lgDash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C128E97-DE6C-EA44-8FB8-47E9470C5566}"/>
              </a:ext>
            </a:extLst>
          </p:cNvPr>
          <p:cNvSpPr/>
          <p:nvPr/>
        </p:nvSpPr>
        <p:spPr>
          <a:xfrm>
            <a:off x="9723600" y="5302100"/>
            <a:ext cx="1970038" cy="1190628"/>
          </a:xfrm>
          <a:prstGeom prst="rect">
            <a:avLst/>
          </a:prstGeom>
          <a:solidFill>
            <a:srgbClr val="F0975A"/>
          </a:solidFill>
          <a:ln w="38100" cmpd="sng">
            <a:solidFill>
              <a:srgbClr val="C00000"/>
            </a:solidFill>
            <a:prstDash val="lgDash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hlinkClick r:id="rId6"/>
            <a:extLst>
              <a:ext uri="{FF2B5EF4-FFF2-40B4-BE49-F238E27FC236}">
                <a16:creationId xmlns:a16="http://schemas.microsoft.com/office/drawing/2014/main" id="{AFE0384F-66F2-20D7-14B2-079A495F3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679" y="5339789"/>
            <a:ext cx="1153086" cy="1153086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B4110DC9-2C67-F4A9-375E-85B2AFAC883B}"/>
              </a:ext>
            </a:extLst>
          </p:cNvPr>
          <p:cNvSpPr txBox="1"/>
          <p:nvPr/>
        </p:nvSpPr>
        <p:spPr>
          <a:xfrm>
            <a:off x="9631620" y="6235602"/>
            <a:ext cx="67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C000"/>
                </a:solidFill>
                <a:latin typeface="Arial Black" panose="020B0A04020102020204" pitchFamily="34" charset="0"/>
              </a:rPr>
              <a:t>5:04</a:t>
            </a:r>
          </a:p>
        </p:txBody>
      </p:sp>
    </p:spTree>
    <p:extLst>
      <p:ext uri="{BB962C8B-B14F-4D97-AF65-F5344CB8AC3E}">
        <p14:creationId xmlns:p14="http://schemas.microsoft.com/office/powerpoint/2010/main" val="227701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0D7B2DF-CD36-6829-8647-AFC833EC3D3C}"/>
              </a:ext>
            </a:extLst>
          </p:cNvPr>
          <p:cNvSpPr/>
          <p:nvPr/>
        </p:nvSpPr>
        <p:spPr>
          <a:xfrm>
            <a:off x="621792" y="500063"/>
            <a:ext cx="11076432" cy="599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CC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48412D-A9CE-0485-16C5-BB2C1DB2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 je to šikana?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CB673-BFD4-46B0-5E17-EDDBDA05F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FYZICKÁ AGRESE 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agresor používá k šikanování oběti fyzické násilí, popřípadě předměty, kterými učiní útok důraznějším (baseballová pálka, batoh apod.).</a:t>
            </a:r>
          </a:p>
          <a:p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SLOVNÍ AGRESE A ZASTRAŠOVÁNÍ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agresor oběti vyhrožuje fyzickým útokem, zastrašuje, nadává jí, vysmívá se nebo ji zastrašuje.</a:t>
            </a:r>
          </a:p>
          <a:p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KRÁDEŽE, NIČENÍ A MANIPULACE S VĚCMI 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agresor oběti ničí a odcizuje věci nebo si věci půjčuje a vrací je rozbité.</a:t>
            </a:r>
          </a:p>
          <a:p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NÁSILNÉ A MANIPULATIVNÍ PŘÍKAZY 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agresor nutí oběť k různým nepříjemným činnostem a útokům (např. psát za někoho domácí úkoly, nosit a odevzdávat svačinu či kapesné)</a:t>
            </a:r>
            <a:endParaRPr lang="cs-CZ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0F54FA-83C1-C97A-5E39-E9CAFCF07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495" y="-121729"/>
            <a:ext cx="2139505" cy="21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8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4A4F431D-D783-2E87-4372-F0C2F525A9FD}"/>
              </a:ext>
            </a:extLst>
          </p:cNvPr>
          <p:cNvSpPr/>
          <p:nvPr/>
        </p:nvSpPr>
        <p:spPr>
          <a:xfrm>
            <a:off x="573497" y="4780885"/>
            <a:ext cx="3079510" cy="1751012"/>
          </a:xfrm>
          <a:prstGeom prst="rect">
            <a:avLst/>
          </a:prstGeom>
          <a:solidFill>
            <a:srgbClr val="F0975A"/>
          </a:solidFill>
          <a:ln w="38100" cmpd="sng">
            <a:noFill/>
            <a:prstDash val="lgDash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FB339F2-F785-6325-384C-68A9A14DA775}"/>
              </a:ext>
            </a:extLst>
          </p:cNvPr>
          <p:cNvSpPr/>
          <p:nvPr/>
        </p:nvSpPr>
        <p:spPr>
          <a:xfrm>
            <a:off x="621792" y="500063"/>
            <a:ext cx="11076432" cy="599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CC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516ADB-DF23-5D0B-9763-753C5767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 je to kyberšikana?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66186-6214-DF69-C1E3-7F3649513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378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KYBERŠIKANA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šikanování jiné osoby (ubližování, ztrapňování, obtěžování, ohrožování, zastrašování) s využitím internetu, mobilních telefonů či jiných informačních technologií.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B8E929-3A02-C888-2CDC-5C45EAC6D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495" y="-121729"/>
            <a:ext cx="2139505" cy="21395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CE30E2-0BD8-C5D4-1A1B-E4AC1CA6C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13" y="2422590"/>
            <a:ext cx="3776119" cy="4205223"/>
          </a:xfrm>
          <a:prstGeom prst="rect">
            <a:avLst/>
          </a:prstGeom>
          <a:ln w="38100">
            <a:solidFill>
              <a:srgbClr val="FFCC00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D20636F-C7A6-B9CD-F126-8D584188968E}"/>
              </a:ext>
            </a:extLst>
          </p:cNvPr>
          <p:cNvSpPr txBox="1"/>
          <p:nvPr/>
        </p:nvSpPr>
        <p:spPr>
          <a:xfrm>
            <a:off x="1235428" y="4372531"/>
            <a:ext cx="196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Arial Black" panose="020B0A04020102020204" pitchFamily="34" charset="0"/>
              </a:rPr>
              <a:t>VIDEO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2830BE9-345E-075D-45D3-339B2972AD7D}"/>
              </a:ext>
            </a:extLst>
          </p:cNvPr>
          <p:cNvSpPr/>
          <p:nvPr/>
        </p:nvSpPr>
        <p:spPr>
          <a:xfrm>
            <a:off x="577663" y="4761374"/>
            <a:ext cx="3079510" cy="1751012"/>
          </a:xfrm>
          <a:prstGeom prst="rect">
            <a:avLst/>
          </a:prstGeom>
          <a:solidFill>
            <a:srgbClr val="F0975A"/>
          </a:solidFill>
          <a:ln w="38100" cmpd="sng">
            <a:noFill/>
            <a:prstDash val="lgDash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BEE4C60-3A60-0DC4-09CD-3CFDB86C2F9B}"/>
              </a:ext>
            </a:extLst>
          </p:cNvPr>
          <p:cNvSpPr/>
          <p:nvPr/>
        </p:nvSpPr>
        <p:spPr>
          <a:xfrm>
            <a:off x="629821" y="4751619"/>
            <a:ext cx="3079510" cy="1751012"/>
          </a:xfrm>
          <a:prstGeom prst="rect">
            <a:avLst/>
          </a:prstGeom>
          <a:solidFill>
            <a:srgbClr val="F0975A"/>
          </a:solidFill>
          <a:ln w="38100" cmpd="sng">
            <a:solidFill>
              <a:srgbClr val="C00000"/>
            </a:solidFill>
            <a:prstDash val="lgDash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hlinkClick r:id="rId4"/>
            <a:extLst>
              <a:ext uri="{FF2B5EF4-FFF2-40B4-BE49-F238E27FC236}">
                <a16:creationId xmlns:a16="http://schemas.microsoft.com/office/drawing/2014/main" id="{0183829E-A03D-72C7-6A5A-4B5DBE8F5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0" y="4732108"/>
            <a:ext cx="1751012" cy="175101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08EEF4-73E3-A8EB-FA76-701748496ABD}"/>
              </a:ext>
            </a:extLst>
          </p:cNvPr>
          <p:cNvSpPr txBox="1"/>
          <p:nvPr/>
        </p:nvSpPr>
        <p:spPr>
          <a:xfrm>
            <a:off x="3069719" y="6213956"/>
            <a:ext cx="67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C000"/>
                </a:solidFill>
                <a:latin typeface="Arial Black" panose="020B0A04020102020204" pitchFamily="34" charset="0"/>
              </a:rPr>
              <a:t>12:26</a:t>
            </a:r>
          </a:p>
        </p:txBody>
      </p:sp>
    </p:spTree>
    <p:extLst>
      <p:ext uri="{BB962C8B-B14F-4D97-AF65-F5344CB8AC3E}">
        <p14:creationId xmlns:p14="http://schemas.microsoft.com/office/powerpoint/2010/main" val="4542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CC14D65-5BA6-F83D-EBF3-7F12D4DAF7CA}"/>
              </a:ext>
            </a:extLst>
          </p:cNvPr>
          <p:cNvSpPr/>
          <p:nvPr/>
        </p:nvSpPr>
        <p:spPr>
          <a:xfrm>
            <a:off x="621792" y="500063"/>
            <a:ext cx="11076432" cy="599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CC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67D208-4E0F-0ABC-E9CB-184DBD43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 je to kyberšikana?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125D2D-69D2-8FF4-27C3-9CECA196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21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CC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Projevy kyberšikany.</a:t>
            </a:r>
          </a:p>
          <a:p>
            <a:pPr marL="514350" indent="-514350">
              <a:buClr>
                <a:srgbClr val="FFCC00"/>
              </a:buClr>
              <a:buAutoNum type="arabicPeriod"/>
            </a:pPr>
            <a:r>
              <a:rPr lang="cs-CZ" sz="2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pomlouvání, zastrašování, urážení, zesměšňování nebo jiné ztrapňování (prostřednictvím e-mailu, SMS zpráv, v chatu nebo diskusi)</a:t>
            </a:r>
          </a:p>
          <a:p>
            <a:pPr marL="514350" indent="-514350">
              <a:buClr>
                <a:srgbClr val="FFCC00"/>
              </a:buClr>
              <a:buAutoNum type="arabicPeriod"/>
            </a:pPr>
            <a:r>
              <a:rPr lang="cs-CZ" sz="2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Pořizování zvukových záznamů, videí či fotografií, jejich upravování a následné zveřejňování s cílem poškodit zachycenou osobu.</a:t>
            </a:r>
          </a:p>
          <a:p>
            <a:pPr marL="514350" indent="-514350">
              <a:buClr>
                <a:srgbClr val="FFCC00"/>
              </a:buClr>
              <a:buAutoNum type="arabicPeriod"/>
            </a:pPr>
            <a:r>
              <a:rPr lang="cs-CZ" sz="2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Vytváření internetových stránek, které urážejí, pomlouvají či ponižují konkrétní osobu.</a:t>
            </a:r>
          </a:p>
          <a:p>
            <a:pPr marL="514350" indent="-514350">
              <a:buClr>
                <a:srgbClr val="FFCC00"/>
              </a:buClr>
              <a:buAutoNum type="arabicPeriod"/>
            </a:pPr>
            <a:r>
              <a:rPr lang="cs-CZ" sz="2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Zneužívání cizích účtů (e-mailového, diskusního apod.).</a:t>
            </a:r>
          </a:p>
          <a:p>
            <a:pPr marL="514350" indent="-514350">
              <a:buClr>
                <a:srgbClr val="FFCC00"/>
              </a:buClr>
              <a:buAutoNum type="arabicPeriod"/>
            </a:pPr>
            <a:r>
              <a:rPr lang="cs-CZ" sz="2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Vydírání pomocí mobilu nebo internetu.</a:t>
            </a:r>
          </a:p>
          <a:p>
            <a:pPr marL="514350" indent="-514350">
              <a:buClr>
                <a:srgbClr val="FFCC00"/>
              </a:buClr>
              <a:buAutoNum type="arabicPeriod"/>
            </a:pPr>
            <a:r>
              <a:rPr lang="cs-CZ" sz="2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Obtěžování a pronásledování voláním, psaním zpráv nebo prozvánění.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D4EEAE-6794-7DAA-D9A0-BA08C28D3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495" y="-121729"/>
            <a:ext cx="2139505" cy="21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2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8068A4D-7D7A-5B3D-D4B2-F1A0317940A8}"/>
              </a:ext>
            </a:extLst>
          </p:cNvPr>
          <p:cNvSpPr/>
          <p:nvPr/>
        </p:nvSpPr>
        <p:spPr>
          <a:xfrm>
            <a:off x="621792" y="500063"/>
            <a:ext cx="11076432" cy="599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CC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666DD8-0FFA-8143-572A-E4B0488B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Jak šikaně předcházet?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3B6BB4-4F94-6289-0728-0878E67D4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C00"/>
              </a:buClr>
            </a:pPr>
            <a:r>
              <a:rPr lang="cs-CZ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vzájemná tolerance</a:t>
            </a:r>
          </a:p>
          <a:p>
            <a:pPr>
              <a:buClr>
                <a:srgbClr val="FFCC00"/>
              </a:buClr>
            </a:pPr>
            <a:r>
              <a:rPr lang="cs-CZ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vzájemná spolupráce</a:t>
            </a:r>
          </a:p>
          <a:p>
            <a:pPr>
              <a:buClr>
                <a:srgbClr val="FFCC00"/>
              </a:buClr>
            </a:pPr>
            <a:r>
              <a:rPr lang="cs-CZ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nebát se</a:t>
            </a:r>
          </a:p>
          <a:p>
            <a:pPr>
              <a:buClr>
                <a:srgbClr val="FFCC00"/>
              </a:buClr>
            </a:pPr>
            <a:r>
              <a:rPr lang="cs-CZ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</a:t>
            </a:r>
          </a:p>
          <a:p>
            <a:pPr>
              <a:buClr>
                <a:srgbClr val="FFCC00"/>
              </a:buClr>
            </a:pPr>
            <a:r>
              <a:rPr lang="cs-CZ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</a:t>
            </a:r>
          </a:p>
          <a:p>
            <a:pPr>
              <a:buClr>
                <a:srgbClr val="FFCC00"/>
              </a:buClr>
            </a:pPr>
            <a:r>
              <a:rPr lang="cs-CZ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kolektiv</a:t>
            </a:r>
          </a:p>
          <a:p>
            <a:endParaRPr lang="cs-CZ" dirty="0">
              <a:solidFill>
                <a:srgbClr val="FFCC00"/>
              </a:solidFill>
            </a:endParaRPr>
          </a:p>
          <a:p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6C4B101-06A3-D888-0555-B46B1CBB4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56" y="2007902"/>
            <a:ext cx="5673852" cy="4435020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9203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8068A4D-7D7A-5B3D-D4B2-F1A0317940A8}"/>
              </a:ext>
            </a:extLst>
          </p:cNvPr>
          <p:cNvSpPr/>
          <p:nvPr/>
        </p:nvSpPr>
        <p:spPr>
          <a:xfrm>
            <a:off x="621792" y="500063"/>
            <a:ext cx="11076432" cy="599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CC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666DD8-0FFA-8143-572A-E4B0488B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Vzájemná tolerance?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3B6BB4-4F94-6289-0728-0878E67D4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1569"/>
            <a:ext cx="10515600" cy="2008554"/>
          </a:xfrm>
        </p:spPr>
        <p:txBody>
          <a:bodyPr>
            <a:normAutofit lnSpcReduction="10000"/>
          </a:bodyPr>
          <a:lstStyle/>
          <a:p>
            <a:pPr>
              <a:buClr>
                <a:srgbClr val="FFCC00"/>
              </a:buClr>
            </a:pPr>
            <a:r>
              <a:rPr lang="cs-CZ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 latinského slovesa </a:t>
            </a:r>
            <a:r>
              <a:rPr lang="cs-CZ" i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tolerare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snášet, strpět) nebo snášenlivost znamená ochotu, schopnost nebo možnost člověka nebo společnosti žít vedle lidí s jinými názory, postoji a přesvědčeními nebo přijímat či dokonce snášet něco samo o sobě spíše nežádoucího nebo nepříjemného.</a:t>
            </a:r>
          </a:p>
          <a:p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E4F831-FAE8-49C2-8A24-001E2A268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96" y="865332"/>
            <a:ext cx="3193404" cy="3153486"/>
          </a:xfrm>
          <a:prstGeom prst="rect">
            <a:avLst/>
          </a:prstGeom>
        </p:spPr>
      </p:pic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75999600-0D95-4D86-97A1-78F1BC084D1B}"/>
              </a:ext>
            </a:extLst>
          </p:cNvPr>
          <p:cNvSpPr/>
          <p:nvPr/>
        </p:nvSpPr>
        <p:spPr>
          <a:xfrm>
            <a:off x="934065" y="1645565"/>
            <a:ext cx="5091598" cy="1855727"/>
          </a:xfrm>
          <a:prstGeom prst="wedgeEllipseCallout">
            <a:avLst>
              <a:gd name="adj1" fmla="val 110785"/>
              <a:gd name="adj2" fmla="val -12259"/>
            </a:avLst>
          </a:prstGeom>
          <a:solidFill>
            <a:srgbClr val="FFCC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„Co na to říká WIKIPEDIE???“</a:t>
            </a:r>
          </a:p>
        </p:txBody>
      </p:sp>
    </p:spTree>
    <p:extLst>
      <p:ext uri="{BB962C8B-B14F-4D97-AF65-F5344CB8AC3E}">
        <p14:creationId xmlns:p14="http://schemas.microsoft.com/office/powerpoint/2010/main" val="260139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8412D-A9CE-0485-16C5-BB2C1DB2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NÁSLEDKY ŠIKANY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9AF86752-1CD5-9A76-2031-03C954C4E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32" y="1825625"/>
            <a:ext cx="3929935" cy="4351338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1EFE4E7-EAF3-02CD-694A-1EFD88DFA062}"/>
              </a:ext>
            </a:extLst>
          </p:cNvPr>
          <p:cNvSpPr/>
          <p:nvPr/>
        </p:nvSpPr>
        <p:spPr>
          <a:xfrm>
            <a:off x="621792" y="500063"/>
            <a:ext cx="11076432" cy="599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CC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508AC68-8A83-410E-9C99-CB9E59B8943E}"/>
              </a:ext>
            </a:extLst>
          </p:cNvPr>
          <p:cNvSpPr txBox="1">
            <a:spLocks/>
          </p:cNvSpPr>
          <p:nvPr/>
        </p:nvSpPr>
        <p:spPr>
          <a:xfrm>
            <a:off x="990600" y="4137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Možné následky…</a:t>
            </a:r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0DA57A05-17AC-69EF-632C-5F44AA0BCF5D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strach</a:t>
            </a:r>
          </a:p>
          <a:p>
            <a:pPr>
              <a:buClr>
                <a:srgbClr val="FFCC00"/>
              </a:buClr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záškoláctví</a:t>
            </a:r>
          </a:p>
          <a:p>
            <a:pPr>
              <a:buClr>
                <a:srgbClr val="FFCC00"/>
              </a:buClr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poškození fyzického a psychického zdraví</a:t>
            </a:r>
          </a:p>
          <a:p>
            <a:pPr>
              <a:buClr>
                <a:srgbClr val="FFCC00"/>
              </a:buClr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úzkost</a:t>
            </a:r>
          </a:p>
          <a:p>
            <a:pPr>
              <a:buClr>
                <a:srgbClr val="FFCC00"/>
              </a:buClr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poruchy koncentrace</a:t>
            </a:r>
          </a:p>
          <a:p>
            <a:pPr>
              <a:buClr>
                <a:srgbClr val="FFCC00"/>
              </a:buClr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ztráta chuti do života</a:t>
            </a:r>
          </a:p>
          <a:p>
            <a:pPr>
              <a:buClr>
                <a:srgbClr val="FFCC00"/>
              </a:buClr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ztráta důvěry k autoritám</a:t>
            </a:r>
          </a:p>
          <a:p>
            <a:pPr>
              <a:buClr>
                <a:srgbClr val="FFCC00"/>
              </a:buClr>
            </a:pPr>
            <a:r>
              <a:rPr lang="cs-CZ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sebevražda</a:t>
            </a:r>
          </a:p>
          <a:p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73C71EA-26FF-B871-0493-172480324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77" y="1960564"/>
            <a:ext cx="3929935" cy="4351337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179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28C26FC0-E820-FB04-DEB2-A641C0C661C5}"/>
              </a:ext>
            </a:extLst>
          </p:cNvPr>
          <p:cNvSpPr/>
          <p:nvPr/>
        </p:nvSpPr>
        <p:spPr>
          <a:xfrm>
            <a:off x="621792" y="500063"/>
            <a:ext cx="11076432" cy="5992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CC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02A3244-E110-C065-E3F7-EFE4659232E7}"/>
              </a:ext>
            </a:extLst>
          </p:cNvPr>
          <p:cNvSpPr txBox="1">
            <a:spLocks/>
          </p:cNvSpPr>
          <p:nvPr/>
        </p:nvSpPr>
        <p:spPr>
          <a:xfrm>
            <a:off x="9845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Pomoc a řešení…</a:t>
            </a:r>
            <a:endParaRPr lang="cs-CZ" dirty="0"/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2763A289-DC5D-A8EE-72CB-E1D34EF39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06" y="3286917"/>
            <a:ext cx="4066257" cy="3128963"/>
          </a:xfr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14" name="Řečová bublina: oválný bublinový popisek 13">
            <a:extLst>
              <a:ext uri="{FF2B5EF4-FFF2-40B4-BE49-F238E27FC236}">
                <a16:creationId xmlns:a16="http://schemas.microsoft.com/office/drawing/2014/main" id="{C1F77C5E-CB14-75E1-EE22-FD8CAF218527}"/>
              </a:ext>
            </a:extLst>
          </p:cNvPr>
          <p:cNvSpPr/>
          <p:nvPr/>
        </p:nvSpPr>
        <p:spPr>
          <a:xfrm>
            <a:off x="3816096" y="2377441"/>
            <a:ext cx="1304544" cy="1051560"/>
          </a:xfrm>
          <a:prstGeom prst="wedgeEllipseCallout">
            <a:avLst>
              <a:gd name="adj1" fmla="val 54412"/>
              <a:gd name="adj2" fmla="val 54473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učitel</a:t>
            </a:r>
            <a:endParaRPr lang="cs-CZ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Řečová bublina: oválný bublinový popisek 14">
            <a:extLst>
              <a:ext uri="{FF2B5EF4-FFF2-40B4-BE49-F238E27FC236}">
                <a16:creationId xmlns:a16="http://schemas.microsoft.com/office/drawing/2014/main" id="{CA421673-ED6C-8512-29D7-9FBE5122BDF3}"/>
              </a:ext>
            </a:extLst>
          </p:cNvPr>
          <p:cNvSpPr/>
          <p:nvPr/>
        </p:nvSpPr>
        <p:spPr>
          <a:xfrm>
            <a:off x="8272272" y="2167888"/>
            <a:ext cx="1304544" cy="1119029"/>
          </a:xfrm>
          <a:prstGeom prst="wedgeEllipseCallout">
            <a:avLst>
              <a:gd name="adj1" fmla="val -79700"/>
              <a:gd name="adj2" fmla="val 66458"/>
            </a:avLst>
          </a:prstGeom>
          <a:solidFill>
            <a:srgbClr val="FFC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třídní učitel </a:t>
            </a:r>
          </a:p>
        </p:txBody>
      </p:sp>
      <p:sp>
        <p:nvSpPr>
          <p:cNvPr id="16" name="Řečová bublina: oválný bublinový popisek 15">
            <a:extLst>
              <a:ext uri="{FF2B5EF4-FFF2-40B4-BE49-F238E27FC236}">
                <a16:creationId xmlns:a16="http://schemas.microsoft.com/office/drawing/2014/main" id="{69B888EC-C0F8-5FAE-5993-130223897496}"/>
              </a:ext>
            </a:extLst>
          </p:cNvPr>
          <p:cNvSpPr/>
          <p:nvPr/>
        </p:nvSpPr>
        <p:spPr>
          <a:xfrm>
            <a:off x="2371344" y="3102865"/>
            <a:ext cx="1304544" cy="1051560"/>
          </a:xfrm>
          <a:prstGeom prst="wedgeEllipseCallout">
            <a:avLst>
              <a:gd name="adj1" fmla="val 149739"/>
              <a:gd name="adj2" fmla="val 295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rodiče</a:t>
            </a:r>
          </a:p>
        </p:txBody>
      </p:sp>
      <p:sp>
        <p:nvSpPr>
          <p:cNvPr id="17" name="Řečová bublina: oválný bublinový popisek 16">
            <a:extLst>
              <a:ext uri="{FF2B5EF4-FFF2-40B4-BE49-F238E27FC236}">
                <a16:creationId xmlns:a16="http://schemas.microsoft.com/office/drawing/2014/main" id="{31F7CB80-3555-B1FB-ECBD-A1CAEAB3A6CB}"/>
              </a:ext>
            </a:extLst>
          </p:cNvPr>
          <p:cNvSpPr/>
          <p:nvPr/>
        </p:nvSpPr>
        <p:spPr>
          <a:xfrm>
            <a:off x="9593920" y="2377441"/>
            <a:ext cx="1732448" cy="1119029"/>
          </a:xfrm>
          <a:prstGeom prst="wedgeEllipseCallout">
            <a:avLst>
              <a:gd name="adj1" fmla="val -160309"/>
              <a:gd name="adj2" fmla="val 828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kamarád</a:t>
            </a:r>
          </a:p>
        </p:txBody>
      </p:sp>
      <p:sp>
        <p:nvSpPr>
          <p:cNvPr id="18" name="Řečová bublina: oválný bublinový popisek 17">
            <a:extLst>
              <a:ext uri="{FF2B5EF4-FFF2-40B4-BE49-F238E27FC236}">
                <a16:creationId xmlns:a16="http://schemas.microsoft.com/office/drawing/2014/main" id="{D85BA392-B2BC-166B-140E-69C1AC7214FE}"/>
              </a:ext>
            </a:extLst>
          </p:cNvPr>
          <p:cNvSpPr/>
          <p:nvPr/>
        </p:nvSpPr>
        <p:spPr>
          <a:xfrm>
            <a:off x="725424" y="4289363"/>
            <a:ext cx="3291840" cy="813815"/>
          </a:xfrm>
          <a:prstGeom prst="wedgeEllipseCallout">
            <a:avLst>
              <a:gd name="adj1" fmla="val 82103"/>
              <a:gd name="adj2" fmla="val -58792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www.stop-sikane.cz</a:t>
            </a:r>
          </a:p>
        </p:txBody>
      </p:sp>
      <p:sp>
        <p:nvSpPr>
          <p:cNvPr id="19" name="Řečová bublina: oválný bublinový popisek 18">
            <a:extLst>
              <a:ext uri="{FF2B5EF4-FFF2-40B4-BE49-F238E27FC236}">
                <a16:creationId xmlns:a16="http://schemas.microsoft.com/office/drawing/2014/main" id="{4867B38E-5076-2773-D59B-04FA4D3B3B49}"/>
              </a:ext>
            </a:extLst>
          </p:cNvPr>
          <p:cNvSpPr/>
          <p:nvPr/>
        </p:nvSpPr>
        <p:spPr>
          <a:xfrm>
            <a:off x="8272272" y="3594910"/>
            <a:ext cx="3425952" cy="1119029"/>
          </a:xfrm>
          <a:prstGeom prst="wedgeEllipseCallout">
            <a:avLst>
              <a:gd name="adj1" fmla="val -64784"/>
              <a:gd name="adj2" fmla="val -2"/>
            </a:avLst>
          </a:prstGeom>
          <a:solidFill>
            <a:srgbClr val="FFC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www.linkabezpeci.cz</a:t>
            </a:r>
          </a:p>
        </p:txBody>
      </p:sp>
      <p:sp>
        <p:nvSpPr>
          <p:cNvPr id="20" name="Řečová bublina: oválný bublinový popisek 19">
            <a:extLst>
              <a:ext uri="{FF2B5EF4-FFF2-40B4-BE49-F238E27FC236}">
                <a16:creationId xmlns:a16="http://schemas.microsoft.com/office/drawing/2014/main" id="{14ED2B42-5AF8-3EEE-77FB-2B51D3C5AD15}"/>
              </a:ext>
            </a:extLst>
          </p:cNvPr>
          <p:cNvSpPr/>
          <p:nvPr/>
        </p:nvSpPr>
        <p:spPr>
          <a:xfrm>
            <a:off x="8741664" y="5060760"/>
            <a:ext cx="2828544" cy="1051560"/>
          </a:xfrm>
          <a:prstGeom prst="wedgeEllipseCallout">
            <a:avLst>
              <a:gd name="adj1" fmla="val -84043"/>
              <a:gd name="adj2" fmla="val -1130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www.nntb.cz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808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487</Words>
  <Application>Microsoft Office PowerPoint</Application>
  <PresentationFormat>Širokoúhlá obrazovka</PresentationFormat>
  <Paragraphs>64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Motiv Office</vt:lpstr>
      <vt:lpstr>ŠIKANA</vt:lpstr>
      <vt:lpstr>Co je to šikana?</vt:lpstr>
      <vt:lpstr>Co je to šikana?</vt:lpstr>
      <vt:lpstr>Co je to kyberšikana?</vt:lpstr>
      <vt:lpstr>Co je to kyberšikana?</vt:lpstr>
      <vt:lpstr>Jak šikaně předcházet?</vt:lpstr>
      <vt:lpstr>Vzájemná tolerance?</vt:lpstr>
      <vt:lpstr>NÁSLEDKY ŠIKANY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ŠIKANA</dc:title>
  <dc:creator>Lukáš Hůla</dc:creator>
  <cp:lastModifiedBy>Lukáš Hůla</cp:lastModifiedBy>
  <cp:revision>10</cp:revision>
  <dcterms:created xsi:type="dcterms:W3CDTF">2023-10-22T13:37:40Z</dcterms:created>
  <dcterms:modified xsi:type="dcterms:W3CDTF">2023-10-30T07:18:58Z</dcterms:modified>
</cp:coreProperties>
</file>