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Nunito"/>
      <p:regular r:id="rId15"/>
      <p:bold r:id="rId16"/>
      <p:italic r:id="rId17"/>
      <p:boldItalic r:id="rId18"/>
    </p:embeddedFont>
    <p:embeddedFont>
      <p:font typeface="Maven Pro"/>
      <p:regular r:id="rId19"/>
      <p:bold r:id="rId20"/>
    </p:embeddedFont>
    <p:embeddedFont>
      <p:font typeface="Lora"/>
      <p:regular r:id="rId21"/>
      <p:bold r:id="rId22"/>
      <p:italic r:id="rId23"/>
      <p:boldItalic r:id="rId24"/>
    </p:embeddedFont>
    <p:embeddedFont>
      <p:font typeface="Merriweather"/>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avenPro-bold.fntdata"/><Relationship Id="rId22" Type="http://schemas.openxmlformats.org/officeDocument/2006/relationships/font" Target="fonts/Lora-bold.fntdata"/><Relationship Id="rId21" Type="http://schemas.openxmlformats.org/officeDocument/2006/relationships/font" Target="fonts/Lora-regular.fntdata"/><Relationship Id="rId24" Type="http://schemas.openxmlformats.org/officeDocument/2006/relationships/font" Target="fonts/Lora-boldItalic.fntdata"/><Relationship Id="rId23" Type="http://schemas.openxmlformats.org/officeDocument/2006/relationships/font" Target="fonts/Lor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Nunito-regular.fntdata"/><Relationship Id="rId14" Type="http://schemas.openxmlformats.org/officeDocument/2006/relationships/slide" Target="slides/slide9.xml"/><Relationship Id="rId17" Type="http://schemas.openxmlformats.org/officeDocument/2006/relationships/font" Target="fonts/Nunito-italic.fntdata"/><Relationship Id="rId16" Type="http://schemas.openxmlformats.org/officeDocument/2006/relationships/font" Target="fonts/Nunito-bold.fntdata"/><Relationship Id="rId19" Type="http://schemas.openxmlformats.org/officeDocument/2006/relationships/font" Target="fonts/MavenPro-regular.fntdata"/><Relationship Id="rId18" Type="http://schemas.openxmlformats.org/officeDocument/2006/relationships/font" Target="fonts/Nuni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17ce49c331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17ce49c331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17ce49c331_0_9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17ce49c331_0_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17ce49c331_0_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17ce49c331_0_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17ce49c331_0_9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17ce49c331_0_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17ce49c331_0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17ce49c331_0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17ce49c331_0_9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17ce49c331_0_9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17ce49c331_0_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17ce49c331_0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17ce49c331_0_9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17ce49c331_0_9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l">
                <a:latin typeface="Georgia"/>
                <a:ea typeface="Georgia"/>
                <a:cs typeface="Georgia"/>
                <a:sym typeface="Georgia"/>
              </a:rPr>
              <a:t>Stonehenge</a:t>
            </a:r>
            <a:endParaRPr b="0" i="1">
              <a:latin typeface="Georgia"/>
              <a:ea typeface="Georgia"/>
              <a:cs typeface="Georgia"/>
              <a:sym typeface="Georgia"/>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a:t>Southern England</a:t>
            </a:r>
            <a:endParaRPr/>
          </a:p>
        </p:txBody>
      </p:sp>
      <p:pic>
        <p:nvPicPr>
          <p:cNvPr id="279" name="Google Shape;279;p13"/>
          <p:cNvPicPr preferRelativeResize="0"/>
          <p:nvPr/>
        </p:nvPicPr>
        <p:blipFill>
          <a:blip r:embed="rId3">
            <a:alphaModFix/>
          </a:blip>
          <a:stretch>
            <a:fillRect/>
          </a:stretch>
        </p:blipFill>
        <p:spPr>
          <a:xfrm>
            <a:off x="4189750" y="257750"/>
            <a:ext cx="4162600" cy="3121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i="1" lang="pl">
                <a:latin typeface="Merriweather"/>
                <a:ea typeface="Merriweather"/>
                <a:cs typeface="Merriweather"/>
                <a:sym typeface="Merriweather"/>
              </a:rPr>
              <a:t>Stonehenge</a:t>
            </a:r>
            <a:endParaRPr b="0" i="1">
              <a:latin typeface="Merriweather"/>
              <a:ea typeface="Merriweather"/>
              <a:cs typeface="Merriweather"/>
              <a:sym typeface="Merriweather"/>
            </a:endParaRPr>
          </a:p>
        </p:txBody>
      </p:sp>
      <p:sp>
        <p:nvSpPr>
          <p:cNvPr id="285" name="Google Shape;285;p1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SzPts val="1018"/>
              <a:buNone/>
            </a:pPr>
            <a:r>
              <a:rPr lang="pl" sz="1879">
                <a:latin typeface="Georgia"/>
                <a:ea typeface="Georgia"/>
                <a:cs typeface="Georgia"/>
                <a:sym typeface="Georgia"/>
              </a:rPr>
              <a:t>Stonehenge is one of the most mysterious places not only in England</a:t>
            </a:r>
            <a:r>
              <a:rPr lang="pl" sz="1380">
                <a:latin typeface="Georgia"/>
                <a:ea typeface="Georgia"/>
                <a:cs typeface="Georgia"/>
                <a:sym typeface="Georgia"/>
              </a:rPr>
              <a:t>, </a:t>
            </a:r>
            <a:r>
              <a:rPr lang="pl" sz="1842">
                <a:latin typeface="Georgia"/>
                <a:ea typeface="Georgia"/>
                <a:cs typeface="Georgia"/>
                <a:sym typeface="Georgia"/>
              </a:rPr>
              <a:t>but also in the whole world. For centuries, it has stimulated the human imagination and prompted the creation of various theories. The stone circle, which consists of 30 outer rock blocks and 49 smaller ones, was erected in 3000 BC. on Salisbury Plain in modern Wiltshire.</a:t>
            </a:r>
            <a:endParaRPr sz="1842">
              <a:latin typeface="Georgia"/>
              <a:ea typeface="Georgia"/>
              <a:cs typeface="Georgia"/>
              <a:sym typeface="Georgia"/>
            </a:endParaRPr>
          </a:p>
          <a:p>
            <a:pPr indent="0" lvl="0" marL="0" rtl="0" algn="l">
              <a:lnSpc>
                <a:spcPct val="105000"/>
              </a:lnSpc>
              <a:spcBef>
                <a:spcPts val="1200"/>
              </a:spcBef>
              <a:spcAft>
                <a:spcPts val="1200"/>
              </a:spcAft>
              <a:buSzPts val="1018"/>
              <a:buNone/>
            </a:pPr>
            <a:r>
              <a:t/>
            </a:r>
            <a:endParaRPr sz="138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pl">
                <a:latin typeface="Georgia"/>
                <a:ea typeface="Georgia"/>
                <a:cs typeface="Georgia"/>
                <a:sym typeface="Georgia"/>
              </a:rPr>
              <a:t>Theories about Stonehenge</a:t>
            </a:r>
            <a:endParaRPr b="0">
              <a:latin typeface="Georgia"/>
              <a:ea typeface="Georgia"/>
              <a:cs typeface="Georgia"/>
              <a:sym typeface="Georgia"/>
            </a:endParaRPr>
          </a:p>
        </p:txBody>
      </p:sp>
      <p:sp>
        <p:nvSpPr>
          <p:cNvPr id="291" name="Google Shape;291;p1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lnSpc>
                <a:spcPct val="85000"/>
              </a:lnSpc>
              <a:spcBef>
                <a:spcPts val="0"/>
              </a:spcBef>
              <a:spcAft>
                <a:spcPts val="0"/>
              </a:spcAft>
              <a:buSzPts val="770"/>
              <a:buNone/>
            </a:pPr>
            <a:r>
              <a:rPr lang="pl" sz="1670">
                <a:latin typeface="Georgia"/>
                <a:ea typeface="Georgia"/>
                <a:cs typeface="Georgia"/>
                <a:sym typeface="Georgia"/>
              </a:rPr>
              <a:t>Why was Stonehenge even build? </a:t>
            </a:r>
            <a:r>
              <a:rPr lang="pl" sz="1740">
                <a:latin typeface="Georgia"/>
                <a:ea typeface="Georgia"/>
                <a:cs typeface="Georgia"/>
                <a:sym typeface="Georgia"/>
              </a:rPr>
              <a:t>There are several hypotheses. The first assumes that the stone circle was to be used to observe the sun and the moon. The second indicates that Stonehenge held ceremonies related to the summer solstice and the shortest day of the year, of course in winter. </a:t>
            </a:r>
            <a:r>
              <a:rPr lang="pl" sz="1760">
                <a:latin typeface="Georgia"/>
                <a:ea typeface="Georgia"/>
                <a:cs typeface="Georgia"/>
                <a:sym typeface="Georgia"/>
              </a:rPr>
              <a:t>Some researchers believe, however, that the stone circle was associated with funeral rituals. Of course, a lot of myths and uncreated stories have grown around Stonehenge, according to which the stone circle was supposed to be built by aliens or serve as a landing pad for visitors from another planet.</a:t>
            </a:r>
            <a:endParaRPr sz="1760">
              <a:latin typeface="Georgia"/>
              <a:ea typeface="Georgia"/>
              <a:cs typeface="Georgia"/>
              <a:sym typeface="Georgia"/>
            </a:endParaRPr>
          </a:p>
          <a:p>
            <a:pPr indent="0" lvl="0" marL="0" rtl="0" algn="l">
              <a:lnSpc>
                <a:spcPct val="85000"/>
              </a:lnSpc>
              <a:spcBef>
                <a:spcPts val="1200"/>
              </a:spcBef>
              <a:spcAft>
                <a:spcPts val="0"/>
              </a:spcAft>
              <a:buSzPts val="770"/>
              <a:buNone/>
            </a:pPr>
            <a:r>
              <a:t/>
            </a:r>
            <a:endParaRPr sz="1740">
              <a:latin typeface="Georgia"/>
              <a:ea typeface="Georgia"/>
              <a:cs typeface="Georgia"/>
              <a:sym typeface="Georgia"/>
            </a:endParaRPr>
          </a:p>
          <a:p>
            <a:pPr indent="0" lvl="0" marL="0" rtl="0" algn="l">
              <a:lnSpc>
                <a:spcPct val="85000"/>
              </a:lnSpc>
              <a:spcBef>
                <a:spcPts val="1200"/>
              </a:spcBef>
              <a:spcAft>
                <a:spcPts val="1200"/>
              </a:spcAft>
              <a:buSzPts val="770"/>
              <a:buNone/>
            </a:pPr>
            <a:r>
              <a:t/>
            </a:r>
            <a:endParaRPr sz="91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1113300" y="789075"/>
            <a:ext cx="7030500" cy="9993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SzPts val="990"/>
              <a:buNone/>
            </a:pPr>
            <a:r>
              <a:rPr b="0" lang="pl" sz="2890">
                <a:latin typeface="Georgia"/>
                <a:ea typeface="Georgia"/>
                <a:cs typeface="Georgia"/>
                <a:sym typeface="Georgia"/>
              </a:rPr>
              <a:t>The oldest place in the world</a:t>
            </a:r>
            <a:endParaRPr b="0" sz="2890">
              <a:latin typeface="Georgia"/>
              <a:ea typeface="Georgia"/>
              <a:cs typeface="Georgia"/>
              <a:sym typeface="Georgia"/>
            </a:endParaRPr>
          </a:p>
          <a:p>
            <a:pPr indent="0" lvl="0" marL="0" rtl="0" algn="l">
              <a:spcBef>
                <a:spcPts val="0"/>
              </a:spcBef>
              <a:spcAft>
                <a:spcPts val="0"/>
              </a:spcAft>
              <a:buSzPts val="990"/>
              <a:buNone/>
            </a:pPr>
            <a:r>
              <a:t/>
            </a:r>
            <a:endParaRPr sz="2520"/>
          </a:p>
        </p:txBody>
      </p:sp>
      <p:sp>
        <p:nvSpPr>
          <p:cNvPr id="297" name="Google Shape;297;p16"/>
          <p:cNvSpPr txBox="1"/>
          <p:nvPr>
            <p:ph idx="1" type="body"/>
          </p:nvPr>
        </p:nvSpPr>
        <p:spPr>
          <a:xfrm>
            <a:off x="956425" y="2422625"/>
            <a:ext cx="7030500" cy="2541600"/>
          </a:xfrm>
          <a:prstGeom prst="rect">
            <a:avLst/>
          </a:prstGeom>
        </p:spPr>
        <p:txBody>
          <a:bodyPr anchorCtr="0" anchor="t" bIns="91425" lIns="91425" spcFirstLastPara="1" rIns="91425" wrap="square" tIns="91425">
            <a:normAutofit/>
          </a:bodyPr>
          <a:lstStyle/>
          <a:p>
            <a:pPr indent="0" lvl="0" marL="0" marR="38100" rtl="0" algn="l">
              <a:lnSpc>
                <a:spcPct val="128571"/>
              </a:lnSpc>
              <a:spcBef>
                <a:spcPts val="0"/>
              </a:spcBef>
              <a:spcAft>
                <a:spcPts val="0"/>
              </a:spcAft>
              <a:buNone/>
            </a:pPr>
            <a:r>
              <a:rPr lang="pl" sz="2100">
                <a:latin typeface="Georgia"/>
                <a:ea typeface="Georgia"/>
                <a:cs typeface="Georgia"/>
                <a:sym typeface="Georgia"/>
              </a:rPr>
              <a:t>It is probably the oldest place in the whole world, which was created to pay tribute to the Sun and the Earth. Pagan customs were practiced here as early as 2200 BC. and in the center of a circle with a diameter of 100 meters was a stone altar.</a:t>
            </a:r>
            <a:endParaRPr sz="2100">
              <a:latin typeface="Georgia"/>
              <a:ea typeface="Georgia"/>
              <a:cs typeface="Georgia"/>
              <a:sym typeface="Georgia"/>
            </a:endParaRPr>
          </a:p>
          <a:p>
            <a:pPr indent="0" lvl="0" marL="0" rtl="0" algn="l">
              <a:spcBef>
                <a:spcPts val="0"/>
              </a:spcBef>
              <a:spcAft>
                <a:spcPts val="1200"/>
              </a:spcAft>
              <a:buNone/>
            </a:pPr>
            <a:r>
              <a:t/>
            </a:r>
            <a:endParaRPr>
              <a:latin typeface="Georgia"/>
              <a:ea typeface="Georgia"/>
              <a:cs typeface="Georgia"/>
              <a:sym typeface="Georgia"/>
            </a:endParaRPr>
          </a:p>
        </p:txBody>
      </p:sp>
      <p:pic>
        <p:nvPicPr>
          <p:cNvPr id="298" name="Google Shape;298;p16"/>
          <p:cNvPicPr preferRelativeResize="0"/>
          <p:nvPr/>
        </p:nvPicPr>
        <p:blipFill>
          <a:blip r:embed="rId3">
            <a:alphaModFix/>
          </a:blip>
          <a:stretch>
            <a:fillRect/>
          </a:stretch>
        </p:blipFill>
        <p:spPr>
          <a:xfrm>
            <a:off x="5972750" y="218575"/>
            <a:ext cx="3031125" cy="2140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SzPts val="990"/>
              <a:buNone/>
            </a:pPr>
            <a:r>
              <a:rPr b="0" lang="pl" sz="3190">
                <a:latin typeface="Georgia"/>
                <a:ea typeface="Georgia"/>
                <a:cs typeface="Georgia"/>
                <a:sym typeface="Georgia"/>
              </a:rPr>
              <a:t>Observatory</a:t>
            </a:r>
            <a:endParaRPr b="0" sz="3190">
              <a:latin typeface="Georgia"/>
              <a:ea typeface="Georgia"/>
              <a:cs typeface="Georgia"/>
              <a:sym typeface="Georgia"/>
            </a:endParaRPr>
          </a:p>
          <a:p>
            <a:pPr indent="0" lvl="0" marL="0" rtl="0" algn="l">
              <a:spcBef>
                <a:spcPts val="0"/>
              </a:spcBef>
              <a:spcAft>
                <a:spcPts val="0"/>
              </a:spcAft>
              <a:buSzPts val="990"/>
              <a:buNone/>
            </a:pPr>
            <a:r>
              <a:t/>
            </a:r>
            <a:endParaRPr sz="2520"/>
          </a:p>
        </p:txBody>
      </p:sp>
      <p:sp>
        <p:nvSpPr>
          <p:cNvPr id="304" name="Google Shape;304;p1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lnSpcReduction="20000"/>
          </a:bodyPr>
          <a:lstStyle/>
          <a:p>
            <a:pPr indent="0" lvl="0" marL="0" marR="38100" rtl="0" algn="l">
              <a:lnSpc>
                <a:spcPct val="128571"/>
              </a:lnSpc>
              <a:spcBef>
                <a:spcPts val="0"/>
              </a:spcBef>
              <a:spcAft>
                <a:spcPts val="0"/>
              </a:spcAft>
              <a:buNone/>
            </a:pPr>
            <a:r>
              <a:rPr lang="pl" sz="2100">
                <a:latin typeface="Georgia"/>
                <a:ea typeface="Georgia"/>
                <a:cs typeface="Georgia"/>
                <a:sym typeface="Georgia"/>
              </a:rPr>
              <a:t>Scientists believe that in addition to being a place of worship, Stonehenge once also served as an astronomical observatory. The whole was surrounded by an earth rampart and a moat, and a wooden gate led inside. The remains of burnt priests were supposed to land in over fifty pits at that time.</a:t>
            </a:r>
            <a:endParaRPr sz="2100">
              <a:latin typeface="Georgia"/>
              <a:ea typeface="Georgia"/>
              <a:cs typeface="Georgia"/>
              <a:sym typeface="Georgia"/>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8"/>
          <p:cNvSpPr txBox="1"/>
          <p:nvPr>
            <p:ph type="title"/>
          </p:nvPr>
        </p:nvSpPr>
        <p:spPr>
          <a:xfrm>
            <a:off x="1303800" y="5761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pl">
                <a:latin typeface="Georgia"/>
                <a:ea typeface="Georgia"/>
                <a:cs typeface="Georgia"/>
                <a:sym typeface="Georgia"/>
              </a:rPr>
              <a:t>Legend</a:t>
            </a:r>
            <a:endParaRPr b="0">
              <a:latin typeface="Georgia"/>
              <a:ea typeface="Georgia"/>
              <a:cs typeface="Georgia"/>
              <a:sym typeface="Georgia"/>
            </a:endParaRPr>
          </a:p>
        </p:txBody>
      </p:sp>
      <p:sp>
        <p:nvSpPr>
          <p:cNvPr id="310" name="Google Shape;310;p1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marR="38100" rtl="0" algn="l">
              <a:lnSpc>
                <a:spcPct val="128571"/>
              </a:lnSpc>
              <a:spcBef>
                <a:spcPts val="0"/>
              </a:spcBef>
              <a:spcAft>
                <a:spcPts val="0"/>
              </a:spcAft>
              <a:buNone/>
            </a:pPr>
            <a:r>
              <a:rPr lang="pl" sz="2100">
                <a:latin typeface="Georgia"/>
                <a:ea typeface="Georgia"/>
                <a:cs typeface="Georgia"/>
                <a:sym typeface="Georgia"/>
              </a:rPr>
              <a:t>The most popular legend associated with Stonehenge says that the stone circle was built in the Middle Ages by a sorcerer named Merlin. He was supposed to use magic to transport giant stones from a temple in Ireland.</a:t>
            </a:r>
            <a:endParaRPr sz="2100">
              <a:latin typeface="Georgia"/>
              <a:ea typeface="Georgia"/>
              <a:cs typeface="Georgia"/>
              <a:sym typeface="Georgia"/>
            </a:endParaRPr>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9"/>
          <p:cNvSpPr txBox="1"/>
          <p:nvPr>
            <p:ph type="title"/>
          </p:nvPr>
        </p:nvSpPr>
        <p:spPr>
          <a:xfrm>
            <a:off x="1303800" y="576150"/>
            <a:ext cx="7030500" cy="999300"/>
          </a:xfrm>
          <a:prstGeom prst="rect">
            <a:avLst/>
          </a:prstGeom>
        </p:spPr>
        <p:txBody>
          <a:bodyPr anchorCtr="0" anchor="t" bIns="91425" lIns="91425" spcFirstLastPara="1" rIns="91425" wrap="square" tIns="91425">
            <a:normAutofit fontScale="90000"/>
          </a:bodyPr>
          <a:lstStyle/>
          <a:p>
            <a:pPr indent="0" lvl="0" marL="0" marR="38100" rtl="0" algn="l">
              <a:lnSpc>
                <a:spcPct val="128571"/>
              </a:lnSpc>
              <a:spcBef>
                <a:spcPts val="0"/>
              </a:spcBef>
              <a:spcAft>
                <a:spcPts val="0"/>
              </a:spcAft>
              <a:buNone/>
            </a:pPr>
            <a:r>
              <a:rPr b="0" lang="pl" sz="2988">
                <a:latin typeface="Georgia"/>
                <a:ea typeface="Georgia"/>
                <a:cs typeface="Georgia"/>
                <a:sym typeface="Georgia"/>
              </a:rPr>
              <a:t>A stone used to observe the sky</a:t>
            </a:r>
            <a:endParaRPr b="0" sz="2988">
              <a:latin typeface="Georgia"/>
              <a:ea typeface="Georgia"/>
              <a:cs typeface="Georgia"/>
              <a:sym typeface="Georgia"/>
            </a:endParaRPr>
          </a:p>
          <a:p>
            <a:pPr indent="0" lvl="0" marL="0" rtl="0" algn="l">
              <a:spcBef>
                <a:spcPts val="0"/>
              </a:spcBef>
              <a:spcAft>
                <a:spcPts val="0"/>
              </a:spcAft>
              <a:buNone/>
            </a:pPr>
            <a:r>
              <a:t/>
            </a:r>
            <a:endParaRPr/>
          </a:p>
        </p:txBody>
      </p:sp>
      <p:sp>
        <p:nvSpPr>
          <p:cNvPr id="316" name="Google Shape;316;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marR="38100" rtl="0" algn="l">
              <a:lnSpc>
                <a:spcPct val="128571"/>
              </a:lnSpc>
              <a:spcBef>
                <a:spcPts val="0"/>
              </a:spcBef>
              <a:spcAft>
                <a:spcPts val="0"/>
              </a:spcAft>
              <a:buNone/>
            </a:pPr>
            <a:r>
              <a:rPr lang="pl" sz="2100">
                <a:latin typeface="Georgia"/>
                <a:ea typeface="Georgia"/>
                <a:cs typeface="Georgia"/>
                <a:sym typeface="Georgia"/>
              </a:rPr>
              <a:t>Astronomers have proven that on December 2 of each year, the Sun is exactly between the two stone features of Stonehenge. This is one of the proofs that the creators of the building were interested in astronomy, and most likely used it to observe the sky.</a:t>
            </a:r>
            <a:endParaRPr sz="2100">
              <a:latin typeface="Georgia"/>
              <a:ea typeface="Georgia"/>
              <a:cs typeface="Georgia"/>
              <a:sym typeface="Georgia"/>
            </a:endParaRPr>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SzPts val="990"/>
              <a:buNone/>
            </a:pPr>
            <a:r>
              <a:rPr b="0" lang="pl" sz="2690">
                <a:latin typeface="Georgia"/>
                <a:ea typeface="Georgia"/>
                <a:cs typeface="Georgia"/>
                <a:sym typeface="Georgia"/>
              </a:rPr>
              <a:t>The magical properties of stones</a:t>
            </a:r>
            <a:endParaRPr b="0" sz="2690">
              <a:latin typeface="Georgia"/>
              <a:ea typeface="Georgia"/>
              <a:cs typeface="Georgia"/>
              <a:sym typeface="Georgia"/>
            </a:endParaRPr>
          </a:p>
          <a:p>
            <a:pPr indent="0" lvl="0" marL="0" rtl="0" algn="l">
              <a:spcBef>
                <a:spcPts val="0"/>
              </a:spcBef>
              <a:spcAft>
                <a:spcPts val="0"/>
              </a:spcAft>
              <a:buSzPts val="990"/>
              <a:buNone/>
            </a:pPr>
            <a:r>
              <a:t/>
            </a:r>
            <a:endParaRPr sz="2520"/>
          </a:p>
        </p:txBody>
      </p:sp>
      <p:sp>
        <p:nvSpPr>
          <p:cNvPr id="322" name="Google Shape;322;p20"/>
          <p:cNvSpPr txBox="1"/>
          <p:nvPr>
            <p:ph idx="1" type="body"/>
          </p:nvPr>
        </p:nvSpPr>
        <p:spPr>
          <a:xfrm>
            <a:off x="172000" y="1909925"/>
            <a:ext cx="7030500" cy="2541600"/>
          </a:xfrm>
          <a:prstGeom prst="rect">
            <a:avLst/>
          </a:prstGeom>
        </p:spPr>
        <p:txBody>
          <a:bodyPr anchorCtr="0" anchor="t" bIns="91425" lIns="91425" spcFirstLastPara="1" rIns="91425" wrap="square" tIns="91425">
            <a:normAutofit/>
          </a:bodyPr>
          <a:lstStyle/>
          <a:p>
            <a:pPr indent="0" lvl="0" marL="0" marR="38100" rtl="0" algn="l">
              <a:lnSpc>
                <a:spcPct val="128571"/>
              </a:lnSpc>
              <a:spcBef>
                <a:spcPts val="0"/>
              </a:spcBef>
              <a:spcAft>
                <a:spcPts val="0"/>
              </a:spcAft>
              <a:buNone/>
            </a:pPr>
            <a:r>
              <a:rPr lang="pl" sz="2100">
                <a:latin typeface="Georgia"/>
                <a:ea typeface="Georgia"/>
                <a:cs typeface="Georgia"/>
                <a:sym typeface="Georgia"/>
              </a:rPr>
              <a:t>The area around Stonehenge is very strongly magnetized. So much so that there is almost no vegetation nearby. This is the reason for numerous speculations and rumors that the stones have magical properties.</a:t>
            </a:r>
            <a:endParaRPr sz="2100">
              <a:latin typeface="Georgia"/>
              <a:ea typeface="Georgia"/>
              <a:cs typeface="Georgia"/>
              <a:sym typeface="Georgia"/>
            </a:endParaRPr>
          </a:p>
          <a:p>
            <a:pPr indent="0" lvl="0" marL="0" rtl="0" algn="l">
              <a:spcBef>
                <a:spcPts val="0"/>
              </a:spcBef>
              <a:spcAft>
                <a:spcPts val="1200"/>
              </a:spcAft>
              <a:buNone/>
            </a:pPr>
            <a:r>
              <a:t/>
            </a:r>
            <a:endParaRPr sz="1200">
              <a:solidFill>
                <a:srgbClr val="121416"/>
              </a:solidFill>
              <a:highlight>
                <a:srgbClr val="FFFFFF"/>
              </a:highlight>
              <a:latin typeface="Lora"/>
              <a:ea typeface="Lora"/>
              <a:cs typeface="Lora"/>
              <a:sym typeface="Lora"/>
            </a:endParaRPr>
          </a:p>
        </p:txBody>
      </p:sp>
      <p:pic>
        <p:nvPicPr>
          <p:cNvPr id="323" name="Google Shape;323;p20"/>
          <p:cNvPicPr preferRelativeResize="0"/>
          <p:nvPr/>
        </p:nvPicPr>
        <p:blipFill>
          <a:blip r:embed="rId3">
            <a:alphaModFix/>
          </a:blip>
          <a:stretch>
            <a:fillRect/>
          </a:stretch>
        </p:blipFill>
        <p:spPr>
          <a:xfrm>
            <a:off x="7161000" y="598575"/>
            <a:ext cx="1651750" cy="2375650"/>
          </a:xfrm>
          <a:prstGeom prst="rect">
            <a:avLst/>
          </a:prstGeom>
          <a:noFill/>
          <a:ln>
            <a:noFill/>
          </a:ln>
        </p:spPr>
      </p:pic>
      <p:sp>
        <p:nvSpPr>
          <p:cNvPr id="324" name="Google Shape;324;p20"/>
          <p:cNvSpPr txBox="1"/>
          <p:nvPr/>
        </p:nvSpPr>
        <p:spPr>
          <a:xfrm>
            <a:off x="7344579" y="266489"/>
            <a:ext cx="1284600" cy="1385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SzPts val="990"/>
              <a:buNone/>
            </a:pPr>
            <a:r>
              <a:rPr b="0" lang="pl" sz="2790">
                <a:solidFill>
                  <a:srgbClr val="202124"/>
                </a:solidFill>
                <a:latin typeface="Georgia"/>
                <a:ea typeface="Georgia"/>
                <a:cs typeface="Georgia"/>
                <a:sym typeface="Georgia"/>
              </a:rPr>
              <a:t>Thank you for your attention</a:t>
            </a:r>
            <a:endParaRPr b="0" sz="2790">
              <a:solidFill>
                <a:srgbClr val="202124"/>
              </a:solidFill>
              <a:latin typeface="Georgia"/>
              <a:ea typeface="Georgia"/>
              <a:cs typeface="Georgia"/>
              <a:sym typeface="Georgia"/>
            </a:endParaRPr>
          </a:p>
          <a:p>
            <a:pPr indent="0" lvl="0" marL="0" rtl="0" algn="l">
              <a:spcBef>
                <a:spcPts val="0"/>
              </a:spcBef>
              <a:spcAft>
                <a:spcPts val="0"/>
              </a:spcAft>
              <a:buSzPts val="990"/>
              <a:buNone/>
            </a:pPr>
            <a:r>
              <a:t/>
            </a:r>
            <a:endParaRPr sz="2520"/>
          </a:p>
        </p:txBody>
      </p:sp>
      <p:sp>
        <p:nvSpPr>
          <p:cNvPr id="330" name="Google Shape;330;p2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sz="1800"/>
              <a:t>Emilka Szpilarska</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