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64" r:id="rId11"/>
    <p:sldId id="263" r:id="rId12"/>
    <p:sldId id="265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2FC81-6F5B-00A3-51B3-B828A8A2D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B554096-94A5-A46E-E408-95FE87C65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6329FF-26AD-92B2-5E1B-FA9FA6A2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E335-DA4F-4597-A501-6C767220937C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997A6F-230F-CE8D-2838-79DC951E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A00A53-BFA1-0E96-B5A7-AFCA0760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1835-589F-4184-826A-62070F52F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70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1E9269-C248-9A3E-EABE-756D0244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13A03B-B7B4-6577-D33C-8E5FE5E59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229913-F6A4-9CB0-5F75-E9D7ADA2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E335-DA4F-4597-A501-6C767220937C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0FE1E7-10B8-75DC-F0D7-4B914834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1127D5-4BE5-971F-895A-9C58234C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1835-589F-4184-826A-62070F52F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25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25C2A9E-18BE-B0C1-44E2-B581C9C5E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7484AE-AD5A-CED0-CE69-BE863D818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1E0B2D-084C-0031-3B58-E02E3D3B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E335-DA4F-4597-A501-6C767220937C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34FAE8-741D-8D5B-ECE4-40D16D2B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A52602-E8CC-A253-983F-AB998C40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1835-589F-4184-826A-62070F52F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65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464951-B8B8-F943-B111-537B4314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9C12F9-5B9C-3779-1793-BBC63616C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C6E769-F5EC-CA0D-50BC-239A432A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E335-DA4F-4597-A501-6C767220937C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0FEFE5-413B-31E1-C86E-62E00242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539092-5BC7-EA6C-8DCB-18084290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1835-589F-4184-826A-62070F52F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98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5C1B59-CFAA-393F-1B2C-E7101D60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2642AA-59ED-F01A-E71E-8C4A7923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6FFBB0-4AC5-9EDC-BF33-E767FCF1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E335-DA4F-4597-A501-6C767220937C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94CEE8-741C-B942-E285-372E737B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A92AEF-6426-1ED8-782F-70DA6BFD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1835-589F-4184-826A-62070F52F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7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97D9E6-4A29-4251-0EBA-D68FAD49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F2E5AF-29D6-C1C8-7C25-6ADECA2E7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259D683-6DCD-006A-1ED3-5E8818C9C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32BC4A-9F9C-BBC9-9948-36DC2BCB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E335-DA4F-4597-A501-6C767220937C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47C974-2634-3DD4-C371-52080C71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CA2759-538B-CF55-3C1D-6AA36691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1835-589F-4184-826A-62070F52F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9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B9B6D6-461A-61CA-8634-472A739D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11CEE2-4FBE-8A2F-EF99-E7EA32ABB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FA1FE7-16E0-900F-F472-6EA58D689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2513E7C-C601-841F-A763-53A30BF2C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0DDC0FE-A07C-BC56-9E24-BC3C9BBBA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895503D-46BA-2C7A-A084-16EDFCB0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E335-DA4F-4597-A501-6C767220937C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9E7292D-7302-AF3A-8C86-192A7C9B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AE135FB-CEB9-223A-E3B3-1A31397B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1835-589F-4184-826A-62070F52F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37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0E208C-2053-A9DD-74D4-ECDCDF5D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C7E2F30-09D8-C5EE-53F7-1B1EACD2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E335-DA4F-4597-A501-6C767220937C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89B91E6-4C50-163D-551F-AFD60D22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000BD2C-F3DB-E1A5-F1B9-D3B966C1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1835-589F-4184-826A-62070F52F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42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F874A91-88CE-5D1C-3B7F-FA5568E4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E335-DA4F-4597-A501-6C767220937C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CA79135-AE42-A765-245E-F1B42AF2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A87CB7-9A7B-D2AE-6F4E-3516D60F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1835-589F-4184-826A-62070F52F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94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434FD-78A1-F60D-BECA-CAD0BF05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1E84D0-2835-82A6-D421-7B63EE46B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B6EA96B-10F8-D883-A98D-BC80E0279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C7BABE-509D-2F3E-6EC2-1E5C41BF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E335-DA4F-4597-A501-6C767220937C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5D030D-5F00-6FD0-BF80-833A7B90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99EC47B-6B29-342E-C65A-B8C3B47E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1835-589F-4184-826A-62070F52F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14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855D63-B990-E659-DEDE-11F7A56C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CFA7CC4-2C86-583C-5FA7-6176F6E63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69132AE-A67F-97E5-2499-2E2D048E5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57FDB5-007C-0C95-4B47-8E4A731F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E335-DA4F-4597-A501-6C767220937C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05F16A-81B4-8236-B393-BDBDA233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A3C85F-66DD-FFCB-1159-2027BA5C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71835-589F-4184-826A-62070F52F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37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AFE1842-16CC-AF50-60A8-5012CC58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D1672D-F606-6E07-0041-32AB6647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8E6F91-8B75-F370-B14E-6C3BA2813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E335-DA4F-4597-A501-6C767220937C}" type="datetimeFigureOut">
              <a:rPr lang="pl-PL" smtClean="0"/>
              <a:t>04.06.2023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D6415D-B2C5-3BDE-7E97-92ADC6405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2486DC-0688-65E5-B72C-D65857E7A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71835-589F-4184-826A-62070F52F6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46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3F4B5430-BEB0-738C-CBC5-34C4F413D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1382" y="4885892"/>
            <a:ext cx="7710055" cy="114621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30" name="Picture 6" descr="WODA → Hydrologia • Retencja • Słona woda morska • Woda w domu">
            <a:extLst>
              <a:ext uri="{FF2B5EF4-FFF2-40B4-BE49-F238E27FC236}">
                <a16:creationId xmlns:a16="http://schemas.microsoft.com/office/drawing/2014/main" id="{948547DF-546E-F80D-F57D-8B094917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07" y="-96982"/>
            <a:ext cx="12364413" cy="69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9DB635E6-AEFE-5CC4-D11F-A781092E1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7326" y="212436"/>
            <a:ext cx="7959438" cy="785091"/>
          </a:xfrm>
        </p:spPr>
        <p:txBody>
          <a:bodyPr>
            <a:noAutofit/>
          </a:bodyPr>
          <a:lstStyle/>
          <a:p>
            <a:r>
              <a:rPr lang="pl-PL" sz="54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WODA ŹRÓDŁEM ŻYCIA</a:t>
            </a:r>
          </a:p>
        </p:txBody>
      </p:sp>
    </p:spTree>
    <p:extLst>
      <p:ext uri="{BB962C8B-B14F-4D97-AF65-F5344CB8AC3E}">
        <p14:creationId xmlns:p14="http://schemas.microsoft.com/office/powerpoint/2010/main" val="429340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2B7F29-45CC-02B9-9E10-21A722DA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6. WODA W PROCESIE FOTOSYNTEZY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473F61-44EE-E71A-280B-365BB532C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18" y="1607127"/>
            <a:ext cx="5591464" cy="4525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latin typeface="Google Sans"/>
              </a:rPr>
              <a:t>Woda jest niezbędna roślinom także do przeprowadzania procesu fotosyntezy.</a:t>
            </a:r>
          </a:p>
          <a:p>
            <a:pPr marL="0" indent="0">
              <a:buNone/>
            </a:pPr>
            <a:r>
              <a:rPr lang="pl-PL" sz="2600" dirty="0">
                <a:latin typeface="Google Sans"/>
              </a:rPr>
              <a:t>Fotosynteza to proces, podczas którego roślina wytwarza sobie pożywienie.</a:t>
            </a:r>
          </a:p>
          <a:p>
            <a:pPr marL="0" indent="0">
              <a:buNone/>
            </a:pPr>
            <a:r>
              <a:rPr lang="pl-PL" sz="2600" dirty="0">
                <a:latin typeface="Google Sans"/>
              </a:rPr>
              <a:t>Woda wewnątrz rośliny gromadzi się</a:t>
            </a:r>
            <a:br>
              <a:rPr lang="pl-PL" sz="2600" dirty="0">
                <a:latin typeface="Google Sans"/>
              </a:rPr>
            </a:br>
            <a:r>
              <a:rPr lang="pl-PL" sz="2600" dirty="0">
                <a:latin typeface="Google Sans"/>
              </a:rPr>
              <a:t>w liściach – miejscu gdzie zachodzi fotosynteza. Gdy roślina zamienia wodę na dwutlenek węgla, woda ulega wyparowaniu.</a:t>
            </a:r>
          </a:p>
        </p:txBody>
      </p:sp>
      <p:pic>
        <p:nvPicPr>
          <p:cNvPr id="4" name="Picture 4" descr="Wprowadzenie do fotosyntezy (artykuł) | Khan Academy">
            <a:extLst>
              <a:ext uri="{FF2B5EF4-FFF2-40B4-BE49-F238E27FC236}">
                <a16:creationId xmlns:a16="http://schemas.microsoft.com/office/drawing/2014/main" id="{014E17F0-984F-39C1-CC93-939EC7B65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82" y="2293650"/>
            <a:ext cx="60579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46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F9F9C7-33DF-04E9-6C5B-65DA5909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7. ZAWARTOŚĆ WODY </a:t>
            </a:r>
            <a:br>
              <a:rPr lang="pl-PL" sz="54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</a:br>
            <a:r>
              <a:rPr lang="pl-PL" sz="54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WARZYWACH I OWOCACH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1390E1-C81D-02C8-5CBD-52F128CCD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1EB0C14-D223-D956-FD72-EFB9004D0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19" y="1690688"/>
            <a:ext cx="11412962" cy="457195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3208247-EA4A-1A20-A45D-00CD22F1CE00}"/>
              </a:ext>
            </a:extLst>
          </p:cNvPr>
          <p:cNvSpPr txBox="1"/>
          <p:nvPr/>
        </p:nvSpPr>
        <p:spPr>
          <a:xfrm>
            <a:off x="489527" y="6382327"/>
            <a:ext cx="730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 zawartość wody w 100g </a:t>
            </a:r>
          </a:p>
        </p:txBody>
      </p:sp>
    </p:spTree>
    <p:extLst>
      <p:ext uri="{BB962C8B-B14F-4D97-AF65-F5344CB8AC3E}">
        <p14:creationId xmlns:p14="http://schemas.microsoft.com/office/powerpoint/2010/main" val="41241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134FAD-A9F5-3256-6FF0-46626D5D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8. WODA JAKO SKŁADNIK MOCZU I KRWI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306471-86F3-56B4-D4CB-BCFF8BB97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39" y="1385456"/>
            <a:ext cx="8312006" cy="538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600" dirty="0">
                <a:latin typeface="Google Sans"/>
              </a:rPr>
              <a:t>Krew składa się z elementów morfotycznych oraz osocza, które stanowi około 55% objętości krwi – z czego od 90 do 92% osocza to właśnie WODA. </a:t>
            </a:r>
          </a:p>
          <a:p>
            <a:pPr marL="0" indent="0">
              <a:buNone/>
            </a:pPr>
            <a:r>
              <a:rPr lang="pl-PL" sz="2600" dirty="0">
                <a:latin typeface="Google Sans"/>
              </a:rPr>
              <a:t>Krew rozprowadza ciepło po całym organizmie oraz usuwa je z tych miejsc, gdzie jest go za dużo. </a:t>
            </a:r>
          </a:p>
          <a:p>
            <a:pPr marL="0" indent="0">
              <a:buNone/>
            </a:pPr>
            <a:r>
              <a:rPr lang="pl-PL" sz="2600" dirty="0">
                <a:latin typeface="Google Sans"/>
              </a:rPr>
              <a:t>Woda spożyta w postaci naturalnych wód mineralnych</a:t>
            </a:r>
            <a:br>
              <a:rPr lang="pl-PL" sz="2600" dirty="0">
                <a:latin typeface="Google Sans"/>
              </a:rPr>
            </a:br>
            <a:r>
              <a:rPr lang="pl-PL" sz="2600" dirty="0">
                <a:latin typeface="Google Sans"/>
              </a:rPr>
              <a:t>o niskiej zawartości minerałów pojawia się w komórkach osocza i krwi w ciągu kilku minut. Następnie w ciągu niecałych 2 godzin jest rozprowadzana po organizmie.</a:t>
            </a:r>
          </a:p>
          <a:p>
            <a:pPr marL="0" indent="0">
              <a:buNone/>
            </a:pPr>
            <a:r>
              <a:rPr lang="pl-PL" sz="2600" dirty="0">
                <a:latin typeface="Google Sans"/>
              </a:rPr>
              <a:t>Mocz to płyn wytwarzany w nerkach i wydalany z organizmu, zawierający produkty metabolizmu bezużyteczne lub szkodliwe dla ustroju. </a:t>
            </a:r>
          </a:p>
          <a:p>
            <a:pPr marL="0" indent="0">
              <a:buNone/>
            </a:pPr>
            <a:r>
              <a:rPr lang="pl-PL" sz="2600" dirty="0">
                <a:latin typeface="Google Sans"/>
              </a:rPr>
              <a:t>W skład moczu wchodzi 96% wody.</a:t>
            </a:r>
          </a:p>
        </p:txBody>
      </p:sp>
      <p:pic>
        <p:nvPicPr>
          <p:cNvPr id="1026" name="Picture 2" descr="Kropla Krwi | Premium Wektor">
            <a:extLst>
              <a:ext uri="{FF2B5EF4-FFF2-40B4-BE49-F238E27FC236}">
                <a16:creationId xmlns:a16="http://schemas.microsoft.com/office/drawing/2014/main" id="{115E22F6-5235-D368-44A9-AB28A5194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644" y="2904548"/>
            <a:ext cx="3042056" cy="38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3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8E184F-2499-2277-D137-B8B7EF49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Woda z powietrza? Przydałaby się całej ludzkości - Polityka.pl">
            <a:extLst>
              <a:ext uri="{FF2B5EF4-FFF2-40B4-BE49-F238E27FC236}">
                <a16:creationId xmlns:a16="http://schemas.microsoft.com/office/drawing/2014/main" id="{C511D0AE-9DFB-8B80-8F35-ABB096130E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874E707-055A-6F68-26B5-F66D147AFD15}"/>
              </a:ext>
            </a:extLst>
          </p:cNvPr>
          <p:cNvSpPr txBox="1"/>
          <p:nvPr/>
        </p:nvSpPr>
        <p:spPr>
          <a:xfrm>
            <a:off x="1998518" y="2345777"/>
            <a:ext cx="869719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PREZENTACJĘ PRZYGOTOWAŁA:</a:t>
            </a:r>
          </a:p>
          <a:p>
            <a:pPr algn="ctr"/>
            <a:r>
              <a:rPr lang="pl-PL" sz="4000" dirty="0"/>
              <a:t>ANNA BIELAWSKA KLASA VIIIA</a:t>
            </a:r>
          </a:p>
        </p:txBody>
      </p:sp>
    </p:spTree>
    <p:extLst>
      <p:ext uri="{BB962C8B-B14F-4D97-AF65-F5344CB8AC3E}">
        <p14:creationId xmlns:p14="http://schemas.microsoft.com/office/powerpoint/2010/main" val="208554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AA507D-5165-AD4C-1493-52B94224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CZYM JEST WODA?</a:t>
            </a:r>
            <a:endParaRPr lang="pl-PL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7825A3-1F0C-9D7F-406B-35D00CF2D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6084"/>
          </a:xfrm>
        </p:spPr>
        <p:txBody>
          <a:bodyPr/>
          <a:lstStyle/>
          <a:p>
            <a:pPr marL="0" indent="0">
              <a:buNone/>
            </a:pPr>
            <a:r>
              <a:rPr lang="pl-PL" sz="2600" b="0" i="0" dirty="0">
                <a:solidFill>
                  <a:srgbClr val="202124"/>
                </a:solidFill>
                <a:effectLst/>
                <a:latin typeface="Google Sans"/>
              </a:rPr>
              <a:t>Woda to </a:t>
            </a:r>
            <a:r>
              <a:rPr lang="pl-PL" sz="2600" b="0" i="0" dirty="0">
                <a:solidFill>
                  <a:srgbClr val="040C28"/>
                </a:solidFill>
                <a:effectLst/>
                <a:latin typeface="Google Sans"/>
              </a:rPr>
              <a:t>bezbarwna i bezwonna substancja występująca na całej Ziemi</a:t>
            </a:r>
            <a:r>
              <a:rPr lang="pl-PL" sz="2600" b="0" i="0" dirty="0">
                <a:solidFill>
                  <a:srgbClr val="202124"/>
                </a:solidFill>
                <a:effectLst/>
                <a:latin typeface="Google Sans"/>
              </a:rPr>
              <a:t>. Jako związek chemiczny o wzorze H</a:t>
            </a:r>
            <a:r>
              <a:rPr lang="pl-PL" sz="2600" b="0" i="0" baseline="-25000" dirty="0">
                <a:solidFill>
                  <a:srgbClr val="202124"/>
                </a:solidFill>
                <a:effectLst/>
                <a:latin typeface="Google Sans"/>
              </a:rPr>
              <a:t>2</a:t>
            </a:r>
            <a:r>
              <a:rPr lang="pl-PL" sz="2600" b="0" i="0" dirty="0">
                <a:solidFill>
                  <a:srgbClr val="202124"/>
                </a:solidFill>
                <a:effectLst/>
                <a:latin typeface="Google Sans"/>
              </a:rPr>
              <a:t>O, występuje w trzech stanach skupienia – najczęściej pod postacią cieczy. W stanie gazowym wodę określa się mianem pary wodnej, w stałym – lodem. Jest rozpuszczalnikiem dla wielu substancji chemicznych.</a:t>
            </a:r>
            <a:endParaRPr lang="pl-PL" sz="26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 descr="Woda w akwarium roślinnym (podstawy) – TRENDWISE">
            <a:extLst>
              <a:ext uri="{FF2B5EF4-FFF2-40B4-BE49-F238E27FC236}">
                <a16:creationId xmlns:a16="http://schemas.microsoft.com/office/drawing/2014/main" id="{6B798A84-3268-7252-7DD2-11188FB28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61" y="4130675"/>
            <a:ext cx="41719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2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52E7C-C6CD-D4B5-7E6B-708FC6D2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1. WODA W ORGANIŹMIE CZŁOWIEKA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0E5CB5-759D-83AE-77A2-830C6BF1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485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latin typeface="Google Sans"/>
              </a:rPr>
              <a:t>Woda w organizmie człowieka odpowiedzialna jest za:</a:t>
            </a:r>
          </a:p>
          <a:p>
            <a:r>
              <a:rPr lang="pl-PL" dirty="0">
                <a:latin typeface="Google Sans"/>
              </a:rPr>
              <a:t>regulację temperatury ciała,</a:t>
            </a:r>
          </a:p>
          <a:p>
            <a:r>
              <a:rPr lang="pl-PL" dirty="0">
                <a:latin typeface="Google Sans"/>
              </a:rPr>
              <a:t>przenoszenie składników odżywczych i tlenu,</a:t>
            </a:r>
          </a:p>
          <a:p>
            <a:r>
              <a:rPr lang="pl-PL" dirty="0">
                <a:latin typeface="Google Sans"/>
              </a:rPr>
              <a:t>usuwanie toksyn,</a:t>
            </a:r>
          </a:p>
          <a:p>
            <a:r>
              <a:rPr lang="pl-PL" dirty="0">
                <a:latin typeface="Google Sans"/>
              </a:rPr>
              <a:t>nawilżenie skóry,</a:t>
            </a:r>
          </a:p>
          <a:p>
            <a:r>
              <a:rPr lang="pl-PL" dirty="0">
                <a:latin typeface="Google Sans"/>
              </a:rPr>
              <a:t>pobudzanie metabolizmu i poprawę trawienia,</a:t>
            </a:r>
          </a:p>
          <a:p>
            <a:r>
              <a:rPr lang="pl-PL" dirty="0">
                <a:latin typeface="Google Sans"/>
              </a:rPr>
              <a:t>powiększanie ilości energii i powodowanie lepszego samopoczucia.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882E6F6-21A7-2188-5672-1C65E1B72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055" y="1479283"/>
            <a:ext cx="3953163" cy="501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2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7190D8-291B-0507-C042-730901F1C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207560"/>
          </a:xfrm>
        </p:spPr>
        <p:txBody>
          <a:bodyPr>
            <a:normAutofit fontScale="62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pl-PL" sz="4200" dirty="0">
                <a:solidFill>
                  <a:srgbClr val="000000"/>
                </a:solidFill>
                <a:latin typeface="Google Sans"/>
              </a:rPr>
              <a:t>d</a:t>
            </a:r>
            <a:r>
              <a:rPr lang="pl-PL" sz="4200" b="0" i="0" dirty="0">
                <a:solidFill>
                  <a:srgbClr val="000000"/>
                </a:solidFill>
                <a:effectLst/>
                <a:latin typeface="Google Sans"/>
              </a:rPr>
              <a:t>zięki wodzie </a:t>
            </a:r>
            <a:r>
              <a:rPr lang="pl-PL" sz="4200" b="0" i="0" dirty="0">
                <a:effectLst/>
                <a:latin typeface="Google Sans"/>
              </a:rPr>
              <a:t>krew</a:t>
            </a:r>
            <a:r>
              <a:rPr lang="pl-PL" sz="4200" b="0" i="0" dirty="0">
                <a:solidFill>
                  <a:srgbClr val="000000"/>
                </a:solidFill>
                <a:effectLst/>
                <a:latin typeface="Google Sans"/>
              </a:rPr>
              <a:t> krąży w naczyniach krwionośnych i dociera do wszystkich narządów;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4200" dirty="0">
                <a:solidFill>
                  <a:srgbClr val="000000"/>
                </a:solidFill>
                <a:latin typeface="Google Sans"/>
              </a:rPr>
              <a:t>w</a:t>
            </a:r>
            <a:r>
              <a:rPr lang="pl-PL" sz="4200" b="0" i="0" dirty="0">
                <a:solidFill>
                  <a:srgbClr val="000000"/>
                </a:solidFill>
                <a:effectLst/>
                <a:latin typeface="Google Sans"/>
              </a:rPr>
              <a:t>oda jest swego rodzaju „smarem” - jako składnik śluzu zapobiega tarciu organów wewnętrznych o siebie i kości w stawach;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4200" dirty="0">
                <a:solidFill>
                  <a:srgbClr val="000000"/>
                </a:solidFill>
                <a:latin typeface="Google Sans"/>
              </a:rPr>
              <a:t>c</a:t>
            </a:r>
            <a:r>
              <a:rPr lang="pl-PL" sz="4200" b="0" i="0" dirty="0">
                <a:solidFill>
                  <a:srgbClr val="000000"/>
                </a:solidFill>
                <a:effectLst/>
                <a:latin typeface="Google Sans"/>
              </a:rPr>
              <a:t>hroni przed urazami m.in. gałkę oczną, mózg,</a:t>
            </a:r>
            <a:r>
              <a:rPr lang="pl-PL" sz="4200" dirty="0">
                <a:solidFill>
                  <a:srgbClr val="000000"/>
                </a:solidFill>
                <a:latin typeface="Google Sans"/>
              </a:rPr>
              <a:t> rdzeń kręgowy</a:t>
            </a:r>
            <a:r>
              <a:rPr lang="pl-PL" sz="4200" b="0" i="0" dirty="0">
                <a:solidFill>
                  <a:srgbClr val="000000"/>
                </a:solidFill>
                <a:effectLst/>
                <a:latin typeface="Google Sans"/>
              </a:rPr>
              <a:t>, płód;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4200" dirty="0">
                <a:solidFill>
                  <a:srgbClr val="000000"/>
                </a:solidFill>
                <a:latin typeface="Google Sans"/>
              </a:rPr>
              <a:t>j</a:t>
            </a:r>
            <a:r>
              <a:rPr lang="pl-PL" sz="4200" b="0" i="0" dirty="0">
                <a:solidFill>
                  <a:srgbClr val="000000"/>
                </a:solidFill>
                <a:effectLst/>
                <a:latin typeface="Google Sans"/>
              </a:rPr>
              <a:t>est rozpuszczalnikiem dla większości substancji i związków chemicznych – bez niej reakcje w organizmie nie byłyby możliwe;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4200" dirty="0">
                <a:solidFill>
                  <a:srgbClr val="000000"/>
                </a:solidFill>
                <a:latin typeface="Google Sans"/>
              </a:rPr>
              <a:t>u</a:t>
            </a:r>
            <a:r>
              <a:rPr lang="pl-PL" sz="4200" b="0" i="0" dirty="0">
                <a:solidFill>
                  <a:srgbClr val="000000"/>
                </a:solidFill>
                <a:effectLst/>
                <a:latin typeface="Google Sans"/>
              </a:rPr>
              <a:t>możliwia trawienie i wchłanianie – jest w ślinie koniecznej podczas żucia</a:t>
            </a:r>
            <a:br>
              <a:rPr lang="pl-PL" sz="4200" b="0" i="0" dirty="0">
                <a:solidFill>
                  <a:srgbClr val="000000"/>
                </a:solidFill>
                <a:effectLst/>
                <a:latin typeface="Google Sans"/>
              </a:rPr>
            </a:br>
            <a:r>
              <a:rPr lang="pl-PL" sz="4200" b="0" i="0" dirty="0">
                <a:solidFill>
                  <a:srgbClr val="000000"/>
                </a:solidFill>
                <a:effectLst/>
                <a:latin typeface="Google Sans"/>
              </a:rPr>
              <a:t>i formowania kęsów w ustach oraz w </a:t>
            </a:r>
            <a:r>
              <a:rPr lang="pl-PL" sz="4200" b="0" i="0" dirty="0">
                <a:effectLst/>
                <a:latin typeface="Google Sans"/>
              </a:rPr>
              <a:t>enzymach </a:t>
            </a:r>
            <a:r>
              <a:rPr lang="pl-PL" sz="4200" dirty="0">
                <a:latin typeface="Google Sans"/>
              </a:rPr>
              <a:t>trawiennych</a:t>
            </a:r>
            <a:r>
              <a:rPr lang="pl-PL" sz="4200" b="0" i="0" dirty="0">
                <a:solidFill>
                  <a:srgbClr val="000000"/>
                </a:solidFill>
                <a:effectLst/>
                <a:latin typeface="Google Sans"/>
              </a:rPr>
              <a:t>, które działają w dalszych częściach przewodu pokarmowego;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4200" b="0" i="0" dirty="0">
                <a:solidFill>
                  <a:srgbClr val="000000"/>
                </a:solidFill>
                <a:effectLst/>
                <a:latin typeface="Google Sans"/>
              </a:rPr>
              <a:t>w wodzie rozpuszczają się produkty przemiany materii i mogą zostać usunięte z organizmu;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sz="4200" dirty="0">
                <a:solidFill>
                  <a:srgbClr val="000000"/>
                </a:solidFill>
                <a:latin typeface="Google Sans"/>
              </a:rPr>
              <a:t>j</a:t>
            </a:r>
            <a:r>
              <a:rPr lang="pl-PL" sz="4200" b="0" i="0" dirty="0">
                <a:solidFill>
                  <a:srgbClr val="000000"/>
                </a:solidFill>
                <a:effectLst/>
                <a:latin typeface="Google Sans"/>
              </a:rPr>
              <a:t>est naszym termoregulatorem - pochłania ciepło i równomiernie je rozprowadza. Umożliwia schładzanie powierzchni ciała dzięki parowaniu potu.</a:t>
            </a:r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62A007C-A263-6411-EADF-02A441E1B620}"/>
              </a:ext>
            </a:extLst>
          </p:cNvPr>
          <p:cNvSpPr txBox="1"/>
          <p:nvPr/>
        </p:nvSpPr>
        <p:spPr>
          <a:xfrm>
            <a:off x="1403928" y="320404"/>
            <a:ext cx="855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…PONADTO…</a:t>
            </a:r>
          </a:p>
        </p:txBody>
      </p:sp>
    </p:spTree>
    <p:extLst>
      <p:ext uri="{BB962C8B-B14F-4D97-AF65-F5344CB8AC3E}">
        <p14:creationId xmlns:p14="http://schemas.microsoft.com/office/powerpoint/2010/main" val="98038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230984-C041-6C9C-0C10-F550F8D0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3" y="379243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WODA ZAWIERA…</a:t>
            </a:r>
          </a:p>
        </p:txBody>
      </p:sp>
      <p:pic>
        <p:nvPicPr>
          <p:cNvPr id="1028" name="Picture 4" descr="Butelka Wody Na Białym Tle - zdjęcia stockowe i więcej obrazów Woda  butelkowana - Woda butelkowana, Neutralne tło, Białe tło - iStock">
            <a:extLst>
              <a:ext uri="{FF2B5EF4-FFF2-40B4-BE49-F238E27FC236}">
                <a16:creationId xmlns:a16="http://schemas.microsoft.com/office/drawing/2014/main" id="{551EFB3D-9CC6-5E57-A5E7-2F3046ED3F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01" y="1526132"/>
            <a:ext cx="3406620" cy="45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19D35C-73BA-401D-F205-7B93C8AEA455}"/>
              </a:ext>
            </a:extLst>
          </p:cNvPr>
          <p:cNvSpPr txBox="1"/>
          <p:nvPr/>
        </p:nvSpPr>
        <p:spPr>
          <a:xfrm>
            <a:off x="1625600" y="2146275"/>
            <a:ext cx="221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  <a:latin typeface="Google Sans"/>
              </a:rPr>
              <a:t>Potas</a:t>
            </a:r>
            <a:r>
              <a:rPr lang="pl-PL" sz="2000" dirty="0">
                <a:latin typeface="Google Sans"/>
              </a:rPr>
              <a:t> – wpływa na regenerację mięśni  </a:t>
            </a: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22A30114-CB50-948B-C28B-92F4CEB82C0F}"/>
              </a:ext>
            </a:extLst>
          </p:cNvPr>
          <p:cNvSpPr/>
          <p:nvPr/>
        </p:nvSpPr>
        <p:spPr>
          <a:xfrm rot="11576288">
            <a:off x="4027053" y="2593898"/>
            <a:ext cx="868218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EFFC2F1-8601-96B5-3434-6C3B065B7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84556">
            <a:off x="4121288" y="4179523"/>
            <a:ext cx="890093" cy="39017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D44E8D5-E902-0295-1B33-C13783C890D2}"/>
              </a:ext>
            </a:extLst>
          </p:cNvPr>
          <p:cNvSpPr txBox="1"/>
          <p:nvPr/>
        </p:nvSpPr>
        <p:spPr>
          <a:xfrm>
            <a:off x="1727199" y="4371285"/>
            <a:ext cx="2611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FF0000"/>
                </a:solidFill>
                <a:latin typeface="Google Sans"/>
              </a:rPr>
              <a:t>Wapń i potas </a:t>
            </a:r>
            <a:r>
              <a:rPr lang="pl-PL" sz="2000" dirty="0">
                <a:latin typeface="Google Sans"/>
              </a:rPr>
              <a:t>– regulują ciśnienie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124855F-A80F-AF42-6BB6-F456B7139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43447">
            <a:off x="6779651" y="2584200"/>
            <a:ext cx="890093" cy="39017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0477CE9-2682-338D-266C-17957815AE03}"/>
              </a:ext>
            </a:extLst>
          </p:cNvPr>
          <p:cNvSpPr txBox="1"/>
          <p:nvPr/>
        </p:nvSpPr>
        <p:spPr>
          <a:xfrm>
            <a:off x="7849436" y="2300163"/>
            <a:ext cx="2771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  <a:latin typeface="Google Sans"/>
              </a:rPr>
              <a:t>Wapń</a:t>
            </a:r>
            <a:r>
              <a:rPr lang="pl-PL" sz="2000" dirty="0">
                <a:latin typeface="Google Sans"/>
              </a:rPr>
              <a:t> – wpływa na kości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BE54429-8909-9543-69D5-021C8551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16466">
            <a:off x="6569567" y="4012887"/>
            <a:ext cx="957155" cy="84132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FE55E92-E625-7298-C668-25C0DC97A029}"/>
              </a:ext>
            </a:extLst>
          </p:cNvPr>
          <p:cNvSpPr txBox="1"/>
          <p:nvPr/>
        </p:nvSpPr>
        <p:spPr>
          <a:xfrm>
            <a:off x="7443222" y="4469285"/>
            <a:ext cx="259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FF0000"/>
                </a:solidFill>
                <a:latin typeface="Google Sans"/>
              </a:rPr>
              <a:t>Magnez</a:t>
            </a:r>
            <a:r>
              <a:rPr lang="pl-PL" sz="2000" dirty="0">
                <a:latin typeface="Google Sans"/>
              </a:rPr>
              <a:t> – poprawia koncentrację i łagodzi stres</a:t>
            </a:r>
          </a:p>
        </p:txBody>
      </p:sp>
    </p:spTree>
    <p:extLst>
      <p:ext uri="{BB962C8B-B14F-4D97-AF65-F5344CB8AC3E}">
        <p14:creationId xmlns:p14="http://schemas.microsoft.com/office/powerpoint/2010/main" val="176318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85B9C1-9252-249A-B894-E3CC2BCF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2. ZNACZENIE WODY DLA ZWIERZĄT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716B53-8200-E9B4-6719-CD210D018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05" y="1431637"/>
            <a:ext cx="6818744" cy="5292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600" dirty="0">
                <a:latin typeface="Google Sans"/>
              </a:rPr>
              <a:t>Głównym celem wody jest przenoszenie ważnych składników odżywczych do i z komórek organizmu. </a:t>
            </a:r>
          </a:p>
          <a:p>
            <a:pPr marL="0" indent="0">
              <a:buNone/>
            </a:pPr>
            <a:r>
              <a:rPr lang="pl-PL" sz="2600" dirty="0">
                <a:latin typeface="Google Sans"/>
              </a:rPr>
              <a:t>Woda wspiera również trawienie oraz wchłanianie składników odżywczych. Ponadto, pomaga ochłodzić ciało i utrzymać jego prawidłową temperaturę. </a:t>
            </a:r>
          </a:p>
          <a:p>
            <a:pPr marL="0" indent="0">
              <a:buNone/>
            </a:pPr>
            <a:r>
              <a:rPr lang="pl-PL" sz="2600" dirty="0">
                <a:latin typeface="Google Sans"/>
              </a:rPr>
              <a:t>Każda ważna funkcja organizmu wymaga odpowiedniej ilości wody. Jeśli zwierzę cierpi na brak wody w swoim ciele – prawdopodobnie odwodni się. W przypadku niedoboru wody, narządy, takie jak nerki i wątroba stają się bardziej wrażliwe, w związku z czym ich aktywność zostaje zakłócona.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A584BEE-B2F1-84B4-A6C5-02746E4C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49" y="2273587"/>
            <a:ext cx="4596914" cy="306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0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361DCC-488D-7502-F436-93116DF4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08" y="383598"/>
            <a:ext cx="10975109" cy="1325563"/>
          </a:xfrm>
        </p:spPr>
        <p:txBody>
          <a:bodyPr>
            <a:noAutofit/>
          </a:bodyPr>
          <a:lstStyle/>
          <a:p>
            <a:pPr algn="ctr"/>
            <a:r>
              <a:rPr lang="pl-PL" sz="54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3. CZY WODA MOŻE BYĆ „DOMEM”?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F025B3-E570-4246-B488-13448C41B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26" y="2050042"/>
            <a:ext cx="5026892" cy="411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600" dirty="0">
                <a:latin typeface="Google Sans"/>
              </a:rPr>
              <a:t>Rozmawiając o wodzie, warto pamiętać, że stanowi ona nie tylko ważny zasób dla gatunków lądowych, ale jest również miejscem życia dla wielu stworzeń.</a:t>
            </a:r>
          </a:p>
          <a:p>
            <a:pPr marL="0" indent="0">
              <a:buNone/>
            </a:pPr>
            <a:r>
              <a:rPr lang="pl-PL" sz="2600" dirty="0">
                <a:latin typeface="Google Sans"/>
              </a:rPr>
              <a:t>Niektóre gatunki roślin i zwierząt są bardzo wrażliwe na zmiany stosunków wodnych, a tym samym w obliczu zmiany klimatu są zagrożone wyginięciem.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AD4CA2D-71D0-E76B-9031-5E04E9D59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050042"/>
            <a:ext cx="5874329" cy="401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6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9CA771-0362-1C8E-1564-437ED335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4. PARZYDEŁKOWCE</a:t>
            </a:r>
          </a:p>
        </p:txBody>
      </p:sp>
      <p:pic>
        <p:nvPicPr>
          <p:cNvPr id="1026" name="Picture 2" descr="Parzydełkowce – Wikipedia, wolna encyklopedia">
            <a:extLst>
              <a:ext uri="{FF2B5EF4-FFF2-40B4-BE49-F238E27FC236}">
                <a16:creationId xmlns:a16="http://schemas.microsoft.com/office/drawing/2014/main" id="{E4C10C1B-A0C9-D910-0B8A-8302031AF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7395"/>
            <a:ext cx="4049568" cy="40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79A3306-7EDC-6669-27CA-BAC91E023789}"/>
              </a:ext>
            </a:extLst>
          </p:cNvPr>
          <p:cNvSpPr txBox="1"/>
          <p:nvPr/>
        </p:nvSpPr>
        <p:spPr>
          <a:xfrm>
            <a:off x="5384801" y="2364076"/>
            <a:ext cx="6206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chemeClr val="accent1">
                    <a:lumMod val="75000"/>
                  </a:schemeClr>
                </a:solidFill>
                <a:latin typeface="Google Sans"/>
              </a:rPr>
              <a:t>Parzydełkowce</a:t>
            </a:r>
            <a:r>
              <a:rPr lang="pl-PL" sz="2600" dirty="0">
                <a:latin typeface="Google Sans"/>
              </a:rPr>
              <a:t> – typ dwuwarstwowych, wodnych, osiadłych lub pływających zwierząt tkankowych o promienistej symetrii ciała, charakteryzujących się obecnością knidoblastów, z których powstają komórki parzydełkowe nazywane </a:t>
            </a:r>
            <a:r>
              <a:rPr lang="pl-PL" sz="2600" dirty="0" err="1">
                <a:latin typeface="Google Sans"/>
              </a:rPr>
              <a:t>knidami</a:t>
            </a:r>
            <a:r>
              <a:rPr lang="pl-PL" sz="2600" dirty="0">
                <a:latin typeface="Google Sans"/>
              </a:rPr>
              <a:t>. </a:t>
            </a:r>
          </a:p>
          <a:p>
            <a:r>
              <a:rPr lang="pl-PL" sz="2600" dirty="0">
                <a:solidFill>
                  <a:schemeClr val="accent1">
                    <a:lumMod val="75000"/>
                  </a:schemeClr>
                </a:solidFill>
                <a:latin typeface="Google Sans"/>
              </a:rPr>
              <a:t>Organizm parzydełkowców składa się w 98% z wody.</a:t>
            </a:r>
          </a:p>
          <a:p>
            <a:endParaRPr lang="pl-PL" sz="2600" dirty="0"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3044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FAA4-DCB7-D3E8-36F2-9C969D51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8" y="355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54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5. ZNACZENIE WODY DLA ROŚLIN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12DB00-C504-2BFE-805C-519E01362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1613187"/>
            <a:ext cx="5756563" cy="5073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600" dirty="0">
                <a:latin typeface="Google Sans"/>
              </a:rPr>
              <a:t>Woda stanowi istotny element prawidłowego wzrostu i rozwoju roślin, gdyż jest nie tylko składnikiem budulcowym, ale również substratem wielu reakcji chemicznych zachodzących w roślinie. Dodatkowo jest nośnikiem zarówno substratów, jak i produktów reakcji metabolicznych. </a:t>
            </a:r>
          </a:p>
          <a:p>
            <a:pPr marL="0" indent="0">
              <a:buNone/>
            </a:pPr>
            <a:r>
              <a:rPr lang="pl-PL" sz="2600" dirty="0">
                <a:latin typeface="Google Sans"/>
              </a:rPr>
              <a:t>Prawidłowe uwodnienie roślin determinuje ich aktywność oraz wpływa na intensywność wzrostu. Praktycznie wszystkie reakcje zachodzące</a:t>
            </a:r>
            <a:br>
              <a:rPr lang="pl-PL" sz="2600" dirty="0">
                <a:latin typeface="Google Sans"/>
              </a:rPr>
            </a:br>
            <a:r>
              <a:rPr lang="pl-PL" sz="2600" dirty="0">
                <a:latin typeface="Google Sans"/>
              </a:rPr>
              <a:t>w komórkach wymagają obecności wody.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B787303-AF89-6EA4-2B86-5FAD739F49A8}"/>
              </a:ext>
            </a:extLst>
          </p:cNvPr>
          <p:cNvSpPr txBox="1"/>
          <p:nvPr/>
        </p:nvSpPr>
        <p:spPr>
          <a:xfrm>
            <a:off x="10891982" y="7250547"/>
            <a:ext cx="3071553" cy="15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 descr="5 grudnia - Światowy Dzień Gleb - lodzkie.pl">
            <a:extLst>
              <a:ext uri="{FF2B5EF4-FFF2-40B4-BE49-F238E27FC236}">
                <a16:creationId xmlns:a16="http://schemas.microsoft.com/office/drawing/2014/main" id="{9B1FF2BF-8EB3-FF04-3D14-61D15B81C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134323"/>
            <a:ext cx="5525654" cy="368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333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717</Words>
  <Application>Microsoft Office PowerPoint</Application>
  <PresentationFormat>Panoramiczny</PresentationFormat>
  <Paragraphs>51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Arial</vt:lpstr>
      <vt:lpstr>Bahnschrift</vt:lpstr>
      <vt:lpstr>Bahnschrift SemiBold</vt:lpstr>
      <vt:lpstr>Bahnschrift SemiBold SemiConden</vt:lpstr>
      <vt:lpstr>Calibri</vt:lpstr>
      <vt:lpstr>Calibri Light</vt:lpstr>
      <vt:lpstr>Cambria Math</vt:lpstr>
      <vt:lpstr>Google Sans</vt:lpstr>
      <vt:lpstr>Motyw pakietu Office</vt:lpstr>
      <vt:lpstr>WODA ŹRÓDŁEM ŻYCIA</vt:lpstr>
      <vt:lpstr>CZYM JEST WODA?</vt:lpstr>
      <vt:lpstr>1. WODA W ORGANIŹMIE CZŁOWIEKA</vt:lpstr>
      <vt:lpstr>Prezentacja programu PowerPoint</vt:lpstr>
      <vt:lpstr>WODA ZAWIERA…</vt:lpstr>
      <vt:lpstr>2. ZNACZENIE WODY DLA ZWIERZĄT</vt:lpstr>
      <vt:lpstr>3. CZY WODA MOŻE BYĆ „DOMEM”?</vt:lpstr>
      <vt:lpstr>4. PARZYDEŁKOWCE</vt:lpstr>
      <vt:lpstr>5. ZNACZENIE WODY DLA ROŚLIN</vt:lpstr>
      <vt:lpstr>6. WODA W PROCESIE FOTOSYNTEZY</vt:lpstr>
      <vt:lpstr>7. ZAWARTOŚĆ WODY  WARZYWACH I OWOCACH</vt:lpstr>
      <vt:lpstr>8. WODA JAKO SKŁADNIK MOCZU I KRWI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WODA ŹRÓDŁEM ŻYCIA</dc:title>
  <dc:creator>Asus</dc:creator>
  <cp:lastModifiedBy>Asus</cp:lastModifiedBy>
  <cp:revision>8</cp:revision>
  <dcterms:created xsi:type="dcterms:W3CDTF">2023-06-03T16:36:20Z</dcterms:created>
  <dcterms:modified xsi:type="dcterms:W3CDTF">2023-06-04T19:33:02Z</dcterms:modified>
</cp:coreProperties>
</file>