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256" r:id="rId2"/>
    <p:sldId id="354" r:id="rId3"/>
    <p:sldId id="355" r:id="rId4"/>
    <p:sldId id="347" r:id="rId5"/>
    <p:sldId id="379" r:id="rId6"/>
    <p:sldId id="362" r:id="rId7"/>
    <p:sldId id="316" r:id="rId8"/>
    <p:sldId id="348" r:id="rId9"/>
    <p:sldId id="337" r:id="rId10"/>
    <p:sldId id="364" r:id="rId11"/>
    <p:sldId id="363" r:id="rId12"/>
    <p:sldId id="318" r:id="rId13"/>
    <p:sldId id="319" r:id="rId14"/>
    <p:sldId id="323" r:id="rId15"/>
    <p:sldId id="350" r:id="rId16"/>
    <p:sldId id="351" r:id="rId17"/>
    <p:sldId id="352" r:id="rId18"/>
    <p:sldId id="324" r:id="rId19"/>
    <p:sldId id="288" r:id="rId20"/>
    <p:sldId id="289" r:id="rId21"/>
    <p:sldId id="375" r:id="rId22"/>
    <p:sldId id="353" r:id="rId23"/>
    <p:sldId id="338" r:id="rId24"/>
    <p:sldId id="290" r:id="rId25"/>
    <p:sldId id="329" r:id="rId26"/>
    <p:sldId id="327" r:id="rId27"/>
    <p:sldId id="330" r:id="rId28"/>
    <p:sldId id="367" r:id="rId29"/>
    <p:sldId id="368" r:id="rId30"/>
    <p:sldId id="360" r:id="rId31"/>
    <p:sldId id="340" r:id="rId32"/>
    <p:sldId id="332" r:id="rId33"/>
    <p:sldId id="335" r:id="rId34"/>
    <p:sldId id="333" r:id="rId35"/>
    <p:sldId id="334" r:id="rId36"/>
    <p:sldId id="344" r:id="rId37"/>
    <p:sldId id="365" r:id="rId38"/>
    <p:sldId id="378" r:id="rId39"/>
    <p:sldId id="373" r:id="rId40"/>
    <p:sldId id="371" r:id="rId41"/>
    <p:sldId id="370" r:id="rId42"/>
    <p:sldId id="377" r:id="rId43"/>
    <p:sldId id="366" r:id="rId44"/>
    <p:sldId id="293" r:id="rId45"/>
    <p:sldId id="336" r:id="rId46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>
        <p:scale>
          <a:sx n="94" d="100"/>
          <a:sy n="94" d="100"/>
        </p:scale>
        <p:origin x="-124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bonkt\Documents\Nab&#243;r\2019%20podw&#243;jny\robocze%20prezentacja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l-PL" sz="1800" baseline="0" dirty="0">
                <a:solidFill>
                  <a:srgbClr val="0070C0"/>
                </a:solidFill>
              </a:rPr>
              <a:t>W</a:t>
            </a:r>
            <a:r>
              <a:rPr lang="en-US" sz="1800" baseline="0" dirty="0" err="1">
                <a:solidFill>
                  <a:srgbClr val="0070C0"/>
                </a:solidFill>
              </a:rPr>
              <a:t>ielkość</a:t>
            </a:r>
            <a:r>
              <a:rPr lang="pl-PL" sz="1800" baseline="0" dirty="0">
                <a:solidFill>
                  <a:srgbClr val="0070C0"/>
                </a:solidFill>
              </a:rPr>
              <a:t> naboru w perspektywie kilku lat</a:t>
            </a:r>
            <a:endParaRPr lang="en-US" sz="1800" baseline="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1.9970270397306294E-2"/>
          <c:y val="2.39513853741902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9999FF">
                    <a:shade val="30000"/>
                    <a:satMod val="115000"/>
                  </a:srgbClr>
                </a:gs>
                <a:gs pos="50000">
                  <a:srgbClr val="9999FF">
                    <a:shade val="67500"/>
                    <a:satMod val="115000"/>
                  </a:srgbClr>
                </a:gs>
                <a:gs pos="100000">
                  <a:srgbClr val="9999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rgbClr val="9999FF">
                      <a:shade val="30000"/>
                      <a:satMod val="115000"/>
                    </a:srgbClr>
                  </a:gs>
                  <a:gs pos="50000">
                    <a:srgbClr val="9999FF">
                      <a:shade val="67500"/>
                      <a:satMod val="115000"/>
                    </a:srgbClr>
                  </a:gs>
                  <a:gs pos="100000">
                    <a:srgbClr val="9999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FEB-4758-B028-69756618A127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2B0-4B50-AEE2-8C478A94381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[1]wykres!$F$2:$N$2</c:f>
              <c:numCache>
                <c:formatCode>General</c:formatCode>
                <c:ptCount val="9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[1]wykres!$F$3:$N$3</c:f>
              <c:numCache>
                <c:formatCode>General</c:formatCode>
                <c:ptCount val="9"/>
                <c:pt idx="1">
                  <c:v>1</c:v>
                </c:pt>
                <c:pt idx="2">
                  <c:v>2.1306620209059233</c:v>
                </c:pt>
                <c:pt idx="3">
                  <c:v>0.92682926829268297</c:v>
                </c:pt>
                <c:pt idx="4">
                  <c:v>1.0853658536585367</c:v>
                </c:pt>
                <c:pt idx="5">
                  <c:v>1.5226480836236933</c:v>
                </c:pt>
                <c:pt idx="6">
                  <c:v>1.7299651567944252</c:v>
                </c:pt>
                <c:pt idx="7">
                  <c:v>0.48170731707317072</c:v>
                </c:pt>
                <c:pt idx="8">
                  <c:v>1.0714285714285714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A-4899-9F0E-0D30069E84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7732352"/>
        <c:axId val="178121344"/>
      </c:barChart>
      <c:catAx>
        <c:axId val="1677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121344"/>
        <c:crosses val="autoZero"/>
        <c:auto val="1"/>
        <c:lblAlgn val="ctr"/>
        <c:lblOffset val="100"/>
        <c:noMultiLvlLbl val="0"/>
      </c:catAx>
      <c:valAx>
        <c:axId val="178121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73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8CAEE92F-B69C-466B-9E27-0668E34A06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EA6E3B07-817D-4C19-A5F8-EFD856278F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317E78BC-F4DA-485C-BA71-05FA7E6E8A0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B431E46A-C3AF-4FFD-81AB-489A2F90BF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09FDE51A-8E3B-425B-85CF-C55F82E60F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xmlns="" id="{5671B06C-92DD-47D6-9BF8-4D007EAF1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98DF2A-17A5-4876-9F3F-19FE5FDA28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6561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40BAB517-FD42-45D6-84D5-596078100D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075A74D2-CBC2-4BA1-88F2-82E32512F0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l-PL" altLang="pl-PL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0104D6CC-ABA1-42D9-B581-8286C26194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xmlns="" id="{AF163703-4135-43EB-AED5-E54805A4A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xmlns="" id="{7CEE8BD2-B1C8-42AB-8A00-B8F70E4BBB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xmlns="" id="{CFEF8D4D-3931-46A5-8C82-384317A19C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xmlns="" id="{0273C191-9DE5-485F-AF19-B6D8981490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xmlns="" id="{07209D79-8DFF-418E-869B-E9E62FF4E8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xmlns="" id="{69E7C07B-7B1B-4387-B16B-B6D90C44DA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xmlns="" id="{5D7F30BD-413C-4A5F-897D-2189FF0C59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xmlns="" id="{8E382E69-5D46-45A8-8151-56D7DAF013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xmlns="" id="{B953AEF5-58BC-435F-B081-07E402B10F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xmlns="" id="{A6F54EE2-8A6B-481F-9D49-58C80E5CB6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xmlns="" id="{A2B29863-B45A-480A-AEDB-9336DD16A2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tytułu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l-PL" altLang="pl-PL" noProof="0"/>
              <a:t>Kliknij, aby edytować styl wzorca podtytułu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xmlns="" id="{D97D6980-12A8-45FC-B7DF-40A4B94BB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xmlns="" id="{A0D60419-F4C4-4F51-B53F-42E17CEB5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xmlns="" id="{AAB006E3-7C09-4A4A-BFB0-C02F5BB54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3B89-AE7D-4AFD-9356-D46D499D9C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510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DB626F0F-8992-4974-9C11-F90067CD4E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DDAF11D-FA62-4E6B-89E4-0C6CF00228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C43B4-1981-40D4-8C91-4657CBE96E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xmlns="" id="{7FC008E7-82E4-4272-AE98-43D5357033F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341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615C268-0208-4D9A-9190-E9729122BC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10DE2F8-E929-438E-8D4C-DA1CFCA195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C3AC-470E-4296-B6EA-B5978E770C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xmlns="" id="{5C9D1F21-6F99-47BA-B586-F66D045B598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513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AE6DF2A-D28A-4736-8478-E47C5CC480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5066B9A-5C2D-45C8-8565-D7EAC8A33A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69A6C-3678-45CC-9F3B-74EA2E39C4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xmlns="" id="{3B0F6375-9220-4041-AFEE-D0AC1FA9186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2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04618D4-ACC9-4E5B-929E-056DD502BF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6959BC8-C38C-4D7B-A590-EE25F96D32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0014-F6C9-4B73-B508-A94BDDCE8C3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xmlns="" id="{EBABE7D1-10EF-4B23-AEDC-6A1BCA45096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7726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6623E77-F44B-4F59-9742-75614609E4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E91EF58-183C-49D5-A9BB-51CA6B0DA1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E6FA-8AF0-4C56-84E1-4163737BFE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xmlns="" id="{837A6B47-F399-4A4D-BE56-8776B5A3D66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32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AC194423-BB54-4D75-91F0-EF6FE18537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6A0D47EC-BB5E-42E7-96E7-BF10B339A3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14C21-43EA-4EB9-80F0-8BB7247CB1D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xmlns="" id="{6586223D-CB1F-4F6F-A36C-1D458D4BC2D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234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B62392-1164-477F-9659-876379E740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790937-2A28-442E-929C-7162B7D99A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0D387-A000-4E0A-BAAB-811D6125EB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xmlns="" id="{58F2F502-126E-4272-B1CF-F6E92FD003F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19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5E65866-7995-4441-84D0-D64E0125AA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DFF1FEF-EAF8-4BDE-8A64-6DCC896DA8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B225-CDDB-4A9F-8AB6-561709C3A3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xmlns="" id="{0A86994C-65BC-4696-BCE7-7ADF1AE70DC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678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EC1370B-0F3E-4BE4-B515-8F4CF3FF78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7450E4E-26E4-4A5A-9181-6F14915BEA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4E95-6D56-468F-B10F-9DE5E96CFC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xmlns="" id="{29BCCE11-45C0-4842-9808-6EEFF0F55ED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157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CD44035-B1C8-45CA-BFE0-07B18CF416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84A10F3-1B06-47FE-83E9-D6CED83B6D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EFF89-20CC-4FD6-88AF-33B27A97DFF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xmlns="" id="{62B4918A-8364-4A90-A04E-B5F3B649067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528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268CA201-9EDA-48BF-9E24-77CB5076F1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D4EED9FB-4C7F-4EC5-9152-E0FB4B30C7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510338A8-55C7-4D12-843A-D20A1CDBED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xmlns="" id="{2A670514-8E31-457E-A26E-43C465458A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xmlns="" id="{5364E0FC-ACAB-42B3-9F11-429CFB75A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l-PL" altLang="pl-PL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xmlns="" id="{86778545-E7DF-4B3C-9859-5FE39CFA4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xmlns="" id="{B3C613E9-9BAA-4658-B291-848593515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xmlns="" id="{CA61987D-BC43-41C1-AE5E-48E2EC0E9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xmlns="" id="{CFA69F76-364E-45A0-B57F-AF60C6935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xmlns="" id="{6AD35D88-B2CD-403C-9699-E7F6FA145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xmlns="" id="{E15FE055-A087-460A-9516-1EAEFB4DD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xmlns="" id="{DF958233-E94A-4CEA-BDF0-C11041E10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xmlns="" id="{9AF2EDE5-3A39-4480-80D2-54986EAC6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l-PL" altLang="pl-PL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xmlns="" id="{7366ACCA-4FFD-4A53-8EA2-3B6E49B58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xmlns="" id="{1D0206EA-FC9F-48F9-9EA2-E37D3F418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xmlns="" id="{253E144A-B1A1-4AB3-B16C-8A3D759C64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edukacja@um.rybnik.p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xmlns="" id="{F53B1C85-45AD-4674-9EA0-CCF354B3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3" y="1916113"/>
            <a:ext cx="5868268" cy="130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>
            <a:lvl1pPr defTabSz="7683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83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83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83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83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8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8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8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8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Nabór do szkół ponadpodstawowych 2024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986BE8E2-AFFC-4A24-B191-E82996D11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860800"/>
            <a:ext cx="4033143" cy="2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5" tIns="38402" rIns="76805" bIns="38402">
            <a:spAutoFit/>
          </a:bodyPr>
          <a:lstStyle>
            <a:lvl1pPr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71513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688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4038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1238" indent="-287338" defTabSz="37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8438" indent="-287338" defTabSz="37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5638" indent="-287338" defTabSz="37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2838" indent="-287338" defTabSz="37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l-PL" altLang="pl-PL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Centrum Edukacji i Kultury Urzędu Miasta Rybnika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170A1A6-4D92-4550-91EE-3BCB1B50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4485140"/>
          </a:xfrm>
          <a:prstGeom prst="rect">
            <a:avLst/>
          </a:prstGeom>
        </p:spPr>
      </p:pic>
      <p:sp>
        <p:nvSpPr>
          <p:cNvPr id="4" name="Strzałka: w dół 3">
            <a:extLst>
              <a:ext uri="{FF2B5EF4-FFF2-40B4-BE49-F238E27FC236}">
                <a16:creationId xmlns:a16="http://schemas.microsoft.com/office/drawing/2014/main" xmlns="" id="{7BFD473B-8BF8-41B1-8EAD-6893D9315EA7}"/>
              </a:ext>
            </a:extLst>
          </p:cNvPr>
          <p:cNvSpPr/>
          <p:nvPr/>
        </p:nvSpPr>
        <p:spPr>
          <a:xfrm flipV="1">
            <a:off x="7956376" y="2204864"/>
            <a:ext cx="648072" cy="115212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xmlns="" id="{A736E1B1-6AC4-42F4-B03B-99598F257A05}"/>
              </a:ext>
            </a:extLst>
          </p:cNvPr>
          <p:cNvSpPr/>
          <p:nvPr/>
        </p:nvSpPr>
        <p:spPr>
          <a:xfrm flipH="1">
            <a:off x="4788024" y="2564904"/>
            <a:ext cx="1368152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5556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811EE3F4-F216-4ABD-97CC-743317C97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081"/>
            <a:ext cx="9144000" cy="6026295"/>
          </a:xfrm>
          <a:prstGeom prst="rect">
            <a:avLst/>
          </a:prstGeom>
        </p:spPr>
      </p:pic>
      <p:sp>
        <p:nvSpPr>
          <p:cNvPr id="6" name="Strzałka: w prawo 5">
            <a:extLst>
              <a:ext uri="{FF2B5EF4-FFF2-40B4-BE49-F238E27FC236}">
                <a16:creationId xmlns:a16="http://schemas.microsoft.com/office/drawing/2014/main" xmlns="" id="{35603579-5847-4FFE-82D6-072261DF0B81}"/>
              </a:ext>
            </a:extLst>
          </p:cNvPr>
          <p:cNvSpPr/>
          <p:nvPr/>
        </p:nvSpPr>
        <p:spPr>
          <a:xfrm flipH="1">
            <a:off x="6516216" y="2780928"/>
            <a:ext cx="1512168" cy="76702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xmlns="" id="{C2C81513-DCF2-4374-8F21-835F46841640}"/>
              </a:ext>
            </a:extLst>
          </p:cNvPr>
          <p:cNvSpPr/>
          <p:nvPr/>
        </p:nvSpPr>
        <p:spPr>
          <a:xfrm>
            <a:off x="3779912" y="2419498"/>
            <a:ext cx="2664296" cy="136815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7406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1">
            <a:extLst>
              <a:ext uri="{FF2B5EF4-FFF2-40B4-BE49-F238E27FC236}">
                <a16:creationId xmlns:a16="http://schemas.microsoft.com/office/drawing/2014/main" xmlns="" id="{D4A80491-6F6E-4568-A2B6-81D536E36DCF}"/>
              </a:ext>
            </a:extLst>
          </p:cNvPr>
          <p:cNvSpPr>
            <a:spLocks/>
          </p:cNvSpPr>
          <p:nvPr/>
        </p:nvSpPr>
        <p:spPr bwMode="auto">
          <a:xfrm>
            <a:off x="682625" y="980727"/>
            <a:ext cx="7615238" cy="151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Należy koniecznie wybrać </a:t>
            </a:r>
            <a:r>
              <a:rPr lang="pl-PL" altLang="pl-PL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co najmniej </a:t>
            </a:r>
            <a:r>
              <a:rPr lang="pl-PL" alt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trzy szkoły!</a:t>
            </a:r>
          </a:p>
        </p:txBody>
      </p:sp>
      <p:sp>
        <p:nvSpPr>
          <p:cNvPr id="9219" name="Symbol zastępczy zawartości 1">
            <a:extLst>
              <a:ext uri="{FF2B5EF4-FFF2-40B4-BE49-F238E27FC236}">
                <a16:creationId xmlns:a16="http://schemas.microsoft.com/office/drawing/2014/main" xmlns="" id="{456DEA0A-E748-4FF4-AD7F-592D6F156B0B}"/>
              </a:ext>
            </a:extLst>
          </p:cNvPr>
          <p:cNvSpPr>
            <a:spLocks/>
          </p:cNvSpPr>
          <p:nvPr/>
        </p:nvSpPr>
        <p:spPr bwMode="auto">
          <a:xfrm>
            <a:off x="684213" y="3070225"/>
            <a:ext cx="81565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dirty="0">
                <a:latin typeface="Calibri" panose="020F0502020204030204" pitchFamily="34" charset="0"/>
                <a:cs typeface="Calibri Light" panose="020F0302020204030204" pitchFamily="34" charset="0"/>
              </a:rPr>
              <a:t>Zasada:</a:t>
            </a:r>
          </a:p>
          <a:p>
            <a:pPr eaLnBrk="1" hangingPunct="1">
              <a:spcBef>
                <a:spcPct val="0"/>
              </a:spcBef>
            </a:pPr>
            <a:endParaRPr lang="pl-PL" altLang="pl-PL" sz="2800" dirty="0">
              <a:solidFill>
                <a:srgbClr val="0070C0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Pierwsza szkoła to szkoła marzeń.</a:t>
            </a:r>
          </a:p>
          <a:p>
            <a:pPr eaLnBrk="1" hangingPunct="1">
              <a:spcBef>
                <a:spcPct val="0"/>
              </a:spcBef>
            </a:pPr>
            <a:endParaRPr lang="pl-PL" altLang="pl-PL" sz="2800" dirty="0">
              <a:solidFill>
                <a:srgbClr val="0070C0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Druga szkoła to szkoła racjonalna.</a:t>
            </a:r>
          </a:p>
          <a:p>
            <a:pPr eaLnBrk="1" hangingPunct="1">
              <a:spcBef>
                <a:spcPct val="0"/>
              </a:spcBef>
            </a:pPr>
            <a:endParaRPr lang="pl-PL" altLang="pl-PL" sz="2800" dirty="0">
              <a:solidFill>
                <a:srgbClr val="0070C0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dirty="0">
                <a:solidFill>
                  <a:srgbClr val="0070C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Trzecia szkoła to taka na wszelki wypadek.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2">
            <a:extLst>
              <a:ext uri="{FF2B5EF4-FFF2-40B4-BE49-F238E27FC236}">
                <a16:creationId xmlns:a16="http://schemas.microsoft.com/office/drawing/2014/main" xmlns="" id="{6BEF9202-75BA-4280-9A93-70B506EE5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305615"/>
            <a:ext cx="76327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>
                <a:tab pos="152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tabLst>
                <a:tab pos="152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tabLst>
                <a:tab pos="152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tabLst>
                <a:tab pos="15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5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5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5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5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5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Uwaga: ograniczenie wyboru do trzech szkół dotyczy jednego organu prowadzącego!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8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Zatem można wybrać np. trzy szkoły z Rybnika, trzy z Żor, trzy z Powiatu Wodzisławskiego, szkoły niepubliczne itd.</a:t>
            </a:r>
            <a:endParaRPr lang="pl-PL" altLang="pl-PL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1">
            <a:extLst>
              <a:ext uri="{FF2B5EF4-FFF2-40B4-BE49-F238E27FC236}">
                <a16:creationId xmlns:a16="http://schemas.microsoft.com/office/drawing/2014/main" xmlns="" id="{584DA791-343F-4629-8018-6156F83AC31A}"/>
              </a:ext>
            </a:extLst>
          </p:cNvPr>
          <p:cNvSpPr>
            <a:spLocks/>
          </p:cNvSpPr>
          <p:nvPr/>
        </p:nvSpPr>
        <p:spPr bwMode="auto">
          <a:xfrm>
            <a:off x="493712" y="1413446"/>
            <a:ext cx="81565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Z oferty wybranych szkół wybieramy maksymalnie dużą liczbę oddziałów!</a:t>
            </a:r>
          </a:p>
        </p:txBody>
      </p:sp>
      <p:sp>
        <p:nvSpPr>
          <p:cNvPr id="14339" name="Symbol zastępczy zawartości 1">
            <a:extLst>
              <a:ext uri="{FF2B5EF4-FFF2-40B4-BE49-F238E27FC236}">
                <a16:creationId xmlns:a16="http://schemas.microsoft.com/office/drawing/2014/main" xmlns="" id="{0500D92C-8BC9-4367-BD30-A42585603287}"/>
              </a:ext>
            </a:extLst>
          </p:cNvPr>
          <p:cNvSpPr>
            <a:spLocks/>
          </p:cNvSpPr>
          <p:nvPr/>
        </p:nvSpPr>
        <p:spPr bwMode="auto">
          <a:xfrm>
            <a:off x="755576" y="3359249"/>
            <a:ext cx="73453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dirty="0">
                <a:latin typeface="Calibri" panose="020F0502020204030204" pitchFamily="34" charset="0"/>
                <a:cs typeface="Calibri Light" panose="020F0302020204030204" pitchFamily="34" charset="0"/>
              </a:rPr>
              <a:t>Dziesięć czy dwanaście pozycji na liście preferencji, to wcale nie jest zbyt dużo…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ADEE3ABE-B217-4382-9B18-3C8A65BF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xmlns="" id="{FCC297A1-D9B8-4792-9388-A4B020D552EB}"/>
              </a:ext>
            </a:extLst>
          </p:cNvPr>
          <p:cNvSpPr>
            <a:spLocks/>
          </p:cNvSpPr>
          <p:nvPr/>
        </p:nvSpPr>
        <p:spPr bwMode="auto">
          <a:xfrm rot="19996511">
            <a:off x="3692908" y="4230134"/>
            <a:ext cx="5876183" cy="16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Wyszukiwanie zaawansowane</a:t>
            </a:r>
          </a:p>
        </p:txBody>
      </p:sp>
    </p:spTree>
    <p:extLst>
      <p:ext uri="{BB962C8B-B14F-4D97-AF65-F5344CB8AC3E}">
        <p14:creationId xmlns:p14="http://schemas.microsoft.com/office/powerpoint/2010/main" val="14627023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888A08D-5926-4C79-88C1-4E506A97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1"/>
            <a:ext cx="9141560" cy="6858000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xmlns="" id="{F583A4A4-86C9-4895-ACC4-39FADCEB7054}"/>
              </a:ext>
            </a:extLst>
          </p:cNvPr>
          <p:cNvSpPr/>
          <p:nvPr/>
        </p:nvSpPr>
        <p:spPr>
          <a:xfrm>
            <a:off x="7308304" y="5445224"/>
            <a:ext cx="792088" cy="12961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xmlns="" id="{C8F72516-94E6-4D8E-B945-19CC5309A521}"/>
              </a:ext>
            </a:extLst>
          </p:cNvPr>
          <p:cNvSpPr/>
          <p:nvPr/>
        </p:nvSpPr>
        <p:spPr>
          <a:xfrm>
            <a:off x="2051720" y="2132856"/>
            <a:ext cx="1152128" cy="7920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4981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B2FD01D-BDDB-4BD4-BF5C-C669D801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25" y="0"/>
            <a:ext cx="6620150" cy="6858000"/>
          </a:xfrm>
          <a:prstGeom prst="rect">
            <a:avLst/>
          </a:prstGeom>
        </p:spPr>
      </p:pic>
      <p:sp>
        <p:nvSpPr>
          <p:cNvPr id="8" name="Symbol zastępczy zawartości 1">
            <a:extLst>
              <a:ext uri="{FF2B5EF4-FFF2-40B4-BE49-F238E27FC236}">
                <a16:creationId xmlns:a16="http://schemas.microsoft.com/office/drawing/2014/main" xmlns="" id="{50B07596-8BFA-4B66-9760-E5325B4B5324}"/>
              </a:ext>
            </a:extLst>
          </p:cNvPr>
          <p:cNvSpPr>
            <a:spLocks/>
          </p:cNvSpPr>
          <p:nvPr/>
        </p:nvSpPr>
        <p:spPr bwMode="auto">
          <a:xfrm rot="19996511">
            <a:off x="57011" y="2861982"/>
            <a:ext cx="5876183" cy="16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Tzw. ranking popularności…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D7357DD0-F6C0-4A00-B2C5-24FD811E7191}"/>
              </a:ext>
            </a:extLst>
          </p:cNvPr>
          <p:cNvCxnSpPr>
            <a:cxnSpLocks/>
          </p:cNvCxnSpPr>
          <p:nvPr/>
        </p:nvCxnSpPr>
        <p:spPr>
          <a:xfrm>
            <a:off x="5868144" y="4941168"/>
            <a:ext cx="1365859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zawartości 1">
            <a:extLst>
              <a:ext uri="{FF2B5EF4-FFF2-40B4-BE49-F238E27FC236}">
                <a16:creationId xmlns:a16="http://schemas.microsoft.com/office/drawing/2014/main" xmlns="" id="{A5667469-F5EF-4164-88A2-D575340274C6}"/>
              </a:ext>
            </a:extLst>
          </p:cNvPr>
          <p:cNvSpPr>
            <a:spLocks/>
          </p:cNvSpPr>
          <p:nvPr/>
        </p:nvSpPr>
        <p:spPr bwMode="auto">
          <a:xfrm>
            <a:off x="5323425" y="4404508"/>
            <a:ext cx="1048775" cy="16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152</a:t>
            </a:r>
          </a:p>
        </p:txBody>
      </p:sp>
      <p:sp>
        <p:nvSpPr>
          <p:cNvPr id="12" name="Symbol zastępczy zawartości 1">
            <a:extLst>
              <a:ext uri="{FF2B5EF4-FFF2-40B4-BE49-F238E27FC236}">
                <a16:creationId xmlns:a16="http://schemas.microsoft.com/office/drawing/2014/main" xmlns="" id="{5AD889DC-C135-4640-ABC5-F055176FCF9A}"/>
              </a:ext>
            </a:extLst>
          </p:cNvPr>
          <p:cNvSpPr>
            <a:spLocks/>
          </p:cNvSpPr>
          <p:nvPr/>
        </p:nvSpPr>
        <p:spPr bwMode="auto">
          <a:xfrm>
            <a:off x="6757917" y="4737928"/>
            <a:ext cx="2337903" cy="100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138+49=187</a:t>
            </a:r>
          </a:p>
        </p:txBody>
      </p:sp>
    </p:spTree>
    <p:extLst>
      <p:ext uri="{BB962C8B-B14F-4D97-AF65-F5344CB8AC3E}">
        <p14:creationId xmlns:p14="http://schemas.microsoft.com/office/powerpoint/2010/main" val="252828029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1">
            <a:extLst>
              <a:ext uri="{FF2B5EF4-FFF2-40B4-BE49-F238E27FC236}">
                <a16:creationId xmlns:a16="http://schemas.microsoft.com/office/drawing/2014/main" xmlns="" id="{721D0E36-EECD-452F-95C1-169042E2C8DF}"/>
              </a:ext>
            </a:extLst>
          </p:cNvPr>
          <p:cNvSpPr>
            <a:spLocks/>
          </p:cNvSpPr>
          <p:nvPr/>
        </p:nvSpPr>
        <p:spPr bwMode="auto">
          <a:xfrm>
            <a:off x="574675" y="1054100"/>
            <a:ext cx="78327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Kolejność na liście preferencji jest rzeczą świętą.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2800" dirty="0">
              <a:solidFill>
                <a:schemeClr val="hlink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Jest ona autonomiczną decyzją kandydata i nie może być zmieniona przez osoby trzecie ani też przez „system”.</a:t>
            </a:r>
          </a:p>
        </p:txBody>
      </p:sp>
      <p:sp>
        <p:nvSpPr>
          <p:cNvPr id="15363" name="Symbol zastępczy zawartości 1">
            <a:extLst>
              <a:ext uri="{FF2B5EF4-FFF2-40B4-BE49-F238E27FC236}">
                <a16:creationId xmlns:a16="http://schemas.microsoft.com/office/drawing/2014/main" xmlns="" id="{4EA8E7C8-1C2D-4378-B0F1-D03C85E47443}"/>
              </a:ext>
            </a:extLst>
          </p:cNvPr>
          <p:cNvSpPr>
            <a:spLocks/>
          </p:cNvSpPr>
          <p:nvPr/>
        </p:nvSpPr>
        <p:spPr bwMode="auto">
          <a:xfrm>
            <a:off x="574675" y="3500438"/>
            <a:ext cx="78136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 Light" panose="020F0302020204030204" pitchFamily="34" charset="0"/>
              </a:rPr>
              <a:t>Należy dobrze przemyśleć kolejność, gdyż z tej drogi nie ma już odwrotu…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2400" dirty="0"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Jeżeli kandydat zostanie zakwalifikowany do jakiegoś oddziału to oznacza, że oddziały powyżej były dla niego niedostępne, a </a:t>
            </a:r>
            <a:r>
              <a:rPr lang="pl-PL" altLang="pl-PL" sz="2400" u="sng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oddziały poniżej nie są brane pod uwagę!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az 3">
            <a:extLst>
              <a:ext uri="{FF2B5EF4-FFF2-40B4-BE49-F238E27FC236}">
                <a16:creationId xmlns:a16="http://schemas.microsoft.com/office/drawing/2014/main" xmlns="" id="{E5A40B29-0CC4-4517-859F-D37EC8BDA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066925"/>
            <a:ext cx="9004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79745036-0A49-4F1D-9B7C-3A72568DE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290638"/>
            <a:ext cx="29384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889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8350" indent="-1809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2525" indent="-2698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36700" indent="-360363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39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11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83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655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>
                <a:solidFill>
                  <a:srgbClr val="6281BA"/>
                </a:solidFill>
                <a:latin typeface="Calibri" panose="020F0502020204030204" pitchFamily="34" charset="0"/>
              </a:rPr>
              <a:t>Wersja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>
                <a:solidFill>
                  <a:srgbClr val="6281BA"/>
                </a:solidFill>
                <a:latin typeface="Calibri" panose="020F0502020204030204" pitchFamily="34" charset="0"/>
              </a:rPr>
              <a:t> najważniejsza jest szkoła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F4B9929D-B426-4963-8C3F-F1FBFA695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88950"/>
            <a:ext cx="5888037" cy="36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889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8350" indent="-1809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2525" indent="-2698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36700" indent="-360363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39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11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83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655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Przykładowe listy preferencji kandydata do technikum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xmlns="" id="{09773A74-47AB-48A5-905D-5457FC464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1341438"/>
            <a:ext cx="29384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889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8350" indent="-1809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2525" indent="-2698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36700" indent="-360363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39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11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83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655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>
                <a:solidFill>
                  <a:srgbClr val="6281BA"/>
                </a:solidFill>
                <a:latin typeface="Calibri" panose="020F0502020204030204" pitchFamily="34" charset="0"/>
              </a:rPr>
              <a:t>Wersja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>
                <a:solidFill>
                  <a:srgbClr val="6281BA"/>
                </a:solidFill>
                <a:latin typeface="Calibri" panose="020F0502020204030204" pitchFamily="34" charset="0"/>
              </a:rPr>
              <a:t> najważniejszy jest zawód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432C22B9-31D1-4264-80EA-6F6143F5F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500359"/>
              </p:ext>
            </p:extLst>
          </p:nvPr>
        </p:nvGraphicFramePr>
        <p:xfrm>
          <a:off x="611560" y="764704"/>
          <a:ext cx="748883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trzałka: w dół 1">
            <a:extLst>
              <a:ext uri="{FF2B5EF4-FFF2-40B4-BE49-F238E27FC236}">
                <a16:creationId xmlns:a16="http://schemas.microsoft.com/office/drawing/2014/main" xmlns="" id="{EAF1F81E-DA11-4991-9696-953B13EBC0C5}"/>
              </a:ext>
            </a:extLst>
          </p:cNvPr>
          <p:cNvSpPr/>
          <p:nvPr/>
        </p:nvSpPr>
        <p:spPr>
          <a:xfrm>
            <a:off x="6516216" y="4320103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xmlns="" id="{5F68410D-5283-4B09-B11B-0207E4F45C57}"/>
              </a:ext>
            </a:extLst>
          </p:cNvPr>
          <p:cNvSpPr>
            <a:spLocks/>
          </p:cNvSpPr>
          <p:nvPr/>
        </p:nvSpPr>
        <p:spPr bwMode="auto">
          <a:xfrm rot="20909911">
            <a:off x="6219197" y="2731395"/>
            <a:ext cx="2897981" cy="16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aktualny nabór to 30% roku poprzedniego</a:t>
            </a:r>
          </a:p>
        </p:txBody>
      </p:sp>
    </p:spTree>
    <p:extLst>
      <p:ext uri="{BB962C8B-B14F-4D97-AF65-F5344CB8AC3E}">
        <p14:creationId xmlns:p14="http://schemas.microsoft.com/office/powerpoint/2010/main" val="47371493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1">
            <a:extLst>
              <a:ext uri="{FF2B5EF4-FFF2-40B4-BE49-F238E27FC236}">
                <a16:creationId xmlns:a16="http://schemas.microsoft.com/office/drawing/2014/main" xmlns="" id="{1DD5B7BA-BFF2-4070-8814-20B79CDA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58963"/>
            <a:ext cx="5853113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F8E9D1B7-B66E-45FF-BD34-C7A5064C2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838" y="1074738"/>
            <a:ext cx="29368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889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8350" indent="-1809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2525" indent="-2698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36700" indent="-360363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39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11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83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655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>
                <a:solidFill>
                  <a:srgbClr val="6281BA"/>
                </a:solidFill>
                <a:latin typeface="Calibri" panose="020F0502020204030204" pitchFamily="34" charset="0"/>
              </a:rPr>
              <a:t>Wersja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>
                <a:solidFill>
                  <a:srgbClr val="6281BA"/>
                </a:solidFill>
                <a:latin typeface="Calibri" panose="020F0502020204030204" pitchFamily="34" charset="0"/>
              </a:rPr>
              <a:t> najważniejsza jest szkoła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1A1BAA23-6087-4676-B5DF-D1F488F39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16942"/>
            <a:ext cx="5888037" cy="36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889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8350" indent="-1809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2525" indent="-2698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36700" indent="-360363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39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11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83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655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Przykładowe listy preferencji kandydata do liceum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xmlns="" id="{17DD828D-5F27-48DD-997B-FD7BC4DDD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74738"/>
            <a:ext cx="29384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889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8350" indent="-1809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2525" indent="-2698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36700" indent="-360363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39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11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83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655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>
                <a:solidFill>
                  <a:srgbClr val="6281BA"/>
                </a:solidFill>
                <a:latin typeface="Calibri" panose="020F0502020204030204" pitchFamily="34" charset="0"/>
              </a:rPr>
              <a:t>Wersja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>
                <a:solidFill>
                  <a:srgbClr val="6281BA"/>
                </a:solidFill>
                <a:latin typeface="Calibri" panose="020F0502020204030204" pitchFamily="34" charset="0"/>
              </a:rPr>
              <a:t> najważniejsza jest klasa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F4FF6213-AB3F-433E-9FE1-68991F0044BB}"/>
              </a:ext>
            </a:extLst>
          </p:cNvPr>
          <p:cNvSpPr/>
          <p:nvPr/>
        </p:nvSpPr>
        <p:spPr>
          <a:xfrm>
            <a:off x="971600" y="1556792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Laureat lub finalista ogólnopolskiej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olimpiady przedmiotowej oraz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laureat konkursu przedmiotowego o zasięgu wojewódzkim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jest przyjmowany w pierwszej kolejności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 publicznej szkoły ponadpodstawowej .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Finaliście konkursu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lub kilku konkursów przedmiotowych o zasięgu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wojewódzkim, przyznaje się odpowiednio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lub 10 punktów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uczniów ubiegających się o przyjęcie do szkoły, w której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realizowany program wymaga indywidualnych predyspozycji kandydatów,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należy pamiętać o konieczności przystąpieniu do prób sprawności fizycznej/sprawdzianu kompetencji językowych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3094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B5DEBF-3512-4918-8B36-B228A2621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146462"/>
            <a:ext cx="3311525" cy="24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marL="287338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71513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688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4038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12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84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56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28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l-PL" altLang="pl-PL" sz="1200" b="1" dirty="0">
                <a:solidFill>
                  <a:schemeClr val="accent6"/>
                </a:solidFill>
                <a:latin typeface="Calibri" panose="020F0502020204030204" pitchFamily="34" charset="0"/>
              </a:rPr>
              <a:t>Wydział Edukacji Urzędu Miasta Rybnika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D7A52410-FA6F-4292-A0C3-97D2D7C5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42"/>
            <a:ext cx="9144000" cy="6816116"/>
          </a:xfrm>
          <a:prstGeom prst="rect">
            <a:avLst/>
          </a:prstGeom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xmlns="" id="{27A54214-BBB6-4D4B-A742-850445A31E04}"/>
              </a:ext>
            </a:extLst>
          </p:cNvPr>
          <p:cNvSpPr/>
          <p:nvPr/>
        </p:nvSpPr>
        <p:spPr>
          <a:xfrm>
            <a:off x="7019850" y="2132856"/>
            <a:ext cx="1512168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xmlns="" id="{6467E5E5-B0D1-41C2-9A29-6B5C972D9679}"/>
              </a:ext>
            </a:extLst>
          </p:cNvPr>
          <p:cNvSpPr/>
          <p:nvPr/>
        </p:nvSpPr>
        <p:spPr>
          <a:xfrm>
            <a:off x="6901904" y="3621342"/>
            <a:ext cx="1773709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xmlns="" id="{B39D8CC3-9926-4B6C-80C1-FEF494C7806F}"/>
              </a:ext>
            </a:extLst>
          </p:cNvPr>
          <p:cNvSpPr/>
          <p:nvPr/>
        </p:nvSpPr>
        <p:spPr>
          <a:xfrm>
            <a:off x="7019850" y="5301208"/>
            <a:ext cx="1512168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12F207C9-6169-4F45-A542-2A5AB7C3FEF1}"/>
              </a:ext>
            </a:extLst>
          </p:cNvPr>
          <p:cNvSpPr/>
          <p:nvPr/>
        </p:nvSpPr>
        <p:spPr>
          <a:xfrm>
            <a:off x="1331640" y="1268760"/>
            <a:ext cx="6120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 - składanie podań do</a:t>
            </a:r>
          </a:p>
          <a:p>
            <a:pPr algn="ctr">
              <a:spcAft>
                <a:spcPts val="0"/>
              </a:spcAft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klas dwujęzycznych i sportowych</a:t>
            </a:r>
          </a:p>
          <a:p>
            <a:pPr algn="ctr">
              <a:spcAft>
                <a:spcPts val="0"/>
              </a:spcAft>
            </a:pPr>
            <a:endParaRPr lang="pl-PL" sz="28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dnia 29 maja </a:t>
            </a:r>
            <a:r>
              <a:rPr lang="pl-PL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(do godz. 15.00)</a:t>
            </a:r>
          </a:p>
          <a:p>
            <a:pPr algn="ctr">
              <a:spcAft>
                <a:spcPts val="0"/>
              </a:spcAft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Jeżeli kandydat na swojej liście preferencji (nawet na ostatnim miejscu) wskazał </a:t>
            </a: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oddział dwujęzyczny, przygotowania wojskowego, sportowy, mistrzostwa sportowego,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dostarcza podanie do szkoły pierwszego wyboru w terminie do 29 maja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957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zawartości 1">
            <a:extLst>
              <a:ext uri="{FF2B5EF4-FFF2-40B4-BE49-F238E27FC236}">
                <a16:creationId xmlns:a16="http://schemas.microsoft.com/office/drawing/2014/main" xmlns="" id="{AD3E9233-FC8D-474C-BFB2-E146F22694F9}"/>
              </a:ext>
            </a:extLst>
          </p:cNvPr>
          <p:cNvSpPr>
            <a:spLocks/>
          </p:cNvSpPr>
          <p:nvPr/>
        </p:nvSpPr>
        <p:spPr bwMode="auto">
          <a:xfrm>
            <a:off x="1144762" y="970459"/>
            <a:ext cx="6876876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Obowiązują sprawdziany umiejętności kierunkowych:</a:t>
            </a:r>
          </a:p>
        </p:txBody>
      </p:sp>
      <p:sp>
        <p:nvSpPr>
          <p:cNvPr id="35843" name="Symbol zastępczy zawartości 1">
            <a:extLst>
              <a:ext uri="{FF2B5EF4-FFF2-40B4-BE49-F238E27FC236}">
                <a16:creationId xmlns:a16="http://schemas.microsoft.com/office/drawing/2014/main" xmlns="" id="{A23407E1-F1ED-4C34-9760-EF4149AE2B3C}"/>
              </a:ext>
            </a:extLst>
          </p:cNvPr>
          <p:cNvSpPr>
            <a:spLocks/>
          </p:cNvSpPr>
          <p:nvPr/>
        </p:nvSpPr>
        <p:spPr bwMode="auto">
          <a:xfrm>
            <a:off x="1099431" y="2780928"/>
            <a:ext cx="6967538" cy="244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l-PL" alt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Jeżeli kandydat wskazał taki specyficzny oddział na swojej liście preferencji (nawet na ostatnim miejscu), to musi stawić się na ww. sprawdzianie we wskazanym przez szkołę terminie (od 3 do 10 czerwca),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l-PL" alt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gdyż w innym przypadku ten oddział automatycznie wypadnie z jego listy preferencji.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4B54C78-C6AF-49AF-9AFE-264D581B3F59}"/>
              </a:ext>
            </a:extLst>
          </p:cNvPr>
          <p:cNvSpPr/>
          <p:nvPr/>
        </p:nvSpPr>
        <p:spPr>
          <a:xfrm>
            <a:off x="1187450" y="2133600"/>
            <a:ext cx="6408738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Do klas dwujęzycznych w </a:t>
            </a:r>
            <a:r>
              <a:rPr lang="pl-PL" sz="2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rybnickich szkołach</a:t>
            </a: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obowiązuje sprawdzian kompetencji językowych, który odbędzie się</a:t>
            </a:r>
          </a:p>
          <a:p>
            <a:pPr algn="ctr">
              <a:defRPr/>
            </a:pP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3 czerwca 2024 r. o godzinie 14.00</a:t>
            </a:r>
            <a:endParaRPr lang="pl-PL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ostokąt 1">
            <a:extLst>
              <a:ext uri="{FF2B5EF4-FFF2-40B4-BE49-F238E27FC236}">
                <a16:creationId xmlns:a16="http://schemas.microsoft.com/office/drawing/2014/main" xmlns="" id="{C244DB9D-ADE6-457F-9AFD-6234913DC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536174"/>
            <a:ext cx="74898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ETAP - składanie podań wraz z dokumentami do szkoły pierwszego wyboru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 dnia 17 czerwca (do godz. 15.00)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Kandydat dostarcza podanie tylko do szkoły pierwszego wyboru - pierwszej z listy preferencji. W szkole podanie zostanie zweryfikowane pod względem zgodności z danymi w systemie.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rostokąt 1">
            <a:extLst>
              <a:ext uri="{FF2B5EF4-FFF2-40B4-BE49-F238E27FC236}">
                <a16:creationId xmlns:a16="http://schemas.microsoft.com/office/drawing/2014/main" xmlns="" id="{8AB75F7A-B912-494F-9535-90D2A2211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667717"/>
            <a:ext cx="669607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</a:rPr>
              <a:t>ETAP -</a:t>
            </a:r>
            <a:r>
              <a:rPr lang="pl-PL" altLang="pl-PL" sz="2400" dirty="0">
                <a:latin typeface="Calibri" panose="020F0502020204030204" pitchFamily="34" charset="0"/>
              </a:rPr>
              <a:t> </a:t>
            </a:r>
            <a:r>
              <a:rPr lang="pl-PL" altLang="pl-PL" sz="2400" b="1" dirty="0">
                <a:latin typeface="Calibri" panose="020F0502020204030204" pitchFamily="34" charset="0"/>
              </a:rPr>
              <a:t>Uzupełnienie wniosku o przyjęcie do szkoły ponadpodstawowej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od 21 czerwca do 5 lipca (do godz. 15.00)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Kandydaci wpisują w systemie </a:t>
            </a:r>
            <a:r>
              <a:rPr lang="pl-PL" altLang="pl-PL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naborowym</a:t>
            </a:r>
            <a:r>
              <a:rPr lang="pl-PL" altLang="pl-PL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swoje oceny i osiągnięcia </a:t>
            </a:r>
            <a:r>
              <a:rPr lang="pl-PL" altLang="pl-PL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zgodne z wpisami na świadectwie.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Następnie dostarczają do szkoły pierwszego wyboru </a:t>
            </a:r>
            <a:r>
              <a:rPr lang="pl-PL" altLang="pl-PL" sz="24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kopię</a:t>
            </a:r>
            <a:r>
              <a:rPr lang="pl-PL" altLang="pl-PL" sz="24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świadectwa ukończenia szkoły oraz </a:t>
            </a:r>
            <a:r>
              <a:rPr lang="pl-PL" sz="24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kopię</a:t>
            </a:r>
            <a:r>
              <a:rPr lang="pl-PL" sz="24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zaświadczenia o wynikach egzaminu ósmoklasisty</a:t>
            </a:r>
            <a:r>
              <a:rPr lang="pl-PL" altLang="pl-PL" sz="24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tym terminie można będzie również dokonać zmiany listy wybranych szkół – listy preferencji.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rostokąt 1">
            <a:extLst>
              <a:ext uri="{FF2B5EF4-FFF2-40B4-BE49-F238E27FC236}">
                <a16:creationId xmlns:a16="http://schemas.microsoft.com/office/drawing/2014/main" xmlns="" id="{8AB75F7A-B912-494F-9535-90D2A2211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536174"/>
            <a:ext cx="66960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</a:rPr>
              <a:t>Kiedy potrzebna jest druga kopia świadectwa ukończenia szkoły oraz druga kopia zaświadczenia o wynikach egzaminu ósmoklasisty?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Tylko jeżeli uczeń ma zamiar kandydować również do szkoły w innym województwie (czyli poza naszym śląskim systemem </a:t>
            </a:r>
            <a:r>
              <a:rPr lang="pl-PL" altLang="pl-PL" sz="2400" b="1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naborowym</a:t>
            </a:r>
            <a:r>
              <a:rPr lang="pl-PL" altLang="pl-PL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631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rostokąt 1">
            <a:extLst>
              <a:ext uri="{FF2B5EF4-FFF2-40B4-BE49-F238E27FC236}">
                <a16:creationId xmlns:a16="http://schemas.microsoft.com/office/drawing/2014/main" xmlns="" id="{8AB75F7A-B912-494F-9535-90D2A2211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908720"/>
            <a:ext cx="763284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dirty="0">
                <a:latin typeface="Calibri" panose="020F0502020204030204" pitchFamily="34" charset="0"/>
              </a:rPr>
              <a:t>Dlaczego na tym etapie kandydaci posługują się kopiami świadectwa ukończenia szkoły i zaświadczenia o wynikach egzaminu ósmoklasisty?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Ponieważ ww. dokumenty (kopie) składa się w szkole pierwszego wyboru a nie ma gwarancji, że to do tej szkoły uczeń zostanie zakwalifikowany.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Oryginały świadectwa ukończenia szkoły i zaświadczenia o wynikach egzaminu ósmoklasisty będą służyły do potwierdzenia woli przyjęcia, czyli zostaną dostarczone do szkoły do której kandydat został zakwalifikowany.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Szkoła pierwszego wyboru musi przez rok przechowywać dokumenty </a:t>
            </a:r>
            <a:r>
              <a:rPr lang="pl-PL" altLang="pl-PL" sz="20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naborowe</a:t>
            </a:r>
            <a:r>
              <a:rPr lang="pl-PL" altLang="pl-PL" sz="2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(kandydatów którzy nie zostali do tej szkoły zakwalifikowani) więc nie może wydać ani przekazać do innej szkoły żadnych dokumentów.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087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zawartości 1">
            <a:extLst>
              <a:ext uri="{FF2B5EF4-FFF2-40B4-BE49-F238E27FC236}">
                <a16:creationId xmlns:a16="http://schemas.microsoft.com/office/drawing/2014/main" xmlns="" id="{B8CCA0E8-D35F-42AB-B5DC-083CB49DBB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5735" y="2348880"/>
            <a:ext cx="6667869" cy="1008112"/>
          </a:xfrm>
        </p:spPr>
        <p:txBody>
          <a:bodyPr lIns="94816" tIns="60476" rIns="94816" bIns="47407" anchor="ctr"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pl-PL" altLang="pl-PL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rybnik-stat.edu.com.pl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l-PL" altLang="pl-PL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powiatwodzislawski-stat.edu.com.pl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l-PL" altLang="pl-PL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zory-stat.edu.com.pl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l-PL" altLang="pl-PL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powiatmikolowski-stat.edu.com.pl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l-PL" altLang="pl-PL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jastrzebiezdroj-stat.edu.com.pl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l-PL" altLang="pl-PL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powiatraciborski-stat.edu.com.pl</a:t>
            </a:r>
          </a:p>
        </p:txBody>
      </p:sp>
      <p:sp>
        <p:nvSpPr>
          <p:cNvPr id="7171" name="Symbol zastępczy zawartości 1">
            <a:extLst>
              <a:ext uri="{FF2B5EF4-FFF2-40B4-BE49-F238E27FC236}">
                <a16:creationId xmlns:a16="http://schemas.microsoft.com/office/drawing/2014/main" xmlns="" id="{A1C58BB3-C13C-46EB-849B-5A87BDC77D0F}"/>
              </a:ext>
            </a:extLst>
          </p:cNvPr>
          <p:cNvSpPr txBox="1">
            <a:spLocks/>
          </p:cNvSpPr>
          <p:nvPr/>
        </p:nvSpPr>
        <p:spPr bwMode="auto">
          <a:xfrm>
            <a:off x="971600" y="404664"/>
            <a:ext cx="7272808" cy="129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 tymi adresami witryn internetowych znajdziecie informacje o wynikach rekrutacji w roku poprzednim: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8C383E4-F135-4B5A-B7B6-8F8EA42847A8}"/>
              </a:ext>
            </a:extLst>
          </p:cNvPr>
          <p:cNvSpPr/>
          <p:nvPr/>
        </p:nvSpPr>
        <p:spPr>
          <a:xfrm>
            <a:off x="971600" y="4422011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2400" algn="l"/>
              </a:tabLst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liczba miejsc w szkole, oddziale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2400" algn="l"/>
              </a:tabLst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liczba chętnych z pierwszej preferencji (liczba ta pokazuje faktyczne zainteresowanie daną klasą, kierunkiem),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2400" algn="l"/>
              </a:tabLst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liczba punktów ostatniego zakwalifikowanego (tzw. próg punktowy),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2400" algn="l"/>
              </a:tabLst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średnia liczby punktów osób przyjętych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2400" algn="l"/>
              </a:tabLst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liczba laureatów i finalistów olimpiad i konkursów punktowanych w procesie rekrutacji spośród przyjętych…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2662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1">
            <a:extLst>
              <a:ext uri="{FF2B5EF4-FFF2-40B4-BE49-F238E27FC236}">
                <a16:creationId xmlns:a16="http://schemas.microsoft.com/office/drawing/2014/main" xmlns="" id="{73928FF3-7667-4369-960E-F443D40052C2}"/>
              </a:ext>
            </a:extLst>
          </p:cNvPr>
          <p:cNvSpPr>
            <a:spLocks/>
          </p:cNvSpPr>
          <p:nvPr/>
        </p:nvSpPr>
        <p:spPr bwMode="auto">
          <a:xfrm>
            <a:off x="683568" y="764704"/>
            <a:ext cx="7399337" cy="55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l-PL" altLang="pl-PL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przypadku, gdy </a:t>
            </a:r>
            <a:r>
              <a:rPr lang="pl-PL" altLang="pl-PL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uczeń Branżowej Szkoły I Stopnia będzie pracownikiem młodocianym</a:t>
            </a:r>
            <a:r>
              <a:rPr lang="pl-PL" altLang="pl-PL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do podania należy dołączyć umowę o pracę w celu przygotowania zawodowego lub zaświadczenie od pracodawcy o zamiarze zawarcia  takiej umowy z dniem 1 września   2024 r.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l-PL" altLang="pl-PL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Młodocianym w rozumieniu kodeksu pracy jest osoba, która ukończyła 15 lat, a nie przekroczyła 18 lat.</a:t>
            </a:r>
            <a:r>
              <a:rPr lang="pl-PL" altLang="pl-PL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Osoba, która ukończyła ośmioletnią szkołą podstawową,</a:t>
            </a:r>
            <a:r>
              <a:rPr lang="pl-PL" altLang="pl-PL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niemająca 15 lat, może być zatrudniona na zasadach określonych dla młodocianych w roku kalendarzowym, w którym kończy 15 lat.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l-PL" altLang="pl-PL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Osoba, która ukończyła 18 lat w trakcie nauki w ośmioletniej szkole podstawowej, może być zatrudniona na zasadach określonych dla młodocianych w roku kalendarzowym, w którym ukończyła tę szkołę.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l-PL" altLang="pl-PL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l-PL" altLang="pl-PL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Osoba, która ukończyła ośmioletnią szkołę podstawową, niemająca 15 lat, </a:t>
            </a:r>
            <a:r>
              <a:rPr lang="pl-PL" altLang="pl-PL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może być zatrudniona na zasadach określonych dla młodocianych po uzyskaniu pozytywnej opinii poradni psychologiczno-pedagogicznej.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l-PL" altLang="pl-PL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l-PL" alt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(Ustawa z dnia 26 czerwca 1974r. Kodeks pracy Art.  190. i Art.  191.)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l-PL" altLang="pl-PL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5677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5E95B1C-6A86-4FA0-8A07-5F6AEC6D4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146462"/>
            <a:ext cx="3311525" cy="24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marL="287338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71513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688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4038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12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84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56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28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l-PL" altLang="pl-PL" sz="12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93FFAB1-AED1-48A6-A193-BF0D82F6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5" y="0"/>
            <a:ext cx="8991230" cy="6858000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xmlns="" id="{8FDBA00E-29BD-4C54-B867-AB9DE8A95B5D}"/>
              </a:ext>
            </a:extLst>
          </p:cNvPr>
          <p:cNvSpPr/>
          <p:nvPr/>
        </p:nvSpPr>
        <p:spPr>
          <a:xfrm>
            <a:off x="6228184" y="2348880"/>
            <a:ext cx="1152128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10259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rostokąt 1">
            <a:extLst>
              <a:ext uri="{FF2B5EF4-FFF2-40B4-BE49-F238E27FC236}">
                <a16:creationId xmlns:a16="http://schemas.microsoft.com/office/drawing/2014/main" xmlns="" id="{2177981B-16E7-4E2A-BDD6-E0F0300AC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349500"/>
            <a:ext cx="684053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Podanie do publicznej wiadomości listy kandydatów zakwalifikowanych i kandydatów niezakwalifikowanych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lipca </a:t>
            </a: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3">
            <a:extLst>
              <a:ext uri="{FF2B5EF4-FFF2-40B4-BE49-F238E27FC236}">
                <a16:creationId xmlns:a16="http://schemas.microsoft.com/office/drawing/2014/main" xmlns="" id="{027C1065-E768-42BA-A038-2711C5714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0"/>
            <a:ext cx="556322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AC62F6EC-8D67-4206-B3B2-FA131CE70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268913"/>
            <a:ext cx="293846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4175" indent="-889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8350" indent="-1809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2525" indent="-269875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36700" indent="-360363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39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11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83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65500" indent="-360363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>
                <a:solidFill>
                  <a:srgbClr val="6281BA"/>
                </a:solidFill>
                <a:latin typeface="Calibri" panose="020F0502020204030204" pitchFamily="34" charset="0"/>
              </a:rPr>
              <a:t>Raport kandydaci -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2000" b="1">
                <a:solidFill>
                  <a:srgbClr val="6281BA"/>
                </a:solidFill>
                <a:latin typeface="Calibri" panose="020F0502020204030204" pitchFamily="34" charset="0"/>
              </a:rPr>
              <a:t>Lista kandydatów niezakwalifikowanych do żadnego oddziału</a:t>
            </a:r>
          </a:p>
        </p:txBody>
      </p:sp>
      <p:sp>
        <p:nvSpPr>
          <p:cNvPr id="2" name="Strzałka w prawo 1">
            <a:extLst>
              <a:ext uri="{FF2B5EF4-FFF2-40B4-BE49-F238E27FC236}">
                <a16:creationId xmlns:a16="http://schemas.microsoft.com/office/drawing/2014/main" xmlns="" id="{8F3948BA-66BE-4193-8773-205054AE7EF5}"/>
              </a:ext>
            </a:extLst>
          </p:cNvPr>
          <p:cNvSpPr/>
          <p:nvPr/>
        </p:nvSpPr>
        <p:spPr>
          <a:xfrm flipH="1">
            <a:off x="5940425" y="765175"/>
            <a:ext cx="1079500" cy="5762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Strzałka w prawo 4">
            <a:extLst>
              <a:ext uri="{FF2B5EF4-FFF2-40B4-BE49-F238E27FC236}">
                <a16:creationId xmlns:a16="http://schemas.microsoft.com/office/drawing/2014/main" xmlns="" id="{F94464A8-D2D3-474C-B813-DD2B677A6239}"/>
              </a:ext>
            </a:extLst>
          </p:cNvPr>
          <p:cNvSpPr/>
          <p:nvPr/>
        </p:nvSpPr>
        <p:spPr>
          <a:xfrm flipH="1">
            <a:off x="5940425" y="4221163"/>
            <a:ext cx="1079500" cy="5762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xmlns="" id="{DEA5E04C-FD59-4114-8700-2373E1CDD33C}"/>
              </a:ext>
            </a:extLst>
          </p:cNvPr>
          <p:cNvSpPr>
            <a:spLocks/>
          </p:cNvSpPr>
          <p:nvPr/>
        </p:nvSpPr>
        <p:spPr bwMode="auto">
          <a:xfrm rot="19996511">
            <a:off x="5536295" y="1831011"/>
            <a:ext cx="3686261" cy="16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Przykładowe porażki…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rostokąt 1">
            <a:extLst>
              <a:ext uri="{FF2B5EF4-FFF2-40B4-BE49-F238E27FC236}">
                <a16:creationId xmlns:a16="http://schemas.microsoft.com/office/drawing/2014/main" xmlns="" id="{28E240FE-2DAD-4CEA-B6AE-18BF07CE1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166842"/>
            <a:ext cx="741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dirty="0">
                <a:latin typeface="Calibri" panose="020F0502020204030204" pitchFamily="34" charset="0"/>
              </a:rPr>
              <a:t>ETAP - potwierdzanie woli podjęcia nauki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od 12 do 18 lipca (do godz. 15.00)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Potwierdzenie woli podjęcia nauki następuje poprzez </a:t>
            </a:r>
            <a:r>
              <a:rPr lang="pl-PL" altLang="pl-PL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przedłożenie </a:t>
            </a:r>
            <a:r>
              <a:rPr lang="pl-PL" altLang="pl-PL" sz="2400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oryginału świadectwa ukończenia szkoły i oryginału zaświadczenia o wynikach egzaminu zewnętrznego </a:t>
            </a:r>
            <a:r>
              <a:rPr lang="pl-PL" altLang="pl-PL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do szkoły, do której kandydat został zakwalifikowany. W przypadku szkoły prowadzącej kształcenie zawodowe – także zaświadczenia lekarskiego o braku przeciwwskazań zdrowotnych do podjęcia praktycznej nauki zawodu.  </a:t>
            </a: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rostokąt 1">
            <a:extLst>
              <a:ext uri="{FF2B5EF4-FFF2-40B4-BE49-F238E27FC236}">
                <a16:creationId xmlns:a16="http://schemas.microsoft.com/office/drawing/2014/main" xmlns="" id="{7B96ED26-7A20-4E61-B96E-EB5C1C820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565400"/>
            <a:ext cx="63373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lipca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nastąpi</a:t>
            </a:r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ogłoszenie listy uczniów przyjętych do szkoły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zawartości 1">
            <a:extLst>
              <a:ext uri="{FF2B5EF4-FFF2-40B4-BE49-F238E27FC236}">
                <a16:creationId xmlns:a16="http://schemas.microsoft.com/office/drawing/2014/main" xmlns="" id="{8AD8F75C-2B88-4446-905D-C5F444CFC57B}"/>
              </a:ext>
            </a:extLst>
          </p:cNvPr>
          <p:cNvSpPr>
            <a:spLocks/>
          </p:cNvSpPr>
          <p:nvPr/>
        </p:nvSpPr>
        <p:spPr bwMode="auto">
          <a:xfrm>
            <a:off x="467544" y="836712"/>
            <a:ext cx="8156575" cy="129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b="1" dirty="0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Nie licz na nabór uzupełniający!</a:t>
            </a:r>
          </a:p>
        </p:txBody>
      </p:sp>
      <p:sp>
        <p:nvSpPr>
          <p:cNvPr id="36867" name="Symbol zastępczy zawartości 1">
            <a:extLst>
              <a:ext uri="{FF2B5EF4-FFF2-40B4-BE49-F238E27FC236}">
                <a16:creationId xmlns:a16="http://schemas.microsoft.com/office/drawing/2014/main" xmlns="" id="{17D74446-0228-4B1B-B6BD-D8FC77B1FC97}"/>
              </a:ext>
            </a:extLst>
          </p:cNvPr>
          <p:cNvSpPr>
            <a:spLocks/>
          </p:cNvSpPr>
          <p:nvPr/>
        </p:nvSpPr>
        <p:spPr bwMode="auto">
          <a:xfrm>
            <a:off x="719138" y="2276872"/>
            <a:ext cx="7885112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Od 22 do 25 lipca będzie prowadzona rekrutacja uzupełniająca.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l-PL" alt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Oferta nie będzie już taka bogata, gdyż wszystkie popularne szkoły będą zapełnione po pierwszym naborze…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2400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Nabór uzupełniający nie będzie prowadzony w wersji elektronicznej, jedynie oferta (wolne miejsca) będą widoczne na stronie </a:t>
            </a:r>
            <a:r>
              <a:rPr lang="pl-PL" alt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naborowej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sz="2400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805463A-FA63-486D-B216-F866E0C03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904"/>
            <a:ext cx="9144000" cy="5520424"/>
          </a:xfrm>
          <a:prstGeom prst="rect">
            <a:avLst/>
          </a:prstGeom>
        </p:spPr>
      </p:pic>
      <p:sp>
        <p:nvSpPr>
          <p:cNvPr id="4" name="Strzałka: w dół 3">
            <a:extLst>
              <a:ext uri="{FF2B5EF4-FFF2-40B4-BE49-F238E27FC236}">
                <a16:creationId xmlns:a16="http://schemas.microsoft.com/office/drawing/2014/main" xmlns="" id="{A8F59C12-F9FF-4892-A1FB-2045277AD57F}"/>
              </a:ext>
            </a:extLst>
          </p:cNvPr>
          <p:cNvSpPr/>
          <p:nvPr/>
        </p:nvSpPr>
        <p:spPr>
          <a:xfrm rot="8392977">
            <a:off x="2489398" y="3267921"/>
            <a:ext cx="1284882" cy="18276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98432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18701F53-732B-4097-B576-44EA1FAEA00F}"/>
              </a:ext>
            </a:extLst>
          </p:cNvPr>
          <p:cNvSpPr/>
          <p:nvPr/>
        </p:nvSpPr>
        <p:spPr>
          <a:xfrm>
            <a:off x="863588" y="1640989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przeliczania na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punkty wyników egzaminu ósmoklasisty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wynik przedstawiony w procentach z: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języka polskiego i matematyki -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mnoży się przez 0,35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języka obcego nowożytnego -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mnoży się przez 0,3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AutoNum type="arabicParenR" startAt="2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przeliczania na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punkty ocen z zajęć edukacyjnych, wymienionych na świadectwie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ukończenia szkoły podstawowej, za oceny wyrażone w stopniu: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celującym - przyznaje się po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punktów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bardzo dobrym - przyznaje się po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punktów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dobrym - przyznaje się po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punktów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dostatecznym - przyznaje się po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punktów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dopuszczającym - przyznaje się po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punkty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AutoNum type="arabicParenR" startAt="2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świadectwo ukończenia szkoły podstawowej z wyróżnieniem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przyznaje się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punktów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Podtytuł 4">
            <a:extLst>
              <a:ext uri="{FF2B5EF4-FFF2-40B4-BE49-F238E27FC236}">
                <a16:creationId xmlns:a16="http://schemas.microsoft.com/office/drawing/2014/main" xmlns="" id="{F895628C-D0C3-40C3-BDC5-0A17250907B0}"/>
              </a:ext>
            </a:extLst>
          </p:cNvPr>
          <p:cNvSpPr txBox="1">
            <a:spLocks/>
          </p:cNvSpPr>
          <p:nvPr/>
        </p:nvSpPr>
        <p:spPr bwMode="auto">
          <a:xfrm>
            <a:off x="1475656" y="837531"/>
            <a:ext cx="554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6" tIns="60476" rIns="94816" bIns="4740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punktów do zdobycia:</a:t>
            </a:r>
            <a:endParaRPr lang="pl-PL" altLang="pl-P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7492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7A83C611-2030-4DA3-8847-524C53586A3C}"/>
              </a:ext>
            </a:extLst>
          </p:cNvPr>
          <p:cNvSpPr/>
          <p:nvPr/>
        </p:nvSpPr>
        <p:spPr>
          <a:xfrm>
            <a:off x="827584" y="764704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ROZPORZĄDZENIE MINISTRA EDUKACJI I NAUKI z dnia 18 listopada 2022 r.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sprawie przeprowadzania postępowania rekrutacyjnego oraz postępowania uzupełniającego do publicznych przedszkoli, szkół…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3) uzyskanie w zawodach wiedzy będących konkursem o zasięgu wojewódzkim organizowanym przez kuratora oświaty:</a:t>
            </a:r>
          </a:p>
          <a:p>
            <a:pPr marL="342900" indent="-342900">
              <a:buAutoNum type="alphaLcParenR"/>
            </a:pP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dwóch lub więcej tytułów finalisty konkursu przedmiotowego – przyznaje się 10 punktów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342900" indent="-342900">
              <a:buAutoNum type="alphaL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dwóch lub więcej tytułów laureata konkursu tematycznego lub interdyscyplinarnego – przyznaje się 7 punktów, </a:t>
            </a:r>
          </a:p>
          <a:p>
            <a:pPr marL="342900" indent="-342900">
              <a:buAutoNum type="alphaL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dwóch lub więcej tytułów finalisty konkursu tematycznego lub interdyscyplinarnego – przyznaje się 5 punktów, </a:t>
            </a:r>
          </a:p>
          <a:p>
            <a:pPr marL="342900" indent="-342900">
              <a:buAutoNum type="alphaLcParenR"/>
            </a:pP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tytułu finalisty konkursu przedmiotowego – przyznaje się 7 punktów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342900" indent="-342900">
              <a:buAutoNum type="alphaL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tytułu laureata konkursu tematycznego albo interdyscyplinarnego – przyznaje się 5 punktów, </a:t>
            </a:r>
          </a:p>
          <a:p>
            <a:pPr marL="342900" indent="-342900">
              <a:buAutoNum type="alphaL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tytułu finalisty konkursu tematycznego albo interdyscyplinarnego – przyznaje się 3 punkty;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420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1177CF62-036C-4840-AD1C-D7C3D930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664"/>
            <a:ext cx="9144000" cy="52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4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96505712-FAFD-4D18-8555-6BB98392BF09}"/>
              </a:ext>
            </a:extLst>
          </p:cNvPr>
          <p:cNvSpPr/>
          <p:nvPr/>
        </p:nvSpPr>
        <p:spPr>
          <a:xfrm>
            <a:off x="539552" y="112474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Uzyskanie wysokiego miejsca nagrodzonego lub uhonorowanego zwycięskim tytułem w zawodach wiedzy innych niż wymienione powyżej, artystycznych i sportowych,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organizowanych przez kuratora oświaty lub inne podmioty działające na terenie szkoły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na szczeblu: </a:t>
            </a:r>
          </a:p>
          <a:p>
            <a:pPr marL="342900" indent="-342900">
              <a:buAutoNum type="alphaL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międzynarodowym – przyznaje się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punkty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miejsce 1 - 8 </a:t>
            </a:r>
          </a:p>
          <a:p>
            <a:pPr marL="342900" indent="-342900">
              <a:buAutoNum type="alphaL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krajowym – przyznaje się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punkty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miejsce 1- 6 </a:t>
            </a:r>
          </a:p>
          <a:p>
            <a:pPr marL="342900" indent="-342900">
              <a:buAutoNum type="alphaL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wojewódzkim – przyznaje się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punkty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miejsce 1 - 3 </a:t>
            </a:r>
          </a:p>
          <a:p>
            <a:pPr marL="342900" indent="-342900">
              <a:buAutoNum type="alphaLcParenR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powiatowym – przyznaje się 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punkt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miejsce 1- 3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gdy kandydat ma więcej niż jedno szczególne osiągnięcie z takich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samych zawodów wiedzy, artystycznych i sportowych, o których mowa w ust.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1, na tym samym szczeblu oraz z tego samego zakresu, o którym mowa w ust.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1, wymienione na świadectwie ukończenia szkoły podstawowej,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przyznaje się</a:t>
            </a:r>
          </a:p>
          <a:p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jednorazowo punkty za najwyższe osiągnięcie tego ucznia uzyskane w tych</a:t>
            </a:r>
          </a:p>
          <a:p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zawodach w dowolnej klasie szkoły podstawowej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z tym że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maksymalna liczba punktów możliwych do przyznania za wszystkie osiągnięcia wynosi </a:t>
            </a:r>
            <a:r>
              <a:rPr lang="pl-PL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punktów. </a:t>
            </a:r>
          </a:p>
        </p:txBody>
      </p:sp>
    </p:spTree>
    <p:extLst>
      <p:ext uri="{BB962C8B-B14F-4D97-AF65-F5344CB8AC3E}">
        <p14:creationId xmlns:p14="http://schemas.microsoft.com/office/powerpoint/2010/main" val="422751791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590FF8B-FDF6-4324-BE78-3E8E37637F1F}"/>
              </a:ext>
            </a:extLst>
          </p:cNvPr>
          <p:cNvSpPr/>
          <p:nvPr/>
        </p:nvSpPr>
        <p:spPr>
          <a:xfrm>
            <a:off x="899592" y="47667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stronie Kuratorium Oświaty z zakładce „Rekrutacja”</a:t>
            </a:r>
          </a:p>
          <a:p>
            <a:pPr algn="just"/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https://kuratorium.katowice.pl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1AD6E2D-662F-4050-8B7E-3C80CF3E7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484"/>
            <a:ext cx="7524328" cy="54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305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0E21D60-A9A5-4ADC-B64C-ACB959ED8F1B}"/>
              </a:ext>
            </a:extLst>
          </p:cNvPr>
          <p:cNvSpPr/>
          <p:nvPr/>
        </p:nvSpPr>
        <p:spPr>
          <a:xfrm>
            <a:off x="1259632" y="1268760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przypadku przeliczania na punkty kryterium za osiągnięcia w zakresie aktywności społecznej, w tym na rzecz środowiska szkolnego, w szczególności </a:t>
            </a:r>
            <a:r>
              <a:rPr lang="pl-P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formie wolontariatu, przyznaje się 3 punkty.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- Wolontariat – dobrowolna, bezpłatna, świadoma praca na rzecz innych osób lub całego społeczeństwa, wykraczająca poza związki rodzinno-koleżeńsko-przyjacielskie.</a:t>
            </a:r>
          </a:p>
          <a:p>
            <a:endParaRPr lang="pl-PL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- Wolontariusz to osoba pracująca na zasadzie wolontariatu. Według ustawy o działalności pożytku publicznego i o wolontariacie wolontariuszem jest ten, kto dobrowolnie i świadomie oraz bez wynagrodzenia angażuje się w pracę na rzecz osób, organizacji pozarządowych, a także rozmaitych instytucji działających w różnych obszarach społecznych.</a:t>
            </a:r>
          </a:p>
        </p:txBody>
      </p:sp>
    </p:spTree>
    <p:extLst>
      <p:ext uri="{BB962C8B-B14F-4D97-AF65-F5344CB8AC3E}">
        <p14:creationId xmlns:p14="http://schemas.microsoft.com/office/powerpoint/2010/main" val="246861938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2F92A86-FAF7-46A7-AB03-661AEDE7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1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6553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odtytuł 4">
            <a:extLst>
              <a:ext uri="{FF2B5EF4-FFF2-40B4-BE49-F238E27FC236}">
                <a16:creationId xmlns:a16="http://schemas.microsoft.com/office/drawing/2014/main" xmlns="" id="{598C6215-A0AA-401E-B458-B4A99446877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76375" y="837531"/>
            <a:ext cx="5543550" cy="503237"/>
          </a:xfrm>
        </p:spPr>
        <p:txBody>
          <a:bodyPr lIns="94816" tIns="60476" rIns="94816" bIns="47407"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Szkolnictwo specjalne</a:t>
            </a:r>
            <a:endParaRPr lang="pl-PL" altLang="pl-PL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7" name="Podtytuł 4">
            <a:extLst>
              <a:ext uri="{FF2B5EF4-FFF2-40B4-BE49-F238E27FC236}">
                <a16:creationId xmlns:a16="http://schemas.microsoft.com/office/drawing/2014/main" xmlns="" id="{37D25506-578F-47B6-BD5D-7BAE3659BE5F}"/>
              </a:ext>
            </a:extLst>
          </p:cNvPr>
          <p:cNvSpPr txBox="1">
            <a:spLocks/>
          </p:cNvSpPr>
          <p:nvPr/>
        </p:nvSpPr>
        <p:spPr bwMode="auto">
          <a:xfrm>
            <a:off x="755650" y="1556792"/>
            <a:ext cx="69850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16" tIns="60476" rIns="94816" bIns="47407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szkoły specjalnej przyjmuje się uczniów na podstawie orzeczenia.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stosuje się ogólnych zasad rekrutacji i szkoły te nie będą widoczne w elektronicznym systemie naboru.</a:t>
            </a:r>
            <a:endParaRPr lang="pl-PL" altLang="pl-PL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37ED780D-3519-4ED7-AEA3-EBCFD9C36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398349"/>
              </p:ext>
            </p:extLst>
          </p:nvPr>
        </p:nvGraphicFramePr>
        <p:xfrm>
          <a:off x="977590" y="3563934"/>
          <a:ext cx="7044358" cy="1439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4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9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Zespół Szkół nr 6 w Rybniku ul. Stanisława Małachowskiego 145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9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Branżowa Szkoła I Stopnia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9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Liceum Ogólnokształcące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9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Szkoła Specjalna Przysposabiająca do Pracy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Podtytuł 4">
            <a:extLst>
              <a:ext uri="{FF2B5EF4-FFF2-40B4-BE49-F238E27FC236}">
                <a16:creationId xmlns:a16="http://schemas.microsoft.com/office/drawing/2014/main" xmlns="" id="{E81BC2A0-7AD2-4D92-9911-19BE8218AD5B}"/>
              </a:ext>
            </a:extLst>
          </p:cNvPr>
          <p:cNvSpPr txBox="1">
            <a:spLocks/>
          </p:cNvSpPr>
          <p:nvPr/>
        </p:nvSpPr>
        <p:spPr bwMode="auto">
          <a:xfrm>
            <a:off x="539750" y="5517158"/>
            <a:ext cx="79200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16" tIns="60476" rIns="94816" bIns="47407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tym oddziały dla uczniów w normie intelektualnej posiadających orzeczenie o potrzebie kształcenia specjalnego.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odtytuł 4">
            <a:extLst>
              <a:ext uri="{FF2B5EF4-FFF2-40B4-BE49-F238E27FC236}">
                <a16:creationId xmlns:a16="http://schemas.microsoft.com/office/drawing/2014/main" xmlns="" id="{28B563C8-6563-47BC-BFA8-A39C7A1294A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68538" y="2492896"/>
            <a:ext cx="3959225" cy="1944688"/>
          </a:xfrm>
        </p:spPr>
        <p:txBody>
          <a:bodyPr lIns="94816" tIns="60476" rIns="94816" bIns="47407"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życzę powodzenia…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2CF4B6-6576-4E36-952E-2FF3097FD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4653136"/>
            <a:ext cx="3311525" cy="15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5" tIns="38402" rIns="76805" bIns="38402">
            <a:spAutoFit/>
          </a:bodyPr>
          <a:lstStyle>
            <a:lvl1pPr marL="287338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71513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688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9863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4038" indent="-287338" defTabSz="377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12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84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56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2838" indent="-287338" defTabSz="377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pl-PL" altLang="pl-PL" sz="1600" dirty="0">
                <a:solidFill>
                  <a:schemeClr val="accent6"/>
                </a:solidFill>
                <a:latin typeface="Calibri" panose="020F0502020204030204" pitchFamily="34" charset="0"/>
              </a:rPr>
              <a:t>Centrum Edukacji i Kultury </a:t>
            </a:r>
          </a:p>
          <a:p>
            <a:pPr marL="0" indent="0" algn="ctr" eaLnBrk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pl-PL" altLang="pl-PL" sz="1600" dirty="0">
                <a:solidFill>
                  <a:schemeClr val="accent6"/>
                </a:solidFill>
                <a:latin typeface="Calibri" panose="020F0502020204030204" pitchFamily="34" charset="0"/>
              </a:rPr>
              <a:t>Urzędu Miasta Rybnika</a:t>
            </a:r>
          </a:p>
          <a:p>
            <a:pPr marL="0" indent="0" algn="ctr" eaLnBrk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pl-PL" altLang="pl-PL" sz="1600" dirty="0">
                <a:solidFill>
                  <a:schemeClr val="accent6"/>
                </a:solidFill>
                <a:latin typeface="Calibri" panose="020F0502020204030204" pitchFamily="34" charset="0"/>
                <a:hlinkClick r:id="rId2"/>
              </a:rPr>
              <a:t>edukacja@um.rybnik.pl</a:t>
            </a:r>
            <a:endParaRPr lang="pl-PL" altLang="pl-PL" sz="16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0" indent="0" algn="ctr" eaLnBrk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pl-PL" altLang="pl-PL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Tel. 32 4392132</a:t>
            </a:r>
          </a:p>
        </p:txBody>
      </p:sp>
    </p:spTree>
    <p:extLst>
      <p:ext uri="{BB962C8B-B14F-4D97-AF65-F5344CB8AC3E}">
        <p14:creationId xmlns:p14="http://schemas.microsoft.com/office/powerpoint/2010/main" val="1691292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7C12D0A1-56DB-4F86-A63B-1F94B807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754"/>
            <a:ext cx="9144000" cy="5296491"/>
          </a:xfrm>
          <a:prstGeom prst="rect">
            <a:avLst/>
          </a:prstGeom>
        </p:spPr>
      </p:pic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xmlns="" id="{AFD55E03-A346-4E6C-8A74-613C59FB1FA1}"/>
              </a:ext>
            </a:extLst>
          </p:cNvPr>
          <p:cNvSpPr txBox="1">
            <a:spLocks/>
          </p:cNvSpPr>
          <p:nvPr/>
        </p:nvSpPr>
        <p:spPr bwMode="auto">
          <a:xfrm>
            <a:off x="5940152" y="2472943"/>
            <a:ext cx="328808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patrz na statystyki oddziału</a:t>
            </a:r>
          </a:p>
        </p:txBody>
      </p:sp>
      <p:sp>
        <p:nvSpPr>
          <p:cNvPr id="4" name="Elipsa 5">
            <a:extLst>
              <a:ext uri="{FF2B5EF4-FFF2-40B4-BE49-F238E27FC236}">
                <a16:creationId xmlns:a16="http://schemas.microsoft.com/office/drawing/2014/main" xmlns="" id="{D24AEF23-86D6-4F1E-A01F-13B25B0E24F0}"/>
              </a:ext>
            </a:extLst>
          </p:cNvPr>
          <p:cNvSpPr/>
          <p:nvPr/>
        </p:nvSpPr>
        <p:spPr>
          <a:xfrm>
            <a:off x="7823551" y="3212976"/>
            <a:ext cx="1314544" cy="25202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70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1">
            <a:extLst>
              <a:ext uri="{FF2B5EF4-FFF2-40B4-BE49-F238E27FC236}">
                <a16:creationId xmlns:a16="http://schemas.microsoft.com/office/drawing/2014/main" xmlns="" id="{73928FF3-7667-4369-960E-F443D40052C2}"/>
              </a:ext>
            </a:extLst>
          </p:cNvPr>
          <p:cNvSpPr>
            <a:spLocks/>
          </p:cNvSpPr>
          <p:nvPr/>
        </p:nvSpPr>
        <p:spPr bwMode="auto">
          <a:xfrm>
            <a:off x="655266" y="1916832"/>
            <a:ext cx="739933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Jasne reguły gry – nie ma szarej strefy!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Dostęp do pełnej oferty całego województwa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jednego miejsca.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Kandydat zostaje zakwalifikowany tylko do jednego oddziału – nie ma blokowania miejsc.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Dotyczy to również szkół w sąsiednim mieście i szkół niepublicznych.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xmlns="" id="{C3E79F97-8EDE-41EB-BFC8-7F98F8293A68}"/>
              </a:ext>
            </a:extLst>
          </p:cNvPr>
          <p:cNvSpPr txBox="1">
            <a:spLocks/>
          </p:cNvSpPr>
          <p:nvPr/>
        </p:nvSpPr>
        <p:spPr bwMode="auto">
          <a:xfrm>
            <a:off x="684213" y="764704"/>
            <a:ext cx="5099050" cy="145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6" tIns="60476" rIns="94816" bIns="47407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Nabór elektroniczny</a:t>
            </a:r>
          </a:p>
        </p:txBody>
      </p:sp>
    </p:spTree>
    <p:extLst>
      <p:ext uri="{BB962C8B-B14F-4D97-AF65-F5344CB8AC3E}">
        <p14:creationId xmlns:p14="http://schemas.microsoft.com/office/powerpoint/2010/main" val="27050643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zawartości 1">
            <a:extLst>
              <a:ext uri="{FF2B5EF4-FFF2-40B4-BE49-F238E27FC236}">
                <a16:creationId xmlns:a16="http://schemas.microsoft.com/office/drawing/2014/main" xmlns="" id="{B8CCA0E8-D35F-42AB-B5DC-083CB49DBB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3563" y="1844824"/>
            <a:ext cx="7248525" cy="1661591"/>
          </a:xfrm>
        </p:spPr>
        <p:txBody>
          <a:bodyPr lIns="94816" tIns="60476" rIns="94816" bIns="47407" anchor="ctr"/>
          <a:lstStyle/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4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https://slaskie.edu.com.pl</a:t>
            </a:r>
          </a:p>
        </p:txBody>
      </p:sp>
      <p:sp>
        <p:nvSpPr>
          <p:cNvPr id="7171" name="Symbol zastępczy zawartości 1">
            <a:extLst>
              <a:ext uri="{FF2B5EF4-FFF2-40B4-BE49-F238E27FC236}">
                <a16:creationId xmlns:a16="http://schemas.microsoft.com/office/drawing/2014/main" xmlns="" id="{A1C58BB3-C13C-46EB-849B-5A87BDC77D0F}"/>
              </a:ext>
            </a:extLst>
          </p:cNvPr>
          <p:cNvSpPr txBox="1">
            <a:spLocks/>
          </p:cNvSpPr>
          <p:nvPr/>
        </p:nvSpPr>
        <p:spPr bwMode="auto">
          <a:xfrm>
            <a:off x="563563" y="764704"/>
            <a:ext cx="7248525" cy="129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 witryny </a:t>
            </a:r>
            <a:r>
              <a:rPr lang="pl-PL" altLang="pl-PL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naborowej</a:t>
            </a:r>
            <a:r>
              <a:rPr lang="pl-PL" altLang="pl-PL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8C383E4-F135-4B5A-B7B6-8F8EA42847A8}"/>
              </a:ext>
            </a:extLst>
          </p:cNvPr>
          <p:cNvSpPr/>
          <p:nvPr/>
        </p:nvSpPr>
        <p:spPr>
          <a:xfrm>
            <a:off x="1043608" y="378904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52400" algn="l"/>
              </a:tabLst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Dostępny informator dla kandydatów o wszystkich szkołach z terenu województwa śląskiego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Symbol zastępczy zawartości 1">
            <a:extLst>
              <a:ext uri="{FF2B5EF4-FFF2-40B4-BE49-F238E27FC236}">
                <a16:creationId xmlns:a16="http://schemas.microsoft.com/office/drawing/2014/main" xmlns="" id="{31E6095B-463C-4EAF-8F29-224BE5950B4A}"/>
              </a:ext>
            </a:extLst>
          </p:cNvPr>
          <p:cNvSpPr txBox="1">
            <a:spLocks/>
          </p:cNvSpPr>
          <p:nvPr/>
        </p:nvSpPr>
        <p:spPr bwMode="auto">
          <a:xfrm rot="20434800">
            <a:off x="3357055" y="4936756"/>
            <a:ext cx="7248525" cy="129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16" tIns="60476" rIns="94816" bIns="47407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zaktualizuj przeglądarkę!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3186A7A-2B31-4420-B0D7-81974A47E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823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CC1D342-241F-4FAB-A2EB-87B923BB6F3A}"/>
              </a:ext>
            </a:extLst>
          </p:cNvPr>
          <p:cNvSpPr/>
          <p:nvPr/>
        </p:nvSpPr>
        <p:spPr>
          <a:xfrm>
            <a:off x="611560" y="2090172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52400" algn="l"/>
              </a:tabLst>
            </a:pPr>
            <a:r>
              <a:rPr lang="pl-PL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 - wybór oddziałów i szkół</a:t>
            </a:r>
          </a:p>
          <a:p>
            <a:pPr algn="ctr">
              <a:spcAft>
                <a:spcPts val="0"/>
              </a:spcAft>
              <a:tabLst>
                <a:tab pos="152400" algn="l"/>
              </a:tabLst>
            </a:pPr>
            <a:endParaRPr lang="pl-PL" sz="28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52400" algn="l"/>
              </a:tabLst>
            </a:pP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13 maja</a:t>
            </a:r>
          </a:p>
          <a:p>
            <a:pPr algn="ctr">
              <a:spcAft>
                <a:spcPts val="0"/>
              </a:spcAft>
              <a:tabLst>
                <a:tab pos="152400" algn="l"/>
              </a:tabLst>
            </a:pPr>
            <a:endParaRPr lang="pl-PL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52400" algn="l"/>
              </a:tabLst>
            </a:pPr>
            <a:r>
              <a:rPr lang="pl-PL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kandydat loguje się do systemu </a:t>
            </a:r>
            <a:r>
              <a:rPr lang="pl-PL" sz="280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naborowego</a:t>
            </a:r>
            <a:endParaRPr lang="pl-PL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52400" algn="l"/>
              </a:tabLst>
            </a:pPr>
            <a:endParaRPr lang="pl-PL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721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iksel">
  <a:themeElements>
    <a:clrScheme name="Piks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s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ks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ks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ks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4035</TotalTime>
  <Words>1514</Words>
  <Application>Microsoft Office PowerPoint</Application>
  <PresentationFormat>Pokaz na ekranie (4:3)</PresentationFormat>
  <Paragraphs>194</Paragraphs>
  <Slides>45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6" baseType="lpstr">
      <vt:lpstr>Piksel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Tadeusz Bonk</dc:creator>
  <cp:lastModifiedBy>Wiola</cp:lastModifiedBy>
  <cp:revision>356</cp:revision>
  <cp:lastPrinted>2024-05-06T11:05:00Z</cp:lastPrinted>
  <dcterms:created xsi:type="dcterms:W3CDTF">2019-01-13T13:22:04Z</dcterms:created>
  <dcterms:modified xsi:type="dcterms:W3CDTF">2024-05-06T11:59:15Z</dcterms:modified>
</cp:coreProperties>
</file>