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5" r:id="rId2"/>
  </p:sldMasterIdLst>
  <p:sldIdLst>
    <p:sldId id="256" r:id="rId3"/>
    <p:sldId id="262" r:id="rId4"/>
    <p:sldId id="263" r:id="rId5"/>
    <p:sldId id="264" r:id="rId6"/>
    <p:sldId id="274" r:id="rId7"/>
    <p:sldId id="273" r:id="rId8"/>
    <p:sldId id="257" r:id="rId9"/>
    <p:sldId id="258" r:id="rId10"/>
    <p:sldId id="259" r:id="rId11"/>
    <p:sldId id="265" r:id="rId12"/>
    <p:sldId id="266" r:id="rId13"/>
    <p:sldId id="267" r:id="rId14"/>
    <p:sldId id="268" r:id="rId15"/>
    <p:sldId id="270" r:id="rId16"/>
    <p:sldId id="275" r:id="rId17"/>
    <p:sldId id="271" r:id="rId18"/>
    <p:sldId id="272" r:id="rId19"/>
    <p:sldId id="276" r:id="rId20"/>
    <p:sldId id="277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4662" autoAdjust="0"/>
  </p:normalViewPr>
  <p:slideViewPr>
    <p:cSldViewPr>
      <p:cViewPr varScale="1">
        <p:scale>
          <a:sx n="69" d="100"/>
          <a:sy n="69" d="100"/>
        </p:scale>
        <p:origin x="-13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1E3D07-E12D-4FC5-AC3E-BDC890CBF3F9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03006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2720EC-5B06-4537-8DCD-28742788B1C6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036006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FE99EF-3C71-4672-8530-BE89C3675B06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92830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ytuł i zawartość nad tek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153416-F342-4B1C-ABCE-B7A7D3B1255B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186133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A4930-6A18-4B1A-80DA-F8F83AA72929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696944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D8C721-BD1A-4D68-97A2-C167259DC807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958559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6D102-6956-4070-9555-A48DF84A6741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668941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ytuł i 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wykresu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30E48E-7A10-47A4-9AD4-A3FD86A9AE4A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402144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05.03.2023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05.03.2023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05.03.2023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0CEEC-31FD-4E79-85A7-882E9EC4DD42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480022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05.03.2023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05.03.2023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05.03.2023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05.03.2023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05.03.2023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05.03.2023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05.03.2023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05.03.2023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7C364-CE5E-4156-856E-B18891681051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324818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E6B0F-AFD1-422D-A9EE-40385443F1A0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995059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57A5E-DF1D-4139-96E1-4C7AE4390472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178132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2E944B-43FC-4393-90CE-E89FE3F581F5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20127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26A06-454B-43DB-AE91-A258E5B0B33C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077314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7D4114-5567-4FB1-8920-42A86BF61C97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156451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5E0283-BFC1-4DEB-8601-99C39FC3936C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472250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B"/>
            </a:gs>
            <a:gs pos="50000">
              <a:schemeClr val="bg1"/>
            </a:gs>
            <a:gs pos="100000">
              <a:srgbClr val="FFFFCB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543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43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43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DDED3C-E3C5-4A8D-9DAC-8AB0784E17A0}" type="slidenum">
              <a:rPr lang="pl-PL" altLang="pl-P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pl-PL" altLang="pl-PL" smtClean="0">
              <a:solidFill>
                <a:srgbClr val="000000"/>
              </a:solidFill>
            </a:endParaRPr>
          </a:p>
        </p:txBody>
      </p:sp>
      <p:pic>
        <p:nvPicPr>
          <p:cNvPr id="1031" name="Picture 7" descr="logo2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4223"/>
          <a:stretch>
            <a:fillRect/>
          </a:stretch>
        </p:blipFill>
        <p:spPr bwMode="auto">
          <a:xfrm>
            <a:off x="0" y="115888"/>
            <a:ext cx="9715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8877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DDED3C-E3C5-4A8D-9DAC-8AB0784E17A0}" type="slidenum">
              <a:rPr lang="pl-PL" altLang="pl-P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pl-PL" altLang="pl-PL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abor.pcss.pl/staszow/szkolaponadpodstawowa/" TargetMode="External"/><Relationship Id="rId2" Type="http://schemas.openxmlformats.org/officeDocument/2006/relationships/hyperlink" Target="https://nabor.pcss.pl/buskozdroj/szkolaponadpodstawowa/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2420888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pl-PL" sz="6000" b="1" dirty="0" smtClean="0">
                <a:solidFill>
                  <a:srgbClr val="0070C0"/>
                </a:solidFill>
                <a:latin typeface="Arial Black" pitchFamily="34" charset="0"/>
              </a:rPr>
              <a:t>REKRUTACJA</a:t>
            </a:r>
            <a:br>
              <a:rPr lang="pl-PL" sz="60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pl-PL" dirty="0" smtClean="0">
                <a:solidFill>
                  <a:srgbClr val="0070C0"/>
                </a:solidFill>
                <a:latin typeface="Arial Black" pitchFamily="34" charset="0"/>
              </a:rPr>
              <a:t>do szkół ponadpodstawowych</a:t>
            </a:r>
            <a:r>
              <a:rPr lang="pl-PL" sz="60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pl-PL" sz="60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pl-PL" sz="6000" b="1" dirty="0" smtClean="0">
                <a:solidFill>
                  <a:srgbClr val="0070C0"/>
                </a:solidFill>
                <a:latin typeface="Arial Black" pitchFamily="34" charset="0"/>
              </a:rPr>
              <a:t>2023/2024</a:t>
            </a:r>
            <a:endParaRPr lang="pl-PL" sz="60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4" name="Obraz 3" descr="Opeoron-Rekrutacja-do-szkol-ponadpodstawowych-202020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94512" y="3429000"/>
            <a:ext cx="2749488" cy="183299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95536" y="1052736"/>
            <a:ext cx="849694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>
            <a:spLocks noGrp="1"/>
          </p:cNvSpPr>
          <p:nvPr>
            <p:ph type="ctrTitle"/>
          </p:nvPr>
        </p:nvSpPr>
        <p:spPr>
          <a:xfrm>
            <a:off x="971550" y="188913"/>
            <a:ext cx="7772400" cy="936625"/>
          </a:xfrm>
        </p:spPr>
        <p:txBody>
          <a:bodyPr/>
          <a:lstStyle/>
          <a:p>
            <a:pPr>
              <a:defRPr/>
            </a:pPr>
            <a:r>
              <a:rPr lang="pl-PL" altLang="pl-PL" sz="2000" b="1" kern="1200" dirty="0">
                <a:solidFill>
                  <a:srgbClr val="33CC33"/>
                </a:solidFill>
              </a:rPr>
              <a:t>Postępowanie </a:t>
            </a:r>
            <a:r>
              <a:rPr lang="pl-PL" altLang="pl-PL" sz="2000" b="1" kern="1200" dirty="0" smtClean="0">
                <a:solidFill>
                  <a:srgbClr val="33CC33"/>
                </a:solidFill>
              </a:rPr>
              <a:t>rekrutacyjne</a:t>
            </a:r>
            <a:r>
              <a:rPr lang="pl-PL" sz="2000" b="1" kern="1200" dirty="0">
                <a:solidFill>
                  <a:srgbClr val="33CC33"/>
                </a:solidFill>
              </a:rPr>
              <a:t/>
            </a:r>
            <a:br>
              <a:rPr lang="pl-PL" sz="2000" b="1" kern="1200" dirty="0">
                <a:solidFill>
                  <a:srgbClr val="33CC33"/>
                </a:solidFill>
              </a:rPr>
            </a:br>
            <a:r>
              <a:rPr lang="pl-PL" sz="2000" b="1" kern="1200" dirty="0" smtClean="0">
                <a:solidFill>
                  <a:srgbClr val="33CC33"/>
                </a:solidFill>
              </a:rPr>
              <a:t>2023/2024</a:t>
            </a:r>
            <a:r>
              <a:rPr lang="pl-PL" altLang="pl-PL" sz="2000" b="1" kern="1200" dirty="0" smtClean="0">
                <a:solidFill>
                  <a:srgbClr val="33CC33"/>
                </a:solidFill>
              </a:rPr>
              <a:t> </a:t>
            </a:r>
            <a:r>
              <a:rPr lang="pl-PL" altLang="pl-PL" sz="2000" b="1" kern="1200" dirty="0">
                <a:solidFill>
                  <a:srgbClr val="33CC33"/>
                </a:solidFill>
              </a:rPr>
              <a:t>do szkół ponadpodstawowych:</a:t>
            </a:r>
            <a:br>
              <a:rPr lang="pl-PL" altLang="pl-PL" sz="2000" b="1" kern="1200" dirty="0">
                <a:solidFill>
                  <a:srgbClr val="33CC33"/>
                </a:solidFill>
              </a:rPr>
            </a:br>
            <a:r>
              <a:rPr lang="pl-PL" altLang="pl-PL" sz="2000" b="1" kern="1200" dirty="0">
                <a:solidFill>
                  <a:srgbClr val="33CC33"/>
                </a:solidFill>
              </a:rPr>
              <a:t>obliczanie punktów rekrutacyjnych</a:t>
            </a:r>
            <a:endParaRPr lang="pl-PL" altLang="pl-PL" sz="2000" b="1" u="sng" dirty="0">
              <a:solidFill>
                <a:srgbClr val="240CB4"/>
              </a:solidFill>
            </a:endParaRPr>
          </a:p>
        </p:txBody>
      </p:sp>
      <p:sp>
        <p:nvSpPr>
          <p:cNvPr id="40963" name="Podtytuł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412875"/>
            <a:ext cx="8424862" cy="5329238"/>
          </a:xfrm>
        </p:spPr>
        <p:txBody>
          <a:bodyPr/>
          <a:lstStyle/>
          <a:p>
            <a:pPr algn="l"/>
            <a:r>
              <a:rPr lang="pl-PL" altLang="pl-PL" sz="1800" b="1" dirty="0" smtClean="0"/>
              <a:t>Przeliczanie na punkty wyników egzaminu ósmoklasisty:</a:t>
            </a:r>
          </a:p>
          <a:p>
            <a:pPr algn="l"/>
            <a:endParaRPr lang="pl-PL" altLang="pl-PL" sz="900" dirty="0" smtClean="0"/>
          </a:p>
          <a:p>
            <a:pPr algn="l"/>
            <a:r>
              <a:rPr lang="pl-PL" altLang="pl-PL" sz="1800" dirty="0" smtClean="0"/>
              <a:t>1) wynik przedstawiony w procentach z:</a:t>
            </a:r>
          </a:p>
          <a:p>
            <a:pPr algn="l"/>
            <a:r>
              <a:rPr lang="pl-PL" altLang="pl-PL" sz="1800" dirty="0" smtClean="0"/>
              <a:t>      a) języka polskiego,</a:t>
            </a:r>
          </a:p>
          <a:p>
            <a:pPr algn="l"/>
            <a:r>
              <a:rPr lang="pl-PL" altLang="pl-PL" sz="1800" dirty="0" smtClean="0"/>
              <a:t>      b) matematyki</a:t>
            </a:r>
          </a:p>
          <a:p>
            <a:pPr algn="l"/>
            <a:r>
              <a:rPr lang="pl-PL" altLang="pl-PL" sz="1800" dirty="0" smtClean="0"/>
              <a:t>              – mnoży się przez 0,35;</a:t>
            </a:r>
          </a:p>
          <a:p>
            <a:pPr algn="l"/>
            <a:r>
              <a:rPr lang="pl-PL" altLang="pl-PL" sz="1800" dirty="0" smtClean="0"/>
              <a:t>2) wynik przedstawiony w procentach z języka obcego nowożytnego</a:t>
            </a:r>
          </a:p>
          <a:p>
            <a:pPr algn="l"/>
            <a:r>
              <a:rPr lang="pl-PL" altLang="pl-PL" sz="1800" dirty="0" smtClean="0"/>
              <a:t>             – mnoży się przez 0,3.</a:t>
            </a:r>
          </a:p>
          <a:p>
            <a:pPr algn="l"/>
            <a:endParaRPr lang="pl-PL" altLang="pl-PL" sz="900" dirty="0" smtClean="0"/>
          </a:p>
          <a:p>
            <a:pPr algn="l"/>
            <a:r>
              <a:rPr lang="pl-PL" altLang="pl-PL" sz="1800" b="1" dirty="0" smtClean="0"/>
              <a:t>Przeliczanie na punkty ocen z zajęć edukacyjnych</a:t>
            </a:r>
            <a:r>
              <a:rPr lang="pl-PL" altLang="pl-PL" sz="1800" dirty="0" smtClean="0"/>
              <a:t>, wymienionych odpowiednio na świadectwie ukończenia szkoły podstawowej, za oceny wyrażone w stopniu:</a:t>
            </a:r>
          </a:p>
          <a:p>
            <a:pPr algn="l"/>
            <a:endParaRPr lang="pl-PL" altLang="pl-PL" sz="900" dirty="0" smtClean="0"/>
          </a:p>
          <a:p>
            <a:pPr algn="l"/>
            <a:r>
              <a:rPr lang="pl-PL" altLang="pl-PL" sz="1800" dirty="0" smtClean="0"/>
              <a:t>1) celującym – przyznaje się po 18 punktów;</a:t>
            </a:r>
          </a:p>
          <a:p>
            <a:pPr algn="l"/>
            <a:r>
              <a:rPr lang="pl-PL" altLang="pl-PL" sz="1800" dirty="0" smtClean="0"/>
              <a:t>2) bardzo dobrym – przyznaje się po 17 punktów;</a:t>
            </a:r>
          </a:p>
          <a:p>
            <a:pPr algn="l"/>
            <a:r>
              <a:rPr lang="pl-PL" altLang="pl-PL" sz="1800" dirty="0" smtClean="0"/>
              <a:t>3) dobrym – przyznaje się po 14 punktów;</a:t>
            </a:r>
          </a:p>
          <a:p>
            <a:pPr algn="l"/>
            <a:r>
              <a:rPr lang="pl-PL" altLang="pl-PL" sz="1800" dirty="0" smtClean="0"/>
              <a:t>4) dostatecznym – przyznaje się po 8 punktów;</a:t>
            </a:r>
          </a:p>
          <a:p>
            <a:pPr algn="l"/>
            <a:r>
              <a:rPr lang="pl-PL" altLang="pl-PL" sz="1800" dirty="0" smtClean="0"/>
              <a:t>5) dopuszczającym – przyznaje się po 2 punkty.</a:t>
            </a:r>
          </a:p>
        </p:txBody>
      </p:sp>
    </p:spTree>
    <p:extLst>
      <p:ext uri="{BB962C8B-B14F-4D97-AF65-F5344CB8AC3E}">
        <p14:creationId xmlns="" xmlns:p14="http://schemas.microsoft.com/office/powerpoint/2010/main" val="1408616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>
            <a:spLocks noGrp="1"/>
          </p:cNvSpPr>
          <p:nvPr>
            <p:ph type="ctrTitle"/>
          </p:nvPr>
        </p:nvSpPr>
        <p:spPr>
          <a:xfrm>
            <a:off x="971550" y="188913"/>
            <a:ext cx="7772400" cy="863600"/>
          </a:xfrm>
        </p:spPr>
        <p:txBody>
          <a:bodyPr/>
          <a:lstStyle/>
          <a:p>
            <a:pPr>
              <a:defRPr/>
            </a:pPr>
            <a:r>
              <a:rPr lang="pl-PL" altLang="pl-PL" sz="2000" b="1" kern="1200" dirty="0">
                <a:solidFill>
                  <a:srgbClr val="33CC33"/>
                </a:solidFill>
              </a:rPr>
              <a:t>Postępowanie </a:t>
            </a:r>
            <a:r>
              <a:rPr lang="pl-PL" altLang="pl-PL" sz="2000" b="1" kern="1200" dirty="0" smtClean="0">
                <a:solidFill>
                  <a:srgbClr val="33CC33"/>
                </a:solidFill>
              </a:rPr>
              <a:t>rekrutacyjne</a:t>
            </a:r>
            <a:r>
              <a:rPr lang="pl-PL" sz="2000" b="1" kern="1200" dirty="0">
                <a:solidFill>
                  <a:srgbClr val="33CC33"/>
                </a:solidFill>
              </a:rPr>
              <a:t/>
            </a:r>
            <a:br>
              <a:rPr lang="pl-PL" sz="2000" b="1" kern="1200" dirty="0">
                <a:solidFill>
                  <a:srgbClr val="33CC33"/>
                </a:solidFill>
              </a:rPr>
            </a:br>
            <a:r>
              <a:rPr lang="pl-PL" sz="2000" b="1" kern="1200" dirty="0" smtClean="0">
                <a:solidFill>
                  <a:srgbClr val="33CC33"/>
                </a:solidFill>
              </a:rPr>
              <a:t>2022/2023 </a:t>
            </a:r>
            <a:r>
              <a:rPr lang="pl-PL" altLang="pl-PL" sz="2000" b="1" kern="1200" dirty="0" smtClean="0">
                <a:solidFill>
                  <a:srgbClr val="33CC33"/>
                </a:solidFill>
              </a:rPr>
              <a:t>do </a:t>
            </a:r>
            <a:r>
              <a:rPr lang="pl-PL" altLang="pl-PL" sz="2000" b="1" kern="1200" dirty="0">
                <a:solidFill>
                  <a:srgbClr val="33CC33"/>
                </a:solidFill>
              </a:rPr>
              <a:t>szkół ponadpodstawowych:</a:t>
            </a:r>
            <a:br>
              <a:rPr lang="pl-PL" altLang="pl-PL" sz="2000" b="1" kern="1200" dirty="0">
                <a:solidFill>
                  <a:srgbClr val="33CC33"/>
                </a:solidFill>
              </a:rPr>
            </a:br>
            <a:r>
              <a:rPr lang="pl-PL" altLang="pl-PL" sz="2000" b="1" kern="1200" dirty="0">
                <a:solidFill>
                  <a:srgbClr val="33CC33"/>
                </a:solidFill>
              </a:rPr>
              <a:t>obliczanie punktów rekrutacyjnych – c.d.</a:t>
            </a:r>
            <a:endParaRPr lang="pl-PL" altLang="pl-PL" sz="2000" b="1" u="sng" dirty="0">
              <a:solidFill>
                <a:srgbClr val="240CB4"/>
              </a:solidFill>
            </a:endParaRPr>
          </a:p>
        </p:txBody>
      </p:sp>
      <p:sp>
        <p:nvSpPr>
          <p:cNvPr id="41987" name="Podtytuł 2"/>
          <p:cNvSpPr>
            <a:spLocks noGrp="1" noChangeArrowheads="1"/>
          </p:cNvSpPr>
          <p:nvPr>
            <p:ph type="subTitle" idx="1"/>
          </p:nvPr>
        </p:nvSpPr>
        <p:spPr>
          <a:xfrm>
            <a:off x="0" y="1844675"/>
            <a:ext cx="9144000" cy="4752975"/>
          </a:xfrm>
        </p:spPr>
        <p:txBody>
          <a:bodyPr/>
          <a:lstStyle/>
          <a:p>
            <a:pPr algn="just"/>
            <a:r>
              <a:rPr lang="pl-PL" altLang="pl-PL" sz="2000" dirty="0" smtClean="0"/>
              <a:t>Za </a:t>
            </a:r>
            <a:r>
              <a:rPr lang="pl-PL" altLang="pl-PL" sz="2000" b="1" dirty="0" smtClean="0"/>
              <a:t>świadectwo ukończenia szkoły podstawowej z wyróżnieniem</a:t>
            </a:r>
            <a:r>
              <a:rPr lang="pl-PL" altLang="pl-PL" sz="2000" dirty="0" smtClean="0"/>
              <a:t> przyznaje się </a:t>
            </a:r>
            <a:r>
              <a:rPr lang="pl-PL" altLang="pl-PL" sz="2000" b="1" dirty="0" smtClean="0">
                <a:solidFill>
                  <a:srgbClr val="240CB4"/>
                </a:solidFill>
              </a:rPr>
              <a:t>7 punktów.</a:t>
            </a:r>
          </a:p>
          <a:p>
            <a:pPr algn="just"/>
            <a:r>
              <a:rPr lang="pl-PL" altLang="pl-PL" sz="2000" b="1" dirty="0" smtClean="0"/>
              <a:t> </a:t>
            </a:r>
            <a:endParaRPr lang="pl-PL" altLang="pl-PL" sz="2000" dirty="0" smtClean="0"/>
          </a:p>
          <a:p>
            <a:pPr algn="just"/>
            <a:r>
              <a:rPr lang="pl-PL" altLang="pl-PL" sz="2000" dirty="0" smtClean="0"/>
              <a:t>Za</a:t>
            </a:r>
            <a:r>
              <a:rPr lang="pl-PL" altLang="pl-PL" sz="2000" b="1" dirty="0" smtClean="0"/>
              <a:t> </a:t>
            </a:r>
            <a:r>
              <a:rPr lang="pl-PL" altLang="pl-PL" sz="2000" dirty="0" smtClean="0"/>
              <a:t>osiągnięcia w zakresie </a:t>
            </a:r>
            <a:r>
              <a:rPr lang="pl-PL" altLang="pl-PL" sz="2000" b="1" dirty="0" smtClean="0"/>
              <a:t>aktywności społecznej</a:t>
            </a:r>
            <a:r>
              <a:rPr lang="pl-PL" altLang="pl-PL" sz="2000" dirty="0" smtClean="0"/>
              <a:t>, </a:t>
            </a:r>
            <a:r>
              <a:rPr lang="pl-PL" altLang="pl-PL" sz="2000" b="1" dirty="0" smtClean="0"/>
              <a:t>w tym na rzecz środowiska szkolnego, w szczególności w formie wolontariatu</a:t>
            </a:r>
            <a:r>
              <a:rPr lang="pl-PL" altLang="pl-PL" sz="2000" dirty="0" smtClean="0"/>
              <a:t>, przyznaje się </a:t>
            </a:r>
            <a:r>
              <a:rPr lang="pl-PL" altLang="pl-PL" sz="2000" b="1" dirty="0" smtClean="0">
                <a:solidFill>
                  <a:srgbClr val="240CB4"/>
                </a:solidFill>
              </a:rPr>
              <a:t>3 punkty.</a:t>
            </a:r>
          </a:p>
          <a:p>
            <a:pPr algn="just"/>
            <a:endParaRPr lang="pl-PL" altLang="pl-PL" sz="2000" dirty="0" smtClean="0"/>
          </a:p>
          <a:p>
            <a:pPr algn="just"/>
            <a:r>
              <a:rPr lang="pl-PL" altLang="pl-PL" sz="2000" dirty="0" smtClean="0"/>
              <a:t>Za szczególne osiągnięcia w </a:t>
            </a:r>
            <a:r>
              <a:rPr lang="pl-PL" altLang="pl-PL" sz="2000" b="1" dirty="0" smtClean="0"/>
              <a:t>zawodach wiedzy, artystycznych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i sportowych </a:t>
            </a:r>
            <a:r>
              <a:rPr lang="pl-PL" altLang="pl-PL" sz="2000" dirty="0" smtClean="0"/>
              <a:t>przyznaje się maksymalnie </a:t>
            </a:r>
            <a:r>
              <a:rPr lang="pl-PL" altLang="pl-PL" sz="2000" b="1" dirty="0" smtClean="0">
                <a:solidFill>
                  <a:srgbClr val="240CB4"/>
                </a:solidFill>
              </a:rPr>
              <a:t>18 </a:t>
            </a:r>
            <a:r>
              <a:rPr lang="pl-PL" altLang="pl-PL" sz="2000" b="1" dirty="0" smtClean="0">
                <a:solidFill>
                  <a:srgbClr val="240CB4"/>
                </a:solidFill>
              </a:rPr>
              <a:t>punktów</a:t>
            </a:r>
            <a:r>
              <a:rPr lang="pl-PL" altLang="pl-PL" sz="2000" b="1" dirty="0" smtClean="0"/>
              <a:t> (</a:t>
            </a:r>
            <a:r>
              <a:rPr lang="pl-PL" sz="2000" b="1" dirty="0" smtClean="0"/>
              <a:t>od </a:t>
            </a:r>
            <a:r>
              <a:rPr lang="pl-PL" sz="2000" b="1" dirty="0" smtClean="0"/>
              <a:t>2 do 10 za jeden, ale nie więcej niż 18 w </a:t>
            </a:r>
            <a:r>
              <a:rPr lang="pl-PL" sz="2000" b="1" dirty="0" smtClean="0"/>
              <a:t>sumie).</a:t>
            </a:r>
            <a:endParaRPr lang="pl-PL" altLang="pl-PL" sz="2000" b="1" dirty="0" smtClean="0">
              <a:solidFill>
                <a:srgbClr val="240CB4"/>
              </a:solidFill>
            </a:endParaRPr>
          </a:p>
          <a:p>
            <a:pPr algn="just"/>
            <a:endParaRPr lang="pl-PL" altLang="pl-PL" sz="2000" b="1" dirty="0" smtClean="0">
              <a:solidFill>
                <a:srgbClr val="FF0000"/>
              </a:solidFill>
            </a:endParaRPr>
          </a:p>
          <a:p>
            <a:pPr algn="just"/>
            <a:endParaRPr lang="pl-PL" altLang="pl-PL" sz="1800" b="1" dirty="0" smtClean="0">
              <a:solidFill>
                <a:srgbClr val="FF0000"/>
              </a:solidFill>
            </a:endParaRPr>
          </a:p>
          <a:p>
            <a:pPr algn="l"/>
            <a:endParaRPr lang="pl-PL" altLang="pl-PL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365372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>
            <a:spLocks noGrp="1"/>
          </p:cNvSpPr>
          <p:nvPr>
            <p:ph type="title"/>
          </p:nvPr>
        </p:nvSpPr>
        <p:spPr>
          <a:xfrm>
            <a:off x="1042988" y="115888"/>
            <a:ext cx="7921625" cy="865187"/>
          </a:xfrm>
        </p:spPr>
        <p:txBody>
          <a:bodyPr/>
          <a:lstStyle/>
          <a:p>
            <a:pPr>
              <a:defRPr/>
            </a:pPr>
            <a:r>
              <a:rPr lang="pl-PL" altLang="pl-PL" sz="2400" b="1" kern="1200" dirty="0">
                <a:solidFill>
                  <a:srgbClr val="33CC33"/>
                </a:solidFill>
              </a:rPr>
              <a:t>Zasady rekrutacji do szkół ponadpodstawowych: maksymalna liczba punktów możliwych do uzyskania</a:t>
            </a:r>
            <a:endParaRPr lang="pl-PL" altLang="pl-PL" sz="2400" b="1" u="sng" dirty="0">
              <a:solidFill>
                <a:srgbClr val="240CB4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395288" y="1125538"/>
          <a:ext cx="8497887" cy="5377314"/>
        </p:xfrm>
        <a:graphic>
          <a:graphicData uri="http://schemas.openxmlformats.org/drawingml/2006/table">
            <a:tbl>
              <a:tblPr/>
              <a:tblGrid>
                <a:gridCol w="4752975"/>
                <a:gridCol w="2016125"/>
                <a:gridCol w="1728787"/>
              </a:tblGrid>
              <a:tr h="1122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Kryteria - egzamin ósmoklasisty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wyniki </a:t>
                      </a:r>
                      <a:b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</a:b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z egzaminu ósmoklasisty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(%)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punkty w postępowaniu rekrutacyjnym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wynik z języka polskiego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(max)  100%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x 0,35 = 35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wynik z matematyki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(max)  100%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x 0,35 = 35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wynik z języka obcego nowożytnego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(max)  100%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x 0,30 = 30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max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100 pkt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Kryteria - świadectwo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ocena z języka polskiego </a:t>
                      </a:r>
                      <a:endParaRPr kumimoji="0" lang="pl-PL" altLang="pl-PL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(max)  18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ocena z matematyki</a:t>
                      </a:r>
                      <a:endParaRPr kumimoji="0" lang="pl-PL" altLang="pl-PL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(max)  18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ocena z I przedmiotu  wybranego przez szkołę ponadpodstawową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(max)  18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ocena z II przedmiotu wybranego przez szkołę ponadpodstawową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(max)  18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aktywność społeczna, w tym na rzecz środowiska szkolnego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3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świadectwo ukończenia szkoły podstawowej z wyróżnieniem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7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6038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szczególne osiągnięcia w zawodach wiedzy, artystycznych</a:t>
                      </a:r>
                      <a:b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</a:b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i sportowych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(max)  18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max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100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Razem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200 pkt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87494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6652"/>
            <a:ext cx="8280920" cy="6210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26478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Przykłady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95536" y="1700808"/>
            <a:ext cx="83529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ZESPÓŁ SZKÓŁ </a:t>
            </a:r>
            <a:r>
              <a:rPr lang="pl-PL" dirty="0" smtClean="0"/>
              <a:t>TECHNICZNYCH I OGÓLNOKSZTAŁCĄCYCH IM. KAZIMIERZA WIELKIEGO W </a:t>
            </a:r>
            <a:r>
              <a:rPr lang="pl-PL" dirty="0" smtClean="0"/>
              <a:t>BUSKU-ZDROJU</a:t>
            </a:r>
          </a:p>
          <a:p>
            <a:r>
              <a:rPr lang="pl-PL" dirty="0" smtClean="0"/>
              <a:t>Dla </a:t>
            </a:r>
            <a:r>
              <a:rPr lang="pl-PL" dirty="0" smtClean="0"/>
              <a:t>rekrutacji do następujących typów szkół, brane są pod uwagę następujące przedmioty ze świadectwa ukończenia szkoły podstawowej: </a:t>
            </a:r>
            <a:endParaRPr lang="pl-PL" dirty="0" smtClean="0"/>
          </a:p>
          <a:p>
            <a:pPr marL="342900" indent="-342900">
              <a:buAutoNum type="arabicParenR"/>
            </a:pPr>
            <a:r>
              <a:rPr lang="pl-PL" dirty="0" smtClean="0"/>
              <a:t>do </a:t>
            </a:r>
            <a:r>
              <a:rPr lang="pl-PL" dirty="0" smtClean="0"/>
              <a:t>Technikum Nr 3: język polski, matematyka, język obcy, informatyka; </a:t>
            </a:r>
            <a:endParaRPr lang="pl-PL" dirty="0" smtClean="0"/>
          </a:p>
          <a:p>
            <a:pPr marL="342900" indent="-342900">
              <a:buAutoNum type="arabicParenR"/>
            </a:pPr>
            <a:r>
              <a:rPr lang="pl-PL" dirty="0" smtClean="0"/>
              <a:t>do </a:t>
            </a:r>
            <a:r>
              <a:rPr lang="pl-PL" dirty="0" smtClean="0"/>
              <a:t>II Liceum Ogólnokształcącym: język polski, matematyka, język obcy, biologia</a:t>
            </a:r>
            <a:r>
              <a:rPr lang="pl-PL" dirty="0" smtClean="0"/>
              <a:t>;</a:t>
            </a:r>
          </a:p>
          <a:p>
            <a:pPr marL="342900" indent="-342900">
              <a:buAutoNum type="arabicParenR"/>
            </a:pPr>
            <a:r>
              <a:rPr lang="pl-PL" dirty="0" smtClean="0"/>
              <a:t>do </a:t>
            </a:r>
            <a:r>
              <a:rPr lang="pl-PL" dirty="0" smtClean="0"/>
              <a:t>Branżowej Szkole I Stopnia Nr 3: język polski, matematyka, język obcy, informatyka. </a:t>
            </a:r>
            <a:endParaRPr lang="pl-PL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Szczególne osiągnięcia ucznia: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S</a:t>
            </a:r>
            <a:r>
              <a:rPr lang="pl-PL" sz="2000" dirty="0" smtClean="0"/>
              <a:t>zczególne </a:t>
            </a:r>
            <a:r>
              <a:rPr lang="pl-PL" sz="2000" dirty="0" smtClean="0"/>
              <a:t>osiągnięcia ucznia wymienione na świadectwie, w tym: </a:t>
            </a:r>
            <a:endParaRPr lang="pl-PL" sz="2000" dirty="0" smtClean="0"/>
          </a:p>
          <a:p>
            <a:pPr>
              <a:buFont typeface="Wingdings" pitchFamily="2" charset="2"/>
              <a:buChar char="ü"/>
            </a:pPr>
            <a:r>
              <a:rPr lang="pl-PL" sz="2000" dirty="0" smtClean="0"/>
              <a:t>a</a:t>
            </a:r>
            <a:r>
              <a:rPr lang="pl-PL" sz="2000" dirty="0" smtClean="0"/>
              <a:t>) potwierdzone osiągnięcia w zawodach wiedzy będących konkursem o zasięgu </a:t>
            </a:r>
            <a:r>
              <a:rPr lang="pl-PL" sz="2000" dirty="0" err="1" smtClean="0"/>
              <a:t>ponadwojewódzkim</a:t>
            </a:r>
            <a:r>
              <a:rPr lang="pl-PL" sz="2000" dirty="0" smtClean="0"/>
              <a:t> organizowanym przez kuratorów oświaty na podstawie zawartych porozumień: </a:t>
            </a:r>
            <a:endParaRPr lang="pl-PL" sz="2000" dirty="0" smtClean="0"/>
          </a:p>
          <a:p>
            <a:r>
              <a:rPr lang="pl-PL" sz="2000" dirty="0" smtClean="0"/>
              <a:t>- </a:t>
            </a:r>
            <a:r>
              <a:rPr lang="pl-PL" sz="2000" dirty="0" smtClean="0"/>
              <a:t>tytuł finalisty konkursu przedmiotowego - 10 pkt</a:t>
            </a:r>
            <a:r>
              <a:rPr lang="pl-PL" sz="2000" dirty="0" smtClean="0"/>
              <a:t>.,</a:t>
            </a:r>
          </a:p>
          <a:p>
            <a:r>
              <a:rPr lang="pl-PL" sz="2000" dirty="0" smtClean="0"/>
              <a:t>- </a:t>
            </a:r>
            <a:r>
              <a:rPr lang="pl-PL" sz="2000" dirty="0" smtClean="0"/>
              <a:t>tytuł laureata konkursu tematycznego lub interdyscyplinarnego - 7pkt., </a:t>
            </a:r>
            <a:endParaRPr lang="pl-PL" sz="2000" dirty="0" smtClean="0"/>
          </a:p>
          <a:p>
            <a:r>
              <a:rPr lang="pl-PL" sz="2000" dirty="0" smtClean="0"/>
              <a:t>- </a:t>
            </a:r>
            <a:r>
              <a:rPr lang="pl-PL" sz="2000" dirty="0" smtClean="0"/>
              <a:t>tytuł finalisty konkursu tematycznego lub interdyscyplinarnego - 5pkt., </a:t>
            </a:r>
            <a:endParaRPr lang="pl-PL" sz="2000" dirty="0" smtClean="0"/>
          </a:p>
          <a:p>
            <a:endParaRPr lang="pl-PL" sz="2000" dirty="0" smtClean="0"/>
          </a:p>
          <a:p>
            <a:pPr>
              <a:buFont typeface="Wingdings" pitchFamily="2" charset="2"/>
              <a:buChar char="ü"/>
            </a:pPr>
            <a:r>
              <a:rPr lang="pl-PL" sz="2000" dirty="0" smtClean="0"/>
              <a:t>b) potwierdzone osiągnięcia uzyskane w zawodach wiedzy będących konkursem o zasięgu międzynarodowym albo ogólnopolskim, przeprowadzanym zgodnie z </a:t>
            </a:r>
            <a:r>
              <a:rPr lang="pl-PL" sz="2000" dirty="0" smtClean="0"/>
              <a:t>przepisami:</a:t>
            </a:r>
          </a:p>
          <a:p>
            <a:pPr>
              <a:buNone/>
            </a:pPr>
            <a:r>
              <a:rPr lang="pl-PL" sz="2000" dirty="0" smtClean="0"/>
              <a:t> </a:t>
            </a:r>
            <a:r>
              <a:rPr lang="pl-PL" sz="2000" dirty="0" smtClean="0"/>
              <a:t>   - </a:t>
            </a:r>
            <a:r>
              <a:rPr lang="pl-PL" sz="2000" dirty="0" smtClean="0"/>
              <a:t>tytułu finalisty konkursu przedmiotowego – przyznaje się 10 pkt</a:t>
            </a:r>
            <a:r>
              <a:rPr lang="pl-PL" sz="2000" dirty="0" smtClean="0"/>
              <a:t>.,</a:t>
            </a:r>
          </a:p>
          <a:p>
            <a:pPr>
              <a:buNone/>
            </a:pPr>
            <a:r>
              <a:rPr lang="pl-PL" sz="2000" dirty="0" smtClean="0"/>
              <a:t> </a:t>
            </a:r>
            <a:r>
              <a:rPr lang="pl-PL" sz="2000" dirty="0" smtClean="0"/>
              <a:t>   </a:t>
            </a:r>
            <a:r>
              <a:rPr lang="pl-PL" sz="2000" dirty="0" smtClean="0"/>
              <a:t>- </a:t>
            </a:r>
            <a:r>
              <a:rPr lang="pl-PL" sz="2000" dirty="0" smtClean="0"/>
              <a:t>tytułu laureata </a:t>
            </a:r>
            <a:r>
              <a:rPr lang="pl-PL" sz="2000" dirty="0" smtClean="0"/>
              <a:t>konkursu interdyscyplinarnego – przyznaje się 7 pkt</a:t>
            </a:r>
            <a:r>
              <a:rPr lang="pl-PL" sz="2000" dirty="0" smtClean="0"/>
              <a:t>.,</a:t>
            </a:r>
          </a:p>
          <a:p>
            <a:pPr>
              <a:buNone/>
            </a:pPr>
            <a:r>
              <a:rPr lang="pl-PL" sz="2000" dirty="0" smtClean="0"/>
              <a:t> </a:t>
            </a:r>
            <a:r>
              <a:rPr lang="pl-PL" sz="2000" dirty="0" smtClean="0"/>
              <a:t>    </a:t>
            </a:r>
            <a:r>
              <a:rPr lang="pl-PL" sz="2000" dirty="0" smtClean="0"/>
              <a:t>- tytułu finalisty konkursu interdyscyplinarnego – przyznaje się 5 </a:t>
            </a:r>
            <a:r>
              <a:rPr lang="pl-PL" sz="2000" dirty="0" err="1" smtClean="0"/>
              <a:t>pkt</a:t>
            </a:r>
            <a:r>
              <a:rPr lang="pl-PL" sz="2000" dirty="0" smtClean="0"/>
              <a:t>; </a:t>
            </a:r>
            <a:endParaRPr lang="pl-PL" sz="2000" dirty="0"/>
          </a:p>
        </p:txBody>
      </p:sp>
    </p:spTree>
    <p:extLst>
      <p:ext uri="{BB962C8B-B14F-4D97-AF65-F5344CB8AC3E}">
        <p14:creationId xmlns="" xmlns:p14="http://schemas.microsoft.com/office/powerpoint/2010/main" val="3456559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/>
          <a:lstStyle/>
          <a:p>
            <a:r>
              <a:rPr lang="pl-PL" dirty="0" smtClean="0"/>
              <a:t>Szczególne osiągnięcia ucznia: 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31032" y="1601416"/>
            <a:ext cx="8712968" cy="5256584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sz="2000" dirty="0" smtClean="0"/>
              <a:t>c) potwierdzone osiągnięcia uzyskane w zawodach wiedzy będących konkursem o zasięgu wojewódzkim organizowanym przez kuratora oświaty: </a:t>
            </a:r>
            <a:endParaRPr lang="pl-PL" sz="2000" dirty="0" smtClean="0"/>
          </a:p>
          <a:p>
            <a:pPr>
              <a:buFontTx/>
              <a:buChar char="-"/>
            </a:pPr>
            <a:r>
              <a:rPr lang="pl-PL" sz="2000" dirty="0" smtClean="0"/>
              <a:t>dwóch </a:t>
            </a:r>
            <a:r>
              <a:rPr lang="pl-PL" sz="2000" dirty="0" smtClean="0"/>
              <a:t>lub więcej tytułów finalisty konkursu przedmiotowego - 10 pkt</a:t>
            </a:r>
            <a:r>
              <a:rPr lang="pl-PL" sz="2000" dirty="0" smtClean="0"/>
              <a:t>.,</a:t>
            </a:r>
          </a:p>
          <a:p>
            <a:pPr>
              <a:buFontTx/>
              <a:buChar char="-"/>
            </a:pPr>
            <a:r>
              <a:rPr lang="pl-PL" sz="2000" dirty="0" smtClean="0"/>
              <a:t>dwóch </a:t>
            </a:r>
            <a:r>
              <a:rPr lang="pl-PL" sz="2000" dirty="0" smtClean="0"/>
              <a:t>lub więcej tytułów laureata konkursu tematycznego lub interdyscyplinarnego </a:t>
            </a:r>
            <a:r>
              <a:rPr lang="pl-PL" sz="2000" dirty="0" smtClean="0"/>
              <a:t>– </a:t>
            </a:r>
            <a:r>
              <a:rPr lang="pl-PL" sz="2000" dirty="0" smtClean="0"/>
              <a:t>7 p</a:t>
            </a:r>
            <a:r>
              <a:rPr lang="pl-PL" sz="2000" dirty="0" smtClean="0"/>
              <a:t>kt.</a:t>
            </a:r>
          </a:p>
          <a:p>
            <a:pPr>
              <a:buFontTx/>
              <a:buChar char="-"/>
            </a:pPr>
            <a:r>
              <a:rPr lang="pl-PL" sz="2000" dirty="0" smtClean="0"/>
              <a:t>dwóch </a:t>
            </a:r>
            <a:r>
              <a:rPr lang="pl-PL" sz="2000" dirty="0" smtClean="0"/>
              <a:t>lub więcej tytułów finalisty konkursu tematycznego lub interdyscyplinarnego - 5 pkt</a:t>
            </a:r>
            <a:r>
              <a:rPr lang="pl-PL" sz="2000" dirty="0" smtClean="0"/>
              <a:t>.,</a:t>
            </a:r>
          </a:p>
          <a:p>
            <a:pPr>
              <a:buFontTx/>
              <a:buChar char="-"/>
            </a:pPr>
            <a:r>
              <a:rPr lang="pl-PL" sz="2000" dirty="0" smtClean="0"/>
              <a:t>tytuł </a:t>
            </a:r>
            <a:r>
              <a:rPr lang="pl-PL" sz="2000" dirty="0" smtClean="0"/>
              <a:t>finalisty jednego konkursu przedmiotowego - 7 pkt., </a:t>
            </a:r>
            <a:endParaRPr lang="pl-PL" sz="2000" dirty="0" smtClean="0"/>
          </a:p>
          <a:p>
            <a:pPr>
              <a:buFontTx/>
              <a:buChar char="-"/>
            </a:pPr>
            <a:r>
              <a:rPr lang="pl-PL" sz="2000" dirty="0" smtClean="0"/>
              <a:t>tytuł </a:t>
            </a:r>
            <a:r>
              <a:rPr lang="pl-PL" sz="2000" dirty="0" smtClean="0"/>
              <a:t>laureata konkursu tematycznego lub interdyscyplinarnego - 5 pkt., </a:t>
            </a:r>
            <a:endParaRPr lang="pl-PL" sz="2000" dirty="0" smtClean="0"/>
          </a:p>
          <a:p>
            <a:pPr>
              <a:buFontTx/>
              <a:buChar char="-"/>
            </a:pPr>
            <a:r>
              <a:rPr lang="pl-PL" sz="2000" dirty="0" smtClean="0"/>
              <a:t>tytuł </a:t>
            </a:r>
            <a:r>
              <a:rPr lang="pl-PL" sz="2000" dirty="0" smtClean="0"/>
              <a:t>finalisty konkursu tematycznego lub interdyscyplinarnego - 3 pkt., </a:t>
            </a:r>
            <a:endParaRPr lang="pl-PL" sz="2000" dirty="0" smtClean="0"/>
          </a:p>
          <a:p>
            <a:pPr>
              <a:buNone/>
            </a:pPr>
            <a:endParaRPr lang="pl-PL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1194010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/>
          <a:lstStyle/>
          <a:p>
            <a:pPr lvl="0">
              <a:defRPr/>
            </a:pPr>
            <a:r>
              <a:rPr lang="pl-PL" dirty="0" smtClean="0"/>
              <a:t>Szczególne osiągnięcia ucznia: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sz="2000" dirty="0" smtClean="0"/>
              <a:t>d) potwierdzone osiągnięcia uzyskane w zawodach wiedzy będących konkursem o zasięgu </a:t>
            </a:r>
            <a:r>
              <a:rPr lang="pl-PL" sz="2000" dirty="0" err="1" smtClean="0"/>
              <a:t>ponadwojewódzkim</a:t>
            </a:r>
            <a:r>
              <a:rPr lang="pl-PL" sz="2000" dirty="0" smtClean="0"/>
              <a:t> lub wojewódzkim, przeprowadzanym zgodnie z przepisami: </a:t>
            </a:r>
          </a:p>
          <a:p>
            <a:pPr>
              <a:buFontTx/>
              <a:buChar char="-"/>
            </a:pPr>
            <a:r>
              <a:rPr lang="pl-PL" sz="2000" dirty="0" smtClean="0"/>
              <a:t>dwóch lub więcej tytułów finalisty konkursu przedmiotowego –10 </a:t>
            </a:r>
            <a:r>
              <a:rPr lang="pl-PL" sz="2000" dirty="0" err="1" smtClean="0"/>
              <a:t>pkt</a:t>
            </a:r>
            <a:endParaRPr lang="pl-PL" sz="2000" dirty="0" smtClean="0"/>
          </a:p>
          <a:p>
            <a:pPr>
              <a:buFontTx/>
              <a:buChar char="-"/>
            </a:pPr>
            <a:r>
              <a:rPr lang="pl-PL" sz="2000" dirty="0" smtClean="0"/>
              <a:t>dwóch lub więcej tytułów laureata konkursu interdyscyplinarnego –7 pkt., </a:t>
            </a:r>
          </a:p>
          <a:p>
            <a:pPr>
              <a:buFontTx/>
              <a:buChar char="-"/>
            </a:pPr>
            <a:r>
              <a:rPr lang="pl-PL" sz="2000" dirty="0" smtClean="0"/>
              <a:t>tytułu finalisty konkursu przedmiotowego –7 pkt.,</a:t>
            </a:r>
          </a:p>
          <a:p>
            <a:pPr>
              <a:buFontTx/>
              <a:buChar char="-"/>
            </a:pPr>
            <a:r>
              <a:rPr lang="pl-PL" sz="2000" dirty="0" smtClean="0"/>
              <a:t> tytułu laureata konkursu interdyscyplinarnego –5 pkt.; </a:t>
            </a: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e) wysokie miejsca w konkursach artystycznych i sportowych organizowanych przez kuratora oświaty lub inne podmioty na terenie szkoły na szczeblu: </a:t>
            </a:r>
            <a:endParaRPr lang="pl-PL" sz="2000" dirty="0" smtClean="0"/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- </a:t>
            </a:r>
            <a:r>
              <a:rPr lang="pl-PL" sz="2000" dirty="0" smtClean="0"/>
              <a:t>międzynarodowym - 4 pkt</a:t>
            </a:r>
            <a:r>
              <a:rPr lang="pl-PL" sz="2000" dirty="0" smtClean="0"/>
              <a:t>.,</a:t>
            </a:r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 </a:t>
            </a:r>
            <a:r>
              <a:rPr lang="pl-PL" sz="2000" dirty="0" smtClean="0"/>
              <a:t>- krajowym - 3 pkt., </a:t>
            </a:r>
            <a:endParaRPr lang="pl-PL" sz="2000" dirty="0" smtClean="0"/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- </a:t>
            </a:r>
            <a:r>
              <a:rPr lang="pl-PL" sz="2000" dirty="0" smtClean="0"/>
              <a:t>wojewódzkim - 2 pkt</a:t>
            </a:r>
            <a:r>
              <a:rPr lang="pl-PL" sz="2000" dirty="0" smtClean="0"/>
              <a:t>.,</a:t>
            </a:r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 </a:t>
            </a:r>
            <a:r>
              <a:rPr lang="pl-PL" sz="2000" dirty="0" smtClean="0"/>
              <a:t>- powiatowym - 1 </a:t>
            </a:r>
            <a:r>
              <a:rPr lang="pl-PL" sz="2000" dirty="0" err="1" smtClean="0"/>
              <a:t>pkt</a:t>
            </a:r>
            <a:r>
              <a:rPr lang="pl-PL" sz="2000" dirty="0" smtClean="0"/>
              <a:t>, </a:t>
            </a:r>
          </a:p>
          <a:p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 bwMode="auto">
          <a:xfrm>
            <a:off x="683568" y="170080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-243408"/>
            <a:ext cx="8229600" cy="1143000"/>
          </a:xfrm>
        </p:spPr>
        <p:txBody>
          <a:bodyPr/>
          <a:lstStyle/>
          <a:p>
            <a:r>
              <a:rPr lang="pl-PL" dirty="0" smtClean="0"/>
              <a:t>Ważne terminy!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1032" y="836712"/>
            <a:ext cx="8712968" cy="5544616"/>
          </a:xfrm>
        </p:spPr>
        <p:txBody>
          <a:bodyPr/>
          <a:lstStyle/>
          <a:p>
            <a:pPr marL="0" indent="0">
              <a:buNone/>
            </a:pPr>
            <a:r>
              <a:rPr lang="pl-PL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pl-PL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maja do 21 czerwca 2023 r. </a:t>
            </a:r>
            <a:endParaRPr lang="pl-PL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Składanie wniosku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przyjęcie do szkoły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ponadpodstawowej.</a:t>
            </a:r>
          </a:p>
          <a:p>
            <a:pPr marL="0" indent="0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pl-PL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23 </a:t>
            </a:r>
            <a:r>
              <a:rPr lang="pl-PL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czerwca do 12 lipca 2023 </a:t>
            </a:r>
            <a:r>
              <a:rPr lang="pl-PL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 </a:t>
            </a:r>
          </a:p>
          <a:p>
            <a:pPr marL="0">
              <a:spcBef>
                <a:spcPts val="0"/>
              </a:spcBef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Dostarczenie świadectwa i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zaświadczenie o wynikach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egzaminu.</a:t>
            </a:r>
          </a:p>
          <a:p>
            <a:pPr marL="0">
              <a:spcBef>
                <a:spcPts val="0"/>
              </a:spcBef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lipca 2023 r.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Ogłoszenie list kandydatów zakwalifikowanych                      i kandydatów niezakwalifikowanych.</a:t>
            </a:r>
            <a:r>
              <a:rPr lang="pl-PL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pl-PL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pl-PL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lipca do 27 lipca 2023 r</a:t>
            </a:r>
            <a:r>
              <a:rPr lang="pl-PL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Potwierdzenie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woli przyjęcia do danej szkoły. 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lipca 2023 r.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Ostateczne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podanie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publicznej wiadomości</a:t>
            </a:r>
            <a:b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listy kandydatów zakwalifikowanych i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niezakwalifikowanych.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pl-PL" sz="5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5256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Wniosek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przyjęcie do szkoły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ponadpodstawowej wraz z dokumentami będzie można składać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pl-PL" sz="4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pl-PL" sz="4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maja do 21 </a:t>
            </a:r>
            <a:r>
              <a:rPr lang="pl-PL" sz="4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czerwca </a:t>
            </a:r>
            <a:r>
              <a:rPr lang="pl-PL" sz="4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pl-PL" sz="4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 </a:t>
            </a:r>
          </a:p>
          <a:p>
            <a:pPr marL="0" lvl="0" indent="0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wyjątkiem szkoły ponadpodstawowej dwujęzycznej, oddziału dwujęzycznego, oddziału międzynarodowego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(…) wymagających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kandydatów szczególnych indywidualnych predyspozycji oraz do szkół i oddziałów prowadzących szkolenie sportowe w szkołach ponadpodstawowych, do których wnioski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składane</a:t>
            </a:r>
          </a:p>
          <a:p>
            <a:pPr marL="0" lvl="0" indent="0" algn="ctr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solidFill>
                  <a:srgbClr val="FF0000"/>
                </a:solidFill>
              </a:rPr>
              <a:t>od </a:t>
            </a:r>
            <a:r>
              <a:rPr lang="pl-PL" b="1" dirty="0" smtClean="0">
                <a:solidFill>
                  <a:srgbClr val="FF0000"/>
                </a:solidFill>
              </a:rPr>
              <a:t>15 </a:t>
            </a:r>
            <a:r>
              <a:rPr lang="pl-PL" b="1" dirty="0" smtClean="0">
                <a:solidFill>
                  <a:srgbClr val="FF0000"/>
                </a:solidFill>
              </a:rPr>
              <a:t>maja do </a:t>
            </a:r>
            <a:r>
              <a:rPr lang="pl-PL" b="1" dirty="0" smtClean="0">
                <a:solidFill>
                  <a:srgbClr val="FF0000"/>
                </a:solidFill>
              </a:rPr>
              <a:t>31 </a:t>
            </a:r>
            <a:r>
              <a:rPr lang="pl-PL" b="1" dirty="0" smtClean="0">
                <a:solidFill>
                  <a:srgbClr val="FF0000"/>
                </a:solidFill>
              </a:rPr>
              <a:t>maja </a:t>
            </a:r>
            <a:r>
              <a:rPr lang="pl-PL" b="1" dirty="0" smtClean="0">
                <a:solidFill>
                  <a:srgbClr val="FF0000"/>
                </a:solidFill>
              </a:rPr>
              <a:t>2023 </a:t>
            </a:r>
            <a:r>
              <a:rPr lang="pl-PL" b="1" dirty="0" smtClean="0">
                <a:solidFill>
                  <a:srgbClr val="FF0000"/>
                </a:solidFill>
              </a:rPr>
              <a:t>r.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199056"/>
          </a:xfrm>
        </p:spPr>
        <p:txBody>
          <a:bodyPr>
            <a:noAutofit/>
          </a:bodyPr>
          <a:lstStyle/>
          <a:p>
            <a:pPr algn="ctr"/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800" b="1" dirty="0">
                <a:solidFill>
                  <a:srgbClr val="FF0000"/>
                </a:solidFill>
              </a:rPr>
              <a:t>TERMINY</a:t>
            </a:r>
            <a:r>
              <a:rPr lang="pl-PL" sz="3200" b="1" dirty="0">
                <a:solidFill>
                  <a:srgbClr val="FF0000"/>
                </a:solidFill>
              </a:rPr>
              <a:t> POSTĘPOWANIA REKRUTACYJNEGO </a:t>
            </a:r>
            <a:r>
              <a:rPr lang="pl-PL" sz="2000" b="1" dirty="0">
                <a:solidFill>
                  <a:srgbClr val="FF0000"/>
                </a:solidFill>
              </a:rPr>
              <a:t/>
            </a:r>
            <a:br>
              <a:rPr lang="pl-PL" sz="2000" b="1" dirty="0">
                <a:solidFill>
                  <a:srgbClr val="FF0000"/>
                </a:solidFill>
              </a:rPr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> </a:t>
            </a:r>
            <a:endParaRPr lang="pl-PL" sz="20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260648"/>
            <a:ext cx="878497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Uzupełnienie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wniosku o 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przyjęcie</a:t>
            </a:r>
          </a:p>
          <a:p>
            <a:pPr algn="ctr"/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szkoły ponadpodstawowej </a:t>
            </a:r>
            <a:endParaRPr lang="pl-P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świadectwo ukończenia szkoły podstawowej </a:t>
            </a:r>
            <a:r>
              <a:rPr lang="pl-PL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i zaświadczenie o </a:t>
            </a:r>
            <a:r>
              <a:rPr lang="pl-PL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wynikach egzaminu </a:t>
            </a:r>
            <a:endParaRPr lang="pl-PL" sz="3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należy złożyć</a:t>
            </a:r>
          </a:p>
          <a:p>
            <a:pPr algn="ctr"/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23 </a:t>
            </a:r>
            <a:r>
              <a:rPr lang="pl-P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czerwca </a:t>
            </a:r>
            <a:r>
              <a:rPr lang="pl-PL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12 </a:t>
            </a:r>
            <a:r>
              <a:rPr lang="pl-P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lipca </a:t>
            </a:r>
            <a:r>
              <a:rPr lang="pl-PL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pl-P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 </a:t>
            </a:r>
            <a:endParaRPr lang="pl-PL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Listy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kandydatów 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zakwalifikowanych                                    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kandydatów 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niezakwalifikowanych</a:t>
            </a:r>
          </a:p>
          <a:p>
            <a:pPr algn="ctr"/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ogłoszone zostaną </a:t>
            </a:r>
            <a:endParaRPr lang="pl-P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pl-PL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lipca </a:t>
            </a:r>
            <a:r>
              <a:rPr lang="pl-PL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pl-PL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</a:t>
            </a:r>
            <a:endParaRPr lang="pl-PL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59024" y="476672"/>
            <a:ext cx="8784976" cy="5976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terminie </a:t>
            </a:r>
            <a:r>
              <a:rPr lang="pl-PL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pl-PL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pl-PL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lipca </a:t>
            </a:r>
            <a:r>
              <a:rPr lang="pl-PL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27 </a:t>
            </a:r>
            <a:r>
              <a:rPr lang="pl-PL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lipca </a:t>
            </a:r>
            <a:r>
              <a:rPr lang="pl-PL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pl-PL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r., </a:t>
            </a:r>
            <a:endParaRPr lang="pl-PL" sz="4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przypadku kandydatów zakwalifikowanych,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składa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się </a:t>
            </a:r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potwierdzenie woli przyjęcia </a:t>
            </a:r>
            <a:r>
              <a:rPr lang="pl-PL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danej szkoły</a:t>
            </a:r>
            <a:endParaRPr lang="pl-PL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postaci przedłożenia oryginału świadectwa ukończenia szkoły i oryginału zaświadczenia o wynikach egzaminu zewnętrznego, o ile nie zostały one złożone w uzupełnieniu wniosku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przyjęcie do szkoły ponadpodstawowej.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przypadku szkoły prowadzącej kształcenie zawodowe - także zaświadczenia lekarskiego zawierającego orzeczenie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braku przeciwskazań zdrowotnych do podjęcia praktycznej nauki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zawodu.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3356992"/>
            <a:ext cx="7499176" cy="26502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400" b="1" dirty="0" smtClean="0">
                <a:solidFill>
                  <a:srgbClr val="FF0000"/>
                </a:solidFill>
              </a:rPr>
              <a:t>28 lipca 2023 r. </a:t>
            </a:r>
            <a:endParaRPr lang="pl-PL" sz="44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pl-PL" sz="4000" dirty="0" smtClean="0"/>
          </a:p>
          <a:p>
            <a:pPr algn="ctr">
              <a:buNone/>
            </a:pPr>
            <a:r>
              <a:rPr lang="pl-PL" sz="3200" dirty="0" smtClean="0"/>
              <a:t>Od </a:t>
            </a:r>
            <a:r>
              <a:rPr lang="pl-PL" sz="3200" dirty="0" smtClean="0">
                <a:solidFill>
                  <a:srgbClr val="FF0000"/>
                </a:solidFill>
              </a:rPr>
              <a:t>31 lipca 2023 r. </a:t>
            </a:r>
            <a:endParaRPr lang="pl-PL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sz="3200" dirty="0" smtClean="0"/>
              <a:t>– </a:t>
            </a:r>
            <a:r>
              <a:rPr lang="pl-PL" sz="3200" dirty="0" smtClean="0"/>
              <a:t>rekrutacja uzupełniająca. </a:t>
            </a:r>
            <a:r>
              <a:rPr lang="pl-PL" sz="3200" dirty="0" smtClean="0"/>
              <a:t> </a:t>
            </a:r>
            <a:endParaRPr lang="pl-PL" sz="3200" dirty="0">
              <a:solidFill>
                <a:srgbClr val="FF000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32440" cy="185821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Ostateczne </a:t>
            </a:r>
            <a:br>
              <a:rPr lang="pl-PL" dirty="0" smtClean="0"/>
            </a:br>
            <a:r>
              <a:rPr lang="pl-PL" dirty="0" smtClean="0"/>
              <a:t>podanie </a:t>
            </a:r>
            <a:r>
              <a:rPr lang="pl-PL" dirty="0" smtClean="0"/>
              <a:t>do publicznej wiadomości</a:t>
            </a:r>
            <a:br>
              <a:rPr lang="pl-PL" dirty="0" smtClean="0"/>
            </a:br>
            <a:r>
              <a:rPr lang="pl-PL" dirty="0" smtClean="0"/>
              <a:t>listy kandydatów zakwalifikowanych i niezakwalifikowanych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539552" y="1340768"/>
            <a:ext cx="82809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W szkołach, w których nauka kończy się w semestrze wiosennym dokładne daty egzaminów w terminie głównym zaplanowano następująco:</a:t>
            </a:r>
          </a:p>
          <a:p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sz="2000" b="1" dirty="0" smtClean="0"/>
              <a:t>23 maja 20223r.</a:t>
            </a:r>
            <a:r>
              <a:rPr lang="pl-PL" sz="2000" dirty="0" smtClean="0"/>
              <a:t> (wtorek) o godzinie 9:00 – egzamin z języka polskiego,</a:t>
            </a:r>
          </a:p>
          <a:p>
            <a:pPr>
              <a:buFont typeface="Wingdings" pitchFamily="2" charset="2"/>
              <a:buChar char="Ø"/>
            </a:pPr>
            <a:r>
              <a:rPr lang="pl-PL" sz="2000" b="1" dirty="0" smtClean="0"/>
              <a:t>24 maja 2023 r. </a:t>
            </a:r>
            <a:r>
              <a:rPr lang="pl-PL" sz="2000" dirty="0" smtClean="0"/>
              <a:t>(środa) o godzinie 9:00 – egzamin z matematyki,</a:t>
            </a:r>
          </a:p>
          <a:p>
            <a:pPr>
              <a:buFont typeface="Wingdings" pitchFamily="2" charset="2"/>
              <a:buChar char="Ø"/>
            </a:pPr>
            <a:r>
              <a:rPr lang="pl-PL" sz="2000" b="1" dirty="0" smtClean="0"/>
              <a:t>25 </a:t>
            </a:r>
            <a:r>
              <a:rPr lang="pl-PL" sz="2000" b="1" dirty="0" smtClean="0"/>
              <a:t>maja </a:t>
            </a:r>
            <a:r>
              <a:rPr lang="pl-PL" sz="2000" b="1" dirty="0" smtClean="0"/>
              <a:t>2023 </a:t>
            </a:r>
            <a:r>
              <a:rPr lang="pl-PL" sz="2000" b="1" dirty="0" smtClean="0"/>
              <a:t>r.</a:t>
            </a:r>
            <a:r>
              <a:rPr lang="pl-PL" sz="2000" dirty="0" smtClean="0"/>
              <a:t> (czwartek) o godzinie 9:00 – egzamin z języka obcego nowożytnego.</a:t>
            </a:r>
          </a:p>
          <a:p>
            <a:endParaRPr lang="pl-PL" dirty="0" smtClean="0"/>
          </a:p>
          <a:p>
            <a:r>
              <a:rPr lang="pl-PL" dirty="0" smtClean="0"/>
              <a:t>Terminy dodatkowe egzaminu ósmoklasisty:</a:t>
            </a:r>
            <a:br>
              <a:rPr lang="pl-PL" dirty="0" smtClean="0"/>
            </a:br>
            <a:r>
              <a:rPr lang="pl-PL" b="1" dirty="0" smtClean="0"/>
              <a:t>12 </a:t>
            </a:r>
            <a:r>
              <a:rPr lang="pl-PL" b="1" dirty="0" smtClean="0"/>
              <a:t>czerwca </a:t>
            </a:r>
            <a:r>
              <a:rPr lang="pl-PL" b="1" dirty="0" smtClean="0"/>
              <a:t>20223r</a:t>
            </a:r>
            <a:r>
              <a:rPr lang="pl-PL" b="1" dirty="0" smtClean="0"/>
              <a:t>.</a:t>
            </a:r>
            <a:r>
              <a:rPr lang="pl-PL" dirty="0" smtClean="0"/>
              <a:t> </a:t>
            </a:r>
            <a:r>
              <a:rPr lang="pl-PL" dirty="0" smtClean="0"/>
              <a:t> </a:t>
            </a:r>
            <a:r>
              <a:rPr lang="pl-PL" dirty="0" smtClean="0"/>
              <a:t>o godzinie 9:00 – egzamin z języka polskiego,</a:t>
            </a:r>
          </a:p>
          <a:p>
            <a:r>
              <a:rPr lang="pl-PL" b="1" dirty="0" smtClean="0"/>
              <a:t>13 </a:t>
            </a:r>
            <a:r>
              <a:rPr lang="pl-PL" b="1" dirty="0" smtClean="0"/>
              <a:t>czerwca </a:t>
            </a:r>
            <a:r>
              <a:rPr lang="pl-PL" b="1" dirty="0" smtClean="0"/>
              <a:t>20223r</a:t>
            </a:r>
            <a:r>
              <a:rPr lang="pl-PL" b="1" dirty="0" smtClean="0"/>
              <a:t>.</a:t>
            </a:r>
            <a:r>
              <a:rPr lang="pl-PL" dirty="0" smtClean="0"/>
              <a:t> </a:t>
            </a:r>
            <a:r>
              <a:rPr lang="pl-PL" dirty="0" smtClean="0"/>
              <a:t> </a:t>
            </a:r>
            <a:r>
              <a:rPr lang="pl-PL" dirty="0" smtClean="0"/>
              <a:t>o godzinie 9:00 – egzamin z matematyki,</a:t>
            </a:r>
          </a:p>
          <a:p>
            <a:r>
              <a:rPr lang="pl-PL" b="1" dirty="0" smtClean="0"/>
              <a:t>14 </a:t>
            </a:r>
            <a:r>
              <a:rPr lang="pl-PL" b="1" dirty="0" smtClean="0"/>
              <a:t>czerwca </a:t>
            </a:r>
            <a:r>
              <a:rPr lang="pl-PL" b="1" dirty="0" smtClean="0"/>
              <a:t>2023 </a:t>
            </a:r>
            <a:r>
              <a:rPr lang="pl-PL" b="1" dirty="0" smtClean="0"/>
              <a:t>r.</a:t>
            </a:r>
            <a:r>
              <a:rPr lang="pl-PL" dirty="0" smtClean="0"/>
              <a:t> </a:t>
            </a:r>
            <a:r>
              <a:rPr lang="pl-PL" dirty="0" smtClean="0"/>
              <a:t> </a:t>
            </a:r>
            <a:r>
              <a:rPr lang="pl-PL" dirty="0" smtClean="0"/>
              <a:t>o godzinie 9:00 – egzamin z języka obcego nowożytnego.</a:t>
            </a:r>
            <a:endParaRPr lang="pl-PL" dirty="0"/>
          </a:p>
        </p:txBody>
      </p:sp>
      <p:sp>
        <p:nvSpPr>
          <p:cNvPr id="3" name="Symbol zastępczy zawartości 1"/>
          <p:cNvSpPr>
            <a:spLocks noGrp="1"/>
          </p:cNvSpPr>
          <p:nvPr>
            <p:ph idx="1"/>
          </p:nvPr>
        </p:nvSpPr>
        <p:spPr>
          <a:xfrm>
            <a:off x="539552" y="404665"/>
            <a:ext cx="8064896" cy="12961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b="1" dirty="0" smtClean="0">
                <a:solidFill>
                  <a:srgbClr val="FF0000"/>
                </a:solidFill>
              </a:rPr>
              <a:t>EGZAMIN ÓSMOKLASISTY - </a:t>
            </a:r>
            <a:r>
              <a:rPr lang="pl-PL" sz="3200" b="1" dirty="0" smtClean="0">
                <a:solidFill>
                  <a:srgbClr val="FF0000"/>
                </a:solidFill>
              </a:rPr>
              <a:t>terminy</a:t>
            </a:r>
            <a:endParaRPr lang="pl-PL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67544" y="2332037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 </a:t>
            </a:r>
            <a:endParaRPr lang="pl-PL" dirty="0" smtClean="0"/>
          </a:p>
          <a:p>
            <a:pPr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>
                <a:solidFill>
                  <a:srgbClr val="FF0000"/>
                </a:solidFill>
              </a:rPr>
              <a:t>Rekrutacja </a:t>
            </a:r>
            <a:r>
              <a:rPr lang="pl-PL" dirty="0" smtClean="0">
                <a:solidFill>
                  <a:srgbClr val="FF0000"/>
                </a:solidFill>
              </a:rPr>
              <a:t>prowadzona jest </a:t>
            </a:r>
            <a:r>
              <a:rPr lang="pl-PL" dirty="0" smtClean="0">
                <a:solidFill>
                  <a:srgbClr val="FF0000"/>
                </a:solidFill>
              </a:rPr>
              <a:t>WYŁĄCZNIE </a:t>
            </a:r>
            <a:r>
              <a:rPr lang="pl-PL" dirty="0" err="1" smtClean="0">
                <a:solidFill>
                  <a:srgbClr val="FF0000"/>
                </a:solidFill>
              </a:rPr>
              <a:t>online</a:t>
            </a:r>
            <a:r>
              <a:rPr lang="pl-PL" dirty="0" smtClean="0"/>
              <a:t>.</a:t>
            </a:r>
          </a:p>
          <a:p>
            <a:pPr algn="ctr">
              <a:buNone/>
            </a:pPr>
            <a:endParaRPr lang="pl-PL" dirty="0" smtClean="0"/>
          </a:p>
          <a:p>
            <a:pPr algn="ctr"/>
            <a:r>
              <a:rPr lang="pl-PL" dirty="0" smtClean="0"/>
              <a:t>Strony są już dostępne, </a:t>
            </a:r>
            <a:r>
              <a:rPr lang="pl-PL" dirty="0" smtClean="0"/>
              <a:t>ale nie </a:t>
            </a:r>
            <a:r>
              <a:rPr lang="pl-PL" dirty="0" smtClean="0"/>
              <a:t>można się </a:t>
            </a:r>
            <a:r>
              <a:rPr lang="pl-PL" dirty="0" smtClean="0"/>
              <a:t>rejestrować.</a:t>
            </a:r>
          </a:p>
          <a:p>
            <a:endParaRPr lang="pl-PL" dirty="0" smtClean="0"/>
          </a:p>
          <a:p>
            <a:r>
              <a:rPr lang="pl-PL" sz="2000" dirty="0" smtClean="0">
                <a:hlinkClick r:id="rId2"/>
              </a:rPr>
              <a:t>https://nabor.pcss.pl/buskozdroj/szkolaponadpodstawowa/</a:t>
            </a:r>
            <a:endParaRPr lang="pl-PL" sz="2000" dirty="0" smtClean="0"/>
          </a:p>
          <a:p>
            <a:r>
              <a:rPr lang="pl-PL" sz="2000" dirty="0" smtClean="0">
                <a:hlinkClick r:id="rId3"/>
              </a:rPr>
              <a:t>https://</a:t>
            </a:r>
            <a:r>
              <a:rPr lang="pl-PL" sz="2000" dirty="0" smtClean="0">
                <a:hlinkClick r:id="rId3"/>
              </a:rPr>
              <a:t>nabor.pcss.pl/staszow/szkolaponadpodstawowa</a:t>
            </a:r>
            <a:r>
              <a:rPr lang="pl-PL" sz="2000" dirty="0" smtClean="0">
                <a:hlinkClick r:id="rId3"/>
              </a:rPr>
              <a:t>/</a:t>
            </a:r>
            <a:endParaRPr lang="pl-PL" sz="2000" dirty="0" smtClean="0"/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126876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l-PL" sz="2400" dirty="0" smtClean="0"/>
              <a:t>REKRUTACJA – </a:t>
            </a:r>
            <a:br>
              <a:rPr lang="pl-PL" sz="2400" dirty="0" smtClean="0"/>
            </a:br>
            <a:r>
              <a:rPr lang="pl-PL" sz="2400" dirty="0" smtClean="0"/>
              <a:t>POWIAT BUSKI </a:t>
            </a:r>
            <a:br>
              <a:rPr lang="pl-PL" sz="2400" dirty="0" smtClean="0"/>
            </a:br>
            <a:r>
              <a:rPr lang="pl-PL" sz="2400" dirty="0" smtClean="0"/>
              <a:t>I STASZOWSKI</a:t>
            </a:r>
            <a:endParaRPr lang="pl-PL" sz="2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50" y="260648"/>
            <a:ext cx="5357850" cy="2486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554683"/>
          </a:xfrm>
        </p:spPr>
        <p:txBody>
          <a:bodyPr/>
          <a:lstStyle/>
          <a:p>
            <a:pPr algn="ctr"/>
            <a:r>
              <a:rPr lang="pl-PL" dirty="0" smtClean="0"/>
              <a:t>Można wybrać </a:t>
            </a:r>
            <a:r>
              <a:rPr lang="pl-PL" dirty="0" smtClean="0"/>
              <a:t>MAKSYMALNIE</a:t>
            </a:r>
          </a:p>
          <a:p>
            <a:pPr algn="ctr">
              <a:buNone/>
            </a:pPr>
            <a:r>
              <a:rPr lang="pl-PL" dirty="0" smtClean="0"/>
              <a:t>3 </a:t>
            </a:r>
            <a:r>
              <a:rPr lang="pl-PL" dirty="0" smtClean="0"/>
              <a:t>szkoły w powiecie buskim </a:t>
            </a:r>
            <a:r>
              <a:rPr lang="pl-PL" dirty="0" smtClean="0"/>
              <a:t>i</a:t>
            </a:r>
          </a:p>
          <a:p>
            <a:pPr algn="ctr">
              <a:buNone/>
            </a:pPr>
            <a:r>
              <a:rPr lang="pl-PL" dirty="0" smtClean="0"/>
              <a:t>3 </a:t>
            </a:r>
            <a:r>
              <a:rPr lang="pl-PL" dirty="0" smtClean="0"/>
              <a:t>szkoły w powiecie staszowskim.</a:t>
            </a:r>
          </a:p>
          <a:p>
            <a:pPr marL="109728" indent="0" algn="ctr">
              <a:buNone/>
            </a:pPr>
            <a:endParaRPr lang="pl-PL" dirty="0" smtClean="0"/>
          </a:p>
          <a:p>
            <a:pPr algn="ctr"/>
            <a:r>
              <a:rPr lang="pl-PL" dirty="0" smtClean="0"/>
              <a:t>Szkoły należy wybrać wg ustalonej </a:t>
            </a:r>
            <a:r>
              <a:rPr lang="pl-PL" b="1" i="1" u="sng" dirty="0" smtClean="0"/>
              <a:t>hierarchii</a:t>
            </a:r>
            <a:r>
              <a:rPr lang="pl-PL" dirty="0" smtClean="0"/>
              <a:t>, tzn. listy preferencji (szkoła, na której najbardziej uczniowi zależy powinna być </a:t>
            </a:r>
            <a:r>
              <a:rPr lang="pl-PL" dirty="0" smtClean="0"/>
              <a:t>               na </a:t>
            </a:r>
            <a:r>
              <a:rPr lang="pl-PL" dirty="0" smtClean="0"/>
              <a:t>1 miejscu). </a:t>
            </a:r>
          </a:p>
          <a:p>
            <a:pPr marL="109728" indent="0" algn="ctr">
              <a:buNone/>
            </a:pPr>
            <a:endParaRPr lang="pl-PL" dirty="0" smtClean="0"/>
          </a:p>
          <a:p>
            <a:pPr algn="ctr"/>
            <a:r>
              <a:rPr lang="pl-PL" dirty="0" smtClean="0"/>
              <a:t>W obrębie tych szkół można wybrać nieograniczoną liczbę oddziałów-profili.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571472" y="404664"/>
            <a:ext cx="8229600" cy="6310484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WAŻNE!</a:t>
            </a:r>
          </a:p>
          <a:p>
            <a:pPr>
              <a:buNone/>
            </a:pPr>
            <a:r>
              <a:rPr lang="pl-PL" dirty="0" smtClean="0"/>
              <a:t>    Po dokonaniu rejestracji uczeń na zakończenie tego procesu otrzyma hasło do logowania się na stronie rekrutacji- hasło będzie potrzebne do wprowadzania kolejnych danych w późniejszym terminie. Nasza szkoła nie ma dostępu do tych haseł, a niestety zdarzały się sytuacje zagubienia hasła przez ucznia. 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Wypełniony </a:t>
            </a:r>
            <a:r>
              <a:rPr lang="pl-PL" b="1" dirty="0" smtClean="0"/>
              <a:t>wniosek rekrutacyjny należy wydrukować</a:t>
            </a:r>
            <a:r>
              <a:rPr lang="pl-PL" dirty="0" smtClean="0"/>
              <a:t>, musi być podpisany przez rodzica i ucznia. Wniosek trzeba zawieźć </a:t>
            </a:r>
            <a:r>
              <a:rPr lang="pl-PL" b="1" dirty="0" smtClean="0">
                <a:solidFill>
                  <a:srgbClr val="FF0000"/>
                </a:solidFill>
              </a:rPr>
              <a:t>TYLKO</a:t>
            </a:r>
            <a:r>
              <a:rPr lang="pl-PL" dirty="0" smtClean="0"/>
              <a:t> do szkoły, która jest szkołą pierwszego wyboru w danym powiecie. Nie zawozimy do 3 szkół. Jeśli uczeń wybrał 3 szkoły w powiecie buskim i 3 szkoły w powiecie staszowskim, to zawozi 1 wniosek do szkoły w buskim i 1 wniosek do szkoły w staszowskim. </a:t>
            </a:r>
          </a:p>
          <a:p>
            <a:endParaRPr lang="pl-PL" dirty="0" smtClean="0"/>
          </a:p>
          <a:p>
            <a:r>
              <a:rPr lang="pl-PL" dirty="0" smtClean="0"/>
              <a:t>Inne powiaty czy miasta, np. Kielce, mają odrębne systemy rejestracji. Informacje o sposobach aplikowania do szkoły są na stronach szkół. </a:t>
            </a:r>
          </a:p>
          <a:p>
            <a:endParaRPr lang="pl-PL" dirty="0" smtClean="0"/>
          </a:p>
          <a:p>
            <a:r>
              <a:rPr lang="pl-PL" dirty="0" smtClean="0"/>
              <a:t>          Po otrzymaniu świadectwa należy wprowadzić </a:t>
            </a:r>
          </a:p>
          <a:p>
            <a:r>
              <a:rPr lang="pl-PL" dirty="0"/>
              <a:t> </a:t>
            </a:r>
            <a:r>
              <a:rPr lang="pl-PL" dirty="0" smtClean="0"/>
              <a:t>                                     oceny oraz wyniki z egzaminu.</a:t>
            </a:r>
            <a:endParaRPr lang="pl-PL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imnazjum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CC"/>
      </a:hlink>
      <a:folHlink>
        <a:srgbClr val="000000"/>
      </a:folHlink>
    </a:clrScheme>
    <a:fontScheme name="gimnazj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imnazj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00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CC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00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CC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1225</Words>
  <Application>Microsoft Office PowerPoint</Application>
  <PresentationFormat>Pokaz na ekranie (4:3)</PresentationFormat>
  <Paragraphs>174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19</vt:i4>
      </vt:variant>
    </vt:vector>
  </HeadingPairs>
  <TitlesOfParts>
    <vt:vector size="21" baseType="lpstr">
      <vt:lpstr>gimnazjum</vt:lpstr>
      <vt:lpstr>Hol</vt:lpstr>
      <vt:lpstr>REKRUTACJA do szkół ponadpodstawowych 2023/2024</vt:lpstr>
      <vt:lpstr>  TERMINY POSTĘPOWANIA REKRUTACYJNEGO    </vt:lpstr>
      <vt:lpstr>Slajd 3</vt:lpstr>
      <vt:lpstr>Slajd 4</vt:lpstr>
      <vt:lpstr> Ostateczne  podanie do publicznej wiadomości listy kandydatów zakwalifikowanych i niezakwalifikowanych</vt:lpstr>
      <vt:lpstr>Slajd 6</vt:lpstr>
      <vt:lpstr>REKRUTACJA –  POWIAT BUSKI  I STASZOWSKI</vt:lpstr>
      <vt:lpstr>Slajd 8</vt:lpstr>
      <vt:lpstr>Slajd 9</vt:lpstr>
      <vt:lpstr>Slajd 10</vt:lpstr>
      <vt:lpstr>Postępowanie rekrutacyjne 2023/2024 do szkół ponadpodstawowych: obliczanie punktów rekrutacyjnych</vt:lpstr>
      <vt:lpstr>Postępowanie rekrutacyjne 2022/2023 do szkół ponadpodstawowych: obliczanie punktów rekrutacyjnych – c.d.</vt:lpstr>
      <vt:lpstr>Zasady rekrutacji do szkół ponadpodstawowych: maksymalna liczba punktów możliwych do uzyskania</vt:lpstr>
      <vt:lpstr>Slajd 14</vt:lpstr>
      <vt:lpstr>Przykłady</vt:lpstr>
      <vt:lpstr>Szczególne osiągnięcia ucznia: </vt:lpstr>
      <vt:lpstr>Szczególne osiągnięcia ucznia: </vt:lpstr>
      <vt:lpstr>Szczególne osiągnięcia ucznia: </vt:lpstr>
      <vt:lpstr>Ważne terminy!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Domek</cp:lastModifiedBy>
  <cp:revision>68</cp:revision>
  <dcterms:created xsi:type="dcterms:W3CDTF">2020-05-04T11:35:35Z</dcterms:created>
  <dcterms:modified xsi:type="dcterms:W3CDTF">2023-03-05T12:00:11Z</dcterms:modified>
</cp:coreProperties>
</file>