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71" r:id="rId2"/>
    <p:sldId id="269" r:id="rId3"/>
    <p:sldId id="272" r:id="rId4"/>
    <p:sldId id="275" r:id="rId5"/>
    <p:sldId id="278" r:id="rId6"/>
    <p:sldId id="281" r:id="rId7"/>
    <p:sldId id="282" r:id="rId8"/>
    <p:sldId id="285" r:id="rId9"/>
    <p:sldId id="259" r:id="rId10"/>
    <p:sldId id="287" r:id="rId11"/>
    <p:sldId id="288" r:id="rId12"/>
    <p:sldId id="263" r:id="rId13"/>
    <p:sldId id="289" r:id="rId14"/>
    <p:sldId id="291" r:id="rId15"/>
    <p:sldId id="276" r:id="rId16"/>
    <p:sldId id="293"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B100E-CED4-4686-8644-761E16C0D9D1}" v="2507" dt="2024-02-04T21:19:56.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03" d="100"/>
          <a:sy n="103" d="100"/>
        </p:scale>
        <p:origin x="-104"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2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svg"/><Relationship Id="rId5" Type="http://schemas.openxmlformats.org/officeDocument/2006/relationships/image" Target="../media/image15.png"/><Relationship Id="rId6" Type="http://schemas.openxmlformats.org/officeDocument/2006/relationships/image" Target="../media/image18.svg"/><Relationship Id="rId1" Type="http://schemas.openxmlformats.org/officeDocument/2006/relationships/image" Target="../media/image13.png"/><Relationship Id="rId2"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svg"/><Relationship Id="rId5" Type="http://schemas.openxmlformats.org/officeDocument/2006/relationships/image" Target="../media/image15.png"/><Relationship Id="rId6" Type="http://schemas.openxmlformats.org/officeDocument/2006/relationships/image" Target="../media/image18.svg"/><Relationship Id="rId1" Type="http://schemas.openxmlformats.org/officeDocument/2006/relationships/image" Target="../media/image13.png"/><Relationship Id="rId2"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43615-5D9A-4C77-A276-ED33D549094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8C7290-DF7F-4444-836E-A13F09C83C47}">
      <dgm:prSet/>
      <dgm:spPr/>
      <dgm:t>
        <a:bodyPr/>
        <a:lstStyle/>
        <a:p>
          <a:pPr>
            <a:lnSpc>
              <a:spcPct val="100000"/>
            </a:lnSpc>
          </a:pPr>
          <a:r>
            <a:rPr lang="pl-PL"/>
            <a:t>W</a:t>
          </a:r>
          <a:r>
            <a:rPr lang="pl-PL" b="1"/>
            <a:t> najprostszym ujęciu miernikiem siły nabywczej pieniądza jest ilość dóbr i usług, które można kupić za daną jednostkę pieniężną. </a:t>
          </a:r>
          <a:endParaRPr lang="en-US"/>
        </a:p>
      </dgm:t>
    </dgm:pt>
    <dgm:pt modelId="{73ED9ADA-2275-45BA-BFD0-19E37477E518}" type="parTrans" cxnId="{EBA9079C-ECEA-4BFF-B951-72974A42D914}">
      <dgm:prSet/>
      <dgm:spPr/>
      <dgm:t>
        <a:bodyPr/>
        <a:lstStyle/>
        <a:p>
          <a:endParaRPr lang="en-US"/>
        </a:p>
      </dgm:t>
    </dgm:pt>
    <dgm:pt modelId="{811CB37C-E1A8-4425-B906-B76F93E48188}" type="sibTrans" cxnId="{EBA9079C-ECEA-4BFF-B951-72974A42D914}">
      <dgm:prSet/>
      <dgm:spPr/>
      <dgm:t>
        <a:bodyPr/>
        <a:lstStyle/>
        <a:p>
          <a:endParaRPr lang="en-US"/>
        </a:p>
      </dgm:t>
    </dgm:pt>
    <dgm:pt modelId="{41B1EB8E-51D8-40AD-8466-419FA3FD309E}">
      <dgm:prSet/>
      <dgm:spPr/>
      <dgm:t>
        <a:bodyPr/>
        <a:lstStyle/>
        <a:p>
          <a:pPr>
            <a:lnSpc>
              <a:spcPct val="100000"/>
            </a:lnSpc>
          </a:pPr>
          <a:r>
            <a:rPr lang="pl-PL" b="1"/>
            <a:t>Wzór na siłę nabywczą pieniądza jest zatem następujący: 1/P, gdzie 1 oznacza jednostkę pieniężną, a P – cenę dóbr i usług.</a:t>
          </a:r>
          <a:endParaRPr lang="en-US"/>
        </a:p>
      </dgm:t>
    </dgm:pt>
    <dgm:pt modelId="{3798D35D-5908-49FF-94E7-2DCE973251AD}" type="parTrans" cxnId="{6090A665-C034-4887-AAD0-3725B2F26A63}">
      <dgm:prSet/>
      <dgm:spPr/>
      <dgm:t>
        <a:bodyPr/>
        <a:lstStyle/>
        <a:p>
          <a:endParaRPr lang="en-US"/>
        </a:p>
      </dgm:t>
    </dgm:pt>
    <dgm:pt modelId="{9EFC1B83-0FBD-4982-A084-EF66BDE3BBDD}" type="sibTrans" cxnId="{6090A665-C034-4887-AAD0-3725B2F26A63}">
      <dgm:prSet/>
      <dgm:spPr/>
      <dgm:t>
        <a:bodyPr/>
        <a:lstStyle/>
        <a:p>
          <a:endParaRPr lang="en-US"/>
        </a:p>
      </dgm:t>
    </dgm:pt>
    <dgm:pt modelId="{DDFFFF44-7D7F-431F-94BA-3A7496181EB1}">
      <dgm:prSet/>
      <dgm:spPr/>
      <dgm:t>
        <a:bodyPr/>
        <a:lstStyle/>
        <a:p>
          <a:pPr>
            <a:lnSpc>
              <a:spcPct val="100000"/>
            </a:lnSpc>
          </a:pPr>
          <a:r>
            <a:rPr lang="pl-PL" b="1"/>
            <a:t>Bardzo często mówi się zatem, że miernikiem zmiany siły nabywczej pieniądza jest odwrotność wskaźnika ogólnego poziomu cen dóbr i usług, czyli inflacji. Im wyższa jest inflacja, tym mniejsza staje się realna wartość pieniądza.</a:t>
          </a:r>
          <a:endParaRPr lang="en-US"/>
        </a:p>
      </dgm:t>
    </dgm:pt>
    <dgm:pt modelId="{B1450198-659A-4D40-97E1-67A35DF1BDC7}" type="parTrans" cxnId="{B61A32AF-C8C8-4180-BFF6-504F856220EF}">
      <dgm:prSet/>
      <dgm:spPr/>
      <dgm:t>
        <a:bodyPr/>
        <a:lstStyle/>
        <a:p>
          <a:endParaRPr lang="en-US"/>
        </a:p>
      </dgm:t>
    </dgm:pt>
    <dgm:pt modelId="{A3EE2EEE-A014-43D1-A08E-F061E6F9DB24}" type="sibTrans" cxnId="{B61A32AF-C8C8-4180-BFF6-504F856220EF}">
      <dgm:prSet/>
      <dgm:spPr/>
      <dgm:t>
        <a:bodyPr/>
        <a:lstStyle/>
        <a:p>
          <a:endParaRPr lang="en-US"/>
        </a:p>
      </dgm:t>
    </dgm:pt>
    <dgm:pt modelId="{33BD1E73-A389-42CB-AE37-5F999644F0C7}" type="pres">
      <dgm:prSet presAssocID="{DF943615-5D9A-4C77-A276-ED33D5490947}" presName="root" presStyleCnt="0">
        <dgm:presLayoutVars>
          <dgm:dir/>
          <dgm:resizeHandles val="exact"/>
        </dgm:presLayoutVars>
      </dgm:prSet>
      <dgm:spPr/>
      <dgm:t>
        <a:bodyPr/>
        <a:lstStyle/>
        <a:p>
          <a:endParaRPr lang="en-US"/>
        </a:p>
      </dgm:t>
    </dgm:pt>
    <dgm:pt modelId="{998229C8-71F5-44AE-8CBD-57CBD5A87340}" type="pres">
      <dgm:prSet presAssocID="{498C7290-DF7F-4444-836E-A13F09C83C47}" presName="compNode" presStyleCnt="0"/>
      <dgm:spPr/>
    </dgm:pt>
    <dgm:pt modelId="{65B5DC21-A5C5-42EC-B8E6-60CF35724236}" type="pres">
      <dgm:prSet presAssocID="{498C7290-DF7F-4444-836E-A13F09C83C47}" presName="bgRect" presStyleLbl="bgShp" presStyleIdx="0" presStyleCnt="3"/>
      <dgm:spPr/>
    </dgm:pt>
    <dgm:pt modelId="{7D3B411E-730E-4963-8520-14928033F1CD}" type="pres">
      <dgm:prSet presAssocID="{498C7290-DF7F-4444-836E-A13F09C83C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Transfer"/>
        </a:ext>
      </dgm:extLst>
    </dgm:pt>
    <dgm:pt modelId="{0E0525A9-9A5E-4ED5-86AE-785A20E07EE5}" type="pres">
      <dgm:prSet presAssocID="{498C7290-DF7F-4444-836E-A13F09C83C47}" presName="spaceRect" presStyleCnt="0"/>
      <dgm:spPr/>
    </dgm:pt>
    <dgm:pt modelId="{97BDA67C-307C-4ABD-8253-D2F93374A2F4}" type="pres">
      <dgm:prSet presAssocID="{498C7290-DF7F-4444-836E-A13F09C83C47}" presName="parTx" presStyleLbl="revTx" presStyleIdx="0" presStyleCnt="3">
        <dgm:presLayoutVars>
          <dgm:chMax val="0"/>
          <dgm:chPref val="0"/>
        </dgm:presLayoutVars>
      </dgm:prSet>
      <dgm:spPr/>
      <dgm:t>
        <a:bodyPr/>
        <a:lstStyle/>
        <a:p>
          <a:endParaRPr lang="en-US"/>
        </a:p>
      </dgm:t>
    </dgm:pt>
    <dgm:pt modelId="{D657CF0E-DB71-4B37-97BF-7582D2EC6BA3}" type="pres">
      <dgm:prSet presAssocID="{811CB37C-E1A8-4425-B906-B76F93E48188}" presName="sibTrans" presStyleCnt="0"/>
      <dgm:spPr/>
    </dgm:pt>
    <dgm:pt modelId="{EC75DC6E-A3D8-452D-B17C-45725C4BCCA1}" type="pres">
      <dgm:prSet presAssocID="{41B1EB8E-51D8-40AD-8466-419FA3FD309E}" presName="compNode" presStyleCnt="0"/>
      <dgm:spPr/>
    </dgm:pt>
    <dgm:pt modelId="{5FD6822C-D772-445A-B0F8-CC5ACA727A70}" type="pres">
      <dgm:prSet presAssocID="{41B1EB8E-51D8-40AD-8466-419FA3FD309E}" presName="bgRect" presStyleLbl="bgShp" presStyleIdx="1" presStyleCnt="3"/>
      <dgm:spPr/>
    </dgm:pt>
    <dgm:pt modelId="{F4B5E804-3A35-48EC-8BD8-7A85963A3DFC}" type="pres">
      <dgm:prSet presAssocID="{41B1EB8E-51D8-40AD-8466-419FA3FD30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Matematyka"/>
        </a:ext>
      </dgm:extLst>
    </dgm:pt>
    <dgm:pt modelId="{D8BBABA4-EAC0-4D3B-A94B-22E667D87FF3}" type="pres">
      <dgm:prSet presAssocID="{41B1EB8E-51D8-40AD-8466-419FA3FD309E}" presName="spaceRect" presStyleCnt="0"/>
      <dgm:spPr/>
    </dgm:pt>
    <dgm:pt modelId="{AF233832-DC66-4FF9-9231-71CCF1BE2CB6}" type="pres">
      <dgm:prSet presAssocID="{41B1EB8E-51D8-40AD-8466-419FA3FD309E}" presName="parTx" presStyleLbl="revTx" presStyleIdx="1" presStyleCnt="3">
        <dgm:presLayoutVars>
          <dgm:chMax val="0"/>
          <dgm:chPref val="0"/>
        </dgm:presLayoutVars>
      </dgm:prSet>
      <dgm:spPr/>
      <dgm:t>
        <a:bodyPr/>
        <a:lstStyle/>
        <a:p>
          <a:endParaRPr lang="en-US"/>
        </a:p>
      </dgm:t>
    </dgm:pt>
    <dgm:pt modelId="{D05D96DE-5914-4829-9DDC-1930D5B08964}" type="pres">
      <dgm:prSet presAssocID="{9EFC1B83-0FBD-4982-A084-EF66BDE3BBDD}" presName="sibTrans" presStyleCnt="0"/>
      <dgm:spPr/>
    </dgm:pt>
    <dgm:pt modelId="{43324692-E9C7-42BA-84BD-C809A6673A4C}" type="pres">
      <dgm:prSet presAssocID="{DDFFFF44-7D7F-431F-94BA-3A7496181EB1}" presName="compNode" presStyleCnt="0"/>
      <dgm:spPr/>
    </dgm:pt>
    <dgm:pt modelId="{B6EB5384-403F-4BC2-9EB4-5BA7AF22A2DC}" type="pres">
      <dgm:prSet presAssocID="{DDFFFF44-7D7F-431F-94BA-3A7496181EB1}" presName="bgRect" presStyleLbl="bgShp" presStyleIdx="2" presStyleCnt="3"/>
      <dgm:spPr/>
    </dgm:pt>
    <dgm:pt modelId="{01514B16-B276-4C23-B870-186E9AB7127F}" type="pres">
      <dgm:prSet presAssocID="{DDFFFF44-7D7F-431F-94BA-3A7496181EB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Znacznik wyboru"/>
        </a:ext>
      </dgm:extLst>
    </dgm:pt>
    <dgm:pt modelId="{B99B5F28-DC44-455C-82B2-87C32C19B108}" type="pres">
      <dgm:prSet presAssocID="{DDFFFF44-7D7F-431F-94BA-3A7496181EB1}" presName="spaceRect" presStyleCnt="0"/>
      <dgm:spPr/>
    </dgm:pt>
    <dgm:pt modelId="{7BDF45F5-3568-4E3A-8C68-DC4FFCE13291}" type="pres">
      <dgm:prSet presAssocID="{DDFFFF44-7D7F-431F-94BA-3A7496181EB1}" presName="parTx" presStyleLbl="revTx" presStyleIdx="2" presStyleCnt="3">
        <dgm:presLayoutVars>
          <dgm:chMax val="0"/>
          <dgm:chPref val="0"/>
        </dgm:presLayoutVars>
      </dgm:prSet>
      <dgm:spPr/>
      <dgm:t>
        <a:bodyPr/>
        <a:lstStyle/>
        <a:p>
          <a:endParaRPr lang="en-US"/>
        </a:p>
      </dgm:t>
    </dgm:pt>
  </dgm:ptLst>
  <dgm:cxnLst>
    <dgm:cxn modelId="{6090A665-C034-4887-AAD0-3725B2F26A63}" srcId="{DF943615-5D9A-4C77-A276-ED33D5490947}" destId="{41B1EB8E-51D8-40AD-8466-419FA3FD309E}" srcOrd="1" destOrd="0" parTransId="{3798D35D-5908-49FF-94E7-2DCE973251AD}" sibTransId="{9EFC1B83-0FBD-4982-A084-EF66BDE3BBDD}"/>
    <dgm:cxn modelId="{B61A32AF-C8C8-4180-BFF6-504F856220EF}" srcId="{DF943615-5D9A-4C77-A276-ED33D5490947}" destId="{DDFFFF44-7D7F-431F-94BA-3A7496181EB1}" srcOrd="2" destOrd="0" parTransId="{B1450198-659A-4D40-97E1-67A35DF1BDC7}" sibTransId="{A3EE2EEE-A014-43D1-A08E-F061E6F9DB24}"/>
    <dgm:cxn modelId="{EBA9079C-ECEA-4BFF-B951-72974A42D914}" srcId="{DF943615-5D9A-4C77-A276-ED33D5490947}" destId="{498C7290-DF7F-4444-836E-A13F09C83C47}" srcOrd="0" destOrd="0" parTransId="{73ED9ADA-2275-45BA-BFD0-19E37477E518}" sibTransId="{811CB37C-E1A8-4425-B906-B76F93E48188}"/>
    <dgm:cxn modelId="{DE07A4C8-3A5E-4AFC-A444-F4531666EA91}" type="presOf" srcId="{DDFFFF44-7D7F-431F-94BA-3A7496181EB1}" destId="{7BDF45F5-3568-4E3A-8C68-DC4FFCE13291}" srcOrd="0" destOrd="0" presId="urn:microsoft.com/office/officeart/2018/2/layout/IconVerticalSolidList"/>
    <dgm:cxn modelId="{213C0765-72D6-4382-AA42-C41FAE7D0424}" type="presOf" srcId="{DF943615-5D9A-4C77-A276-ED33D5490947}" destId="{33BD1E73-A389-42CB-AE37-5F999644F0C7}" srcOrd="0" destOrd="0" presId="urn:microsoft.com/office/officeart/2018/2/layout/IconVerticalSolidList"/>
    <dgm:cxn modelId="{0A87C987-A5BD-4F08-8D1E-EAB1479B6EB7}" type="presOf" srcId="{498C7290-DF7F-4444-836E-A13F09C83C47}" destId="{97BDA67C-307C-4ABD-8253-D2F93374A2F4}" srcOrd="0" destOrd="0" presId="urn:microsoft.com/office/officeart/2018/2/layout/IconVerticalSolidList"/>
    <dgm:cxn modelId="{866E4B56-AD82-4B75-AF7A-429A1F8B75BA}" type="presOf" srcId="{41B1EB8E-51D8-40AD-8466-419FA3FD309E}" destId="{AF233832-DC66-4FF9-9231-71CCF1BE2CB6}" srcOrd="0" destOrd="0" presId="urn:microsoft.com/office/officeart/2018/2/layout/IconVerticalSolidList"/>
    <dgm:cxn modelId="{20803552-9AF0-446A-93E1-8F88C1E9D769}" type="presParOf" srcId="{33BD1E73-A389-42CB-AE37-5F999644F0C7}" destId="{998229C8-71F5-44AE-8CBD-57CBD5A87340}" srcOrd="0" destOrd="0" presId="urn:microsoft.com/office/officeart/2018/2/layout/IconVerticalSolidList"/>
    <dgm:cxn modelId="{C65892E6-64D6-4C01-89E9-C84A48CABEE9}" type="presParOf" srcId="{998229C8-71F5-44AE-8CBD-57CBD5A87340}" destId="{65B5DC21-A5C5-42EC-B8E6-60CF35724236}" srcOrd="0" destOrd="0" presId="urn:microsoft.com/office/officeart/2018/2/layout/IconVerticalSolidList"/>
    <dgm:cxn modelId="{4C49AF5E-4335-4650-9052-07773813BD9B}" type="presParOf" srcId="{998229C8-71F5-44AE-8CBD-57CBD5A87340}" destId="{7D3B411E-730E-4963-8520-14928033F1CD}" srcOrd="1" destOrd="0" presId="urn:microsoft.com/office/officeart/2018/2/layout/IconVerticalSolidList"/>
    <dgm:cxn modelId="{97ADAE75-58D6-477B-9DD6-BDEB229B7686}" type="presParOf" srcId="{998229C8-71F5-44AE-8CBD-57CBD5A87340}" destId="{0E0525A9-9A5E-4ED5-86AE-785A20E07EE5}" srcOrd="2" destOrd="0" presId="urn:microsoft.com/office/officeart/2018/2/layout/IconVerticalSolidList"/>
    <dgm:cxn modelId="{0262A3AB-95AB-45BD-8BCB-0606C98A61F4}" type="presParOf" srcId="{998229C8-71F5-44AE-8CBD-57CBD5A87340}" destId="{97BDA67C-307C-4ABD-8253-D2F93374A2F4}" srcOrd="3" destOrd="0" presId="urn:microsoft.com/office/officeart/2018/2/layout/IconVerticalSolidList"/>
    <dgm:cxn modelId="{BE5D22D9-87B9-4506-B774-DB74914A8C42}" type="presParOf" srcId="{33BD1E73-A389-42CB-AE37-5F999644F0C7}" destId="{D657CF0E-DB71-4B37-97BF-7582D2EC6BA3}" srcOrd="1" destOrd="0" presId="urn:microsoft.com/office/officeart/2018/2/layout/IconVerticalSolidList"/>
    <dgm:cxn modelId="{A4C1D5E2-ED42-44B0-A1CB-54CF72288FAE}" type="presParOf" srcId="{33BD1E73-A389-42CB-AE37-5F999644F0C7}" destId="{EC75DC6E-A3D8-452D-B17C-45725C4BCCA1}" srcOrd="2" destOrd="0" presId="urn:microsoft.com/office/officeart/2018/2/layout/IconVerticalSolidList"/>
    <dgm:cxn modelId="{B31296C0-F2AC-47ED-B802-2E45C7986509}" type="presParOf" srcId="{EC75DC6E-A3D8-452D-B17C-45725C4BCCA1}" destId="{5FD6822C-D772-445A-B0F8-CC5ACA727A70}" srcOrd="0" destOrd="0" presId="urn:microsoft.com/office/officeart/2018/2/layout/IconVerticalSolidList"/>
    <dgm:cxn modelId="{6895FE52-4186-4F9C-9E2C-B47B2CDB7CCF}" type="presParOf" srcId="{EC75DC6E-A3D8-452D-B17C-45725C4BCCA1}" destId="{F4B5E804-3A35-48EC-8BD8-7A85963A3DFC}" srcOrd="1" destOrd="0" presId="urn:microsoft.com/office/officeart/2018/2/layout/IconVerticalSolidList"/>
    <dgm:cxn modelId="{71D871C1-AC5D-4795-980C-4A3C402F3FEB}" type="presParOf" srcId="{EC75DC6E-A3D8-452D-B17C-45725C4BCCA1}" destId="{D8BBABA4-EAC0-4D3B-A94B-22E667D87FF3}" srcOrd="2" destOrd="0" presId="urn:microsoft.com/office/officeart/2018/2/layout/IconVerticalSolidList"/>
    <dgm:cxn modelId="{35D79E27-2F99-4FBE-88E2-638867F463B5}" type="presParOf" srcId="{EC75DC6E-A3D8-452D-B17C-45725C4BCCA1}" destId="{AF233832-DC66-4FF9-9231-71CCF1BE2CB6}" srcOrd="3" destOrd="0" presId="urn:microsoft.com/office/officeart/2018/2/layout/IconVerticalSolidList"/>
    <dgm:cxn modelId="{1DB6E48E-4BB8-4C52-99F2-0268DF4B5DC8}" type="presParOf" srcId="{33BD1E73-A389-42CB-AE37-5F999644F0C7}" destId="{D05D96DE-5914-4829-9DDC-1930D5B08964}" srcOrd="3" destOrd="0" presId="urn:microsoft.com/office/officeart/2018/2/layout/IconVerticalSolidList"/>
    <dgm:cxn modelId="{A0D297E7-F9EF-4746-BCB8-A3B5C741C477}" type="presParOf" srcId="{33BD1E73-A389-42CB-AE37-5F999644F0C7}" destId="{43324692-E9C7-42BA-84BD-C809A6673A4C}" srcOrd="4" destOrd="0" presId="urn:microsoft.com/office/officeart/2018/2/layout/IconVerticalSolidList"/>
    <dgm:cxn modelId="{46C39874-6EED-46FC-9A87-BFD3831DD126}" type="presParOf" srcId="{43324692-E9C7-42BA-84BD-C809A6673A4C}" destId="{B6EB5384-403F-4BC2-9EB4-5BA7AF22A2DC}" srcOrd="0" destOrd="0" presId="urn:microsoft.com/office/officeart/2018/2/layout/IconVerticalSolidList"/>
    <dgm:cxn modelId="{8A61A4BF-12F9-48AE-837C-50FD52418A36}" type="presParOf" srcId="{43324692-E9C7-42BA-84BD-C809A6673A4C}" destId="{01514B16-B276-4C23-B870-186E9AB7127F}" srcOrd="1" destOrd="0" presId="urn:microsoft.com/office/officeart/2018/2/layout/IconVerticalSolidList"/>
    <dgm:cxn modelId="{0ECFB0E3-E35C-432A-9119-13D395A553B7}" type="presParOf" srcId="{43324692-E9C7-42BA-84BD-C809A6673A4C}" destId="{B99B5F28-DC44-455C-82B2-87C32C19B108}" srcOrd="2" destOrd="0" presId="urn:microsoft.com/office/officeart/2018/2/layout/IconVerticalSolidList"/>
    <dgm:cxn modelId="{82BDFCBA-2964-4F96-A776-51FEB7359910}" type="presParOf" srcId="{43324692-E9C7-42BA-84BD-C809A6673A4C}" destId="{7BDF45F5-3568-4E3A-8C68-DC4FFCE1329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5DC21-A5C5-42EC-B8E6-60CF35724236}">
      <dsp:nvSpPr>
        <dsp:cNvPr id="0" name=""/>
        <dsp:cNvSpPr/>
      </dsp:nvSpPr>
      <dsp:spPr>
        <a:xfrm>
          <a:off x="0" y="4346"/>
          <a:ext cx="5181600" cy="904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3B411E-730E-4963-8520-14928033F1CD}">
      <dsp:nvSpPr>
        <dsp:cNvPr id="0" name=""/>
        <dsp:cNvSpPr/>
      </dsp:nvSpPr>
      <dsp:spPr>
        <a:xfrm>
          <a:off x="273570" y="207829"/>
          <a:ext cx="497887" cy="4974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DA67C-307C-4ABD-8253-D2F93374A2F4}">
      <dsp:nvSpPr>
        <dsp:cNvPr id="0" name=""/>
        <dsp:cNvSpPr/>
      </dsp:nvSpPr>
      <dsp:spPr>
        <a:xfrm>
          <a:off x="1045029" y="4346"/>
          <a:ext cx="3579403" cy="130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86" tIns="137586" rIns="137586" bIns="137586" numCol="1" spcCol="1270" anchor="ctr" anchorCtr="0">
          <a:noAutofit/>
        </a:bodyPr>
        <a:lstStyle/>
        <a:p>
          <a:pPr lvl="0" algn="l" defTabSz="622300">
            <a:lnSpc>
              <a:spcPct val="100000"/>
            </a:lnSpc>
            <a:spcBef>
              <a:spcPct val="0"/>
            </a:spcBef>
            <a:spcAft>
              <a:spcPct val="35000"/>
            </a:spcAft>
          </a:pPr>
          <a:r>
            <a:rPr lang="pl-PL" sz="1400" kern="1200"/>
            <a:t>W</a:t>
          </a:r>
          <a:r>
            <a:rPr lang="pl-PL" sz="1400" b="1" kern="1200"/>
            <a:t> najprostszym ujęciu miernikiem siły nabywczej pieniądza jest ilość dóbr i usług, które można kupić za daną jednostkę pieniężną. </a:t>
          </a:r>
          <a:endParaRPr lang="en-US" sz="1400" kern="1200"/>
        </a:p>
      </dsp:txBody>
      <dsp:txXfrm>
        <a:off x="1045029" y="4346"/>
        <a:ext cx="3579403" cy="1300027"/>
      </dsp:txXfrm>
    </dsp:sp>
    <dsp:sp modelId="{5FD6822C-D772-445A-B0F8-CC5ACA727A70}">
      <dsp:nvSpPr>
        <dsp:cNvPr id="0" name=""/>
        <dsp:cNvSpPr/>
      </dsp:nvSpPr>
      <dsp:spPr>
        <a:xfrm>
          <a:off x="0" y="1525655"/>
          <a:ext cx="5181600" cy="904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5E804-3A35-48EC-8BD8-7A85963A3DFC}">
      <dsp:nvSpPr>
        <dsp:cNvPr id="0" name=""/>
        <dsp:cNvSpPr/>
      </dsp:nvSpPr>
      <dsp:spPr>
        <a:xfrm>
          <a:off x="273570" y="1729137"/>
          <a:ext cx="497887" cy="4974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33832-DC66-4FF9-9231-71CCF1BE2CB6}">
      <dsp:nvSpPr>
        <dsp:cNvPr id="0" name=""/>
        <dsp:cNvSpPr/>
      </dsp:nvSpPr>
      <dsp:spPr>
        <a:xfrm>
          <a:off x="1045029" y="1525655"/>
          <a:ext cx="3579403" cy="130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86" tIns="137586" rIns="137586" bIns="137586" numCol="1" spcCol="1270" anchor="ctr" anchorCtr="0">
          <a:noAutofit/>
        </a:bodyPr>
        <a:lstStyle/>
        <a:p>
          <a:pPr lvl="0" algn="l" defTabSz="622300">
            <a:lnSpc>
              <a:spcPct val="100000"/>
            </a:lnSpc>
            <a:spcBef>
              <a:spcPct val="0"/>
            </a:spcBef>
            <a:spcAft>
              <a:spcPct val="35000"/>
            </a:spcAft>
          </a:pPr>
          <a:r>
            <a:rPr lang="pl-PL" sz="1400" b="1" kern="1200"/>
            <a:t>Wzór na siłę nabywczą pieniądza jest zatem następujący: 1/P, gdzie 1 oznacza jednostkę pieniężną, a P – cenę dóbr i usług.</a:t>
          </a:r>
          <a:endParaRPr lang="en-US" sz="1400" kern="1200"/>
        </a:p>
      </dsp:txBody>
      <dsp:txXfrm>
        <a:off x="1045029" y="1525655"/>
        <a:ext cx="3579403" cy="1300027"/>
      </dsp:txXfrm>
    </dsp:sp>
    <dsp:sp modelId="{B6EB5384-403F-4BC2-9EB4-5BA7AF22A2DC}">
      <dsp:nvSpPr>
        <dsp:cNvPr id="0" name=""/>
        <dsp:cNvSpPr/>
      </dsp:nvSpPr>
      <dsp:spPr>
        <a:xfrm>
          <a:off x="0" y="3046963"/>
          <a:ext cx="5181600" cy="9043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14B16-B276-4C23-B870-186E9AB7127F}">
      <dsp:nvSpPr>
        <dsp:cNvPr id="0" name=""/>
        <dsp:cNvSpPr/>
      </dsp:nvSpPr>
      <dsp:spPr>
        <a:xfrm>
          <a:off x="273838" y="3250446"/>
          <a:ext cx="497887" cy="4974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DF45F5-3568-4E3A-8C68-DC4FFCE13291}">
      <dsp:nvSpPr>
        <dsp:cNvPr id="0" name=""/>
        <dsp:cNvSpPr/>
      </dsp:nvSpPr>
      <dsp:spPr>
        <a:xfrm>
          <a:off x="1045564" y="3046963"/>
          <a:ext cx="3579403" cy="130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586" tIns="137586" rIns="137586" bIns="137586" numCol="1" spcCol="1270" anchor="ctr" anchorCtr="0">
          <a:noAutofit/>
        </a:bodyPr>
        <a:lstStyle/>
        <a:p>
          <a:pPr lvl="0" algn="l" defTabSz="622300">
            <a:lnSpc>
              <a:spcPct val="100000"/>
            </a:lnSpc>
            <a:spcBef>
              <a:spcPct val="0"/>
            </a:spcBef>
            <a:spcAft>
              <a:spcPct val="35000"/>
            </a:spcAft>
          </a:pPr>
          <a:r>
            <a:rPr lang="pl-PL" sz="1400" b="1" kern="1200"/>
            <a:t>Bardzo często mówi się zatem, że miernikiem zmiany siły nabywczej pieniądza jest odwrotność wskaźnika ogólnego poziomu cen dóbr i usług, czyli inflacji. Im wyższa jest inflacja, tym mniejsza staje się realna wartość pieniądza.</a:t>
          </a:r>
          <a:endParaRPr lang="en-US" sz="1400" kern="1200"/>
        </a:p>
      </dsp:txBody>
      <dsp:txXfrm>
        <a:off x="1045564" y="3046963"/>
        <a:ext cx="3579403" cy="13000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1365101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EDC9908-8F95-8DFC-72CC-158552B56735}"/>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5" name="Footer Placeholder 4">
            <a:extLst>
              <a:ext uri="{FF2B5EF4-FFF2-40B4-BE49-F238E27FC236}">
                <a16:creationId xmlns:a16="http://schemas.microsoft.com/office/drawing/2014/main" xmlns=""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4A835B-97D3-BC22-F0B8-4986D4636271}"/>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420099414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846BDFF-D746-836C-04B8-CA89AD5D1466}"/>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5" name="Footer Placeholder 4">
            <a:extLst>
              <a:ext uri="{FF2B5EF4-FFF2-40B4-BE49-F238E27FC236}">
                <a16:creationId xmlns:a16="http://schemas.microsoft.com/office/drawing/2014/main" xmlns=""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316D893-7E81-90DC-4139-7687B39C3AC8}"/>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24224421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B9485D1-E172-8F0A-A425-3097B3ABCFB4}"/>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5" name="Footer Placeholder 4">
            <a:extLst>
              <a:ext uri="{FF2B5EF4-FFF2-40B4-BE49-F238E27FC236}">
                <a16:creationId xmlns:a16="http://schemas.microsoft.com/office/drawing/2014/main" xmlns=""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9316310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4E99186-7E5A-60AF-DE69-5C7DA71611AB}"/>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5" name="Footer Placeholder 4">
            <a:extLst>
              <a:ext uri="{FF2B5EF4-FFF2-40B4-BE49-F238E27FC236}">
                <a16:creationId xmlns:a16="http://schemas.microsoft.com/office/drawing/2014/main" xmlns=""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39BE85-85F6-4636-C651-D87CC969A49E}"/>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0848041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97D0B7E-1A60-DA52-6965-92412B1C2F9F}"/>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6" name="Footer Placeholder 5">
            <a:extLst>
              <a:ext uri="{FF2B5EF4-FFF2-40B4-BE49-F238E27FC236}">
                <a16:creationId xmlns:a16="http://schemas.microsoft.com/office/drawing/2014/main" xmlns=""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B822F1-284A-1786-FAF2-72129E2FE64D}"/>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589200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E3B3581-658A-8487-F9CB-E79F2BFF27E4}"/>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8" name="Footer Placeholder 7">
            <a:extLst>
              <a:ext uri="{FF2B5EF4-FFF2-40B4-BE49-F238E27FC236}">
                <a16:creationId xmlns:a16="http://schemas.microsoft.com/office/drawing/2014/main" xmlns=""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02A06B8-CC1D-542F-D8EB-7625046B91D2}"/>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21708003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9E8268-7232-2944-F1BD-399F9419B563}"/>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4" name="Footer Placeholder 3">
            <a:extLst>
              <a:ext uri="{FF2B5EF4-FFF2-40B4-BE49-F238E27FC236}">
                <a16:creationId xmlns:a16="http://schemas.microsoft.com/office/drawing/2014/main" xmlns=""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8FBDC76-671D-1671-DCE2-D5658BD40E29}"/>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6915255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BC4D82-0182-501C-9231-46767680476E}"/>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3" name="Footer Placeholder 2">
            <a:extLst>
              <a:ext uri="{FF2B5EF4-FFF2-40B4-BE49-F238E27FC236}">
                <a16:creationId xmlns:a16="http://schemas.microsoft.com/office/drawing/2014/main" xmlns=""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4EBB816-1B94-116F-92D4-6043AE9E0C6B}"/>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5826538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F05638-7A56-469A-825A-1DFA600254C8}"/>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6" name="Footer Placeholder 5">
            <a:extLst>
              <a:ext uri="{FF2B5EF4-FFF2-40B4-BE49-F238E27FC236}">
                <a16:creationId xmlns:a16="http://schemas.microsoft.com/office/drawing/2014/main" xmlns=""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C7CA46-892B-253A-3A28-7414E17B837B}"/>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41714668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20B235E-39C7-4C78-20EF-DB48ECD9CB90}"/>
              </a:ext>
            </a:extLst>
          </p:cNvPr>
          <p:cNvSpPr>
            <a:spLocks noGrp="1"/>
          </p:cNvSpPr>
          <p:nvPr>
            <p:ph type="dt" sz="half" idx="10"/>
          </p:nvPr>
        </p:nvSpPr>
        <p:spPr/>
        <p:txBody>
          <a:bodyPr/>
          <a:lstStyle/>
          <a:p>
            <a:fld id="{999A8DD2-C443-44AD-85B3-4CE72B962C5F}" type="datetimeFigureOut">
              <a:rPr lang="en-US" smtClean="0"/>
              <a:t>06.03.24</a:t>
            </a:fld>
            <a:endParaRPr lang="en-US"/>
          </a:p>
        </p:txBody>
      </p:sp>
      <p:sp>
        <p:nvSpPr>
          <p:cNvPr id="6" name="Footer Placeholder 5">
            <a:extLst>
              <a:ext uri="{FF2B5EF4-FFF2-40B4-BE49-F238E27FC236}">
                <a16:creationId xmlns:a16="http://schemas.microsoft.com/office/drawing/2014/main" xmlns=""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FE1A03-DCCB-53C7-DBFE-2AD55C90591B}"/>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2109298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06.03.24</a:t>
            </a:fld>
            <a:endParaRPr lang="en-US"/>
          </a:p>
        </p:txBody>
      </p:sp>
      <p:sp>
        <p:nvSpPr>
          <p:cNvPr id="5" name="Footer Placeholder 4">
            <a:extLst>
              <a:ext uri="{FF2B5EF4-FFF2-40B4-BE49-F238E27FC236}">
                <a16:creationId xmlns:a16="http://schemas.microsoft.com/office/drawing/2014/main" xmlns=""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‹nr›</a:t>
            </a:fld>
            <a:endParaRPr lang="en-US"/>
          </a:p>
        </p:txBody>
      </p:sp>
    </p:spTree>
    <p:extLst>
      <p:ext uri="{BB962C8B-B14F-4D97-AF65-F5344CB8AC3E}">
        <p14:creationId xmlns:p14="http://schemas.microsoft.com/office/powerpoint/2010/main" val="1826882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5" r:id="rId6"/>
    <p:sldLayoutId id="2147483741" r:id="rId7"/>
    <p:sldLayoutId id="2147483742" r:id="rId8"/>
    <p:sldLayoutId id="2147483743" r:id="rId9"/>
    <p:sldLayoutId id="2147483744" r:id="rId10"/>
    <p:sldLayoutId id="2147483746"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5AB5C7EE-A919-646B-4F86-BACCBC52D9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4FCBF46E-539F-A138-5600-7E05953BB7D3}"/>
              </a:ext>
            </a:extLst>
          </p:cNvPr>
          <p:cNvSpPr>
            <a:spLocks noGrp="1"/>
          </p:cNvSpPr>
          <p:nvPr>
            <p:ph type="title"/>
          </p:nvPr>
        </p:nvSpPr>
        <p:spPr>
          <a:xfrm>
            <a:off x="6546870" y="1301477"/>
            <a:ext cx="4540945" cy="2434707"/>
          </a:xfrm>
        </p:spPr>
        <p:txBody>
          <a:bodyPr vert="horz" lIns="91440" tIns="45720" rIns="91440" bIns="45720" rtlCol="0" anchor="b">
            <a:normAutofit/>
          </a:bodyPr>
          <a:lstStyle/>
          <a:p>
            <a:pPr algn="ctr"/>
            <a:r>
              <a:rPr lang="en-US" sz="3400" dirty="0"/>
              <a:t>WARTOŚĆ POLSKIEGO PIENIĄDZA</a:t>
            </a:r>
            <a:br>
              <a:rPr lang="en-US" sz="3400" dirty="0"/>
            </a:br>
            <a:r>
              <a:rPr lang="en-US" sz="2000" dirty="0"/>
              <a:t>Maja Lewandowska, kl. 1b2</a:t>
            </a:r>
            <a:endParaRPr lang="pl-PL"/>
          </a:p>
        </p:txBody>
      </p:sp>
      <p:pic>
        <p:nvPicPr>
          <p:cNvPr id="4" name="Symbol zastępczy zawartości 3" descr="Obraz zawierający godło, symbol, logo, odznaka&#10;&#10;Opis wygenerowany automatycznie">
            <a:extLst>
              <a:ext uri="{FF2B5EF4-FFF2-40B4-BE49-F238E27FC236}">
                <a16:creationId xmlns:a16="http://schemas.microsoft.com/office/drawing/2014/main" xmlns="" id="{051B1288-C8DF-1040-890C-B0AF88900A6A}"/>
              </a:ext>
            </a:extLst>
          </p:cNvPr>
          <p:cNvPicPr>
            <a:picLocks noChangeAspect="1"/>
          </p:cNvPicPr>
          <p:nvPr/>
        </p:nvPicPr>
        <p:blipFill rotWithShape="1">
          <a:blip r:embed="rId2"/>
          <a:srcRect l="14323" r="22899" b="2"/>
          <a:stretch/>
        </p:blipFill>
        <p:spPr>
          <a:xfrm>
            <a:off x="1190113" y="1160168"/>
            <a:ext cx="4535401" cy="4536803"/>
          </a:xfrm>
          <a:prstGeom prst="rect">
            <a:avLst/>
          </a:prstGeom>
        </p:spPr>
      </p:pic>
    </p:spTree>
    <p:extLst>
      <p:ext uri="{BB962C8B-B14F-4D97-AF65-F5344CB8AC3E}">
        <p14:creationId xmlns:p14="http://schemas.microsoft.com/office/powerpoint/2010/main" val="18207082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52121F2A-426F-6EA0-5891-84EF13910C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8DA578D-2F54-56A5-CC8C-0356CB252E11}"/>
              </a:ext>
            </a:extLst>
          </p:cNvPr>
          <p:cNvSpPr>
            <a:spLocks noGrp="1"/>
          </p:cNvSpPr>
          <p:nvPr>
            <p:ph type="title"/>
          </p:nvPr>
        </p:nvSpPr>
        <p:spPr>
          <a:xfrm>
            <a:off x="624668" y="1007309"/>
            <a:ext cx="4497094" cy="1608479"/>
          </a:xfrm>
        </p:spPr>
        <p:txBody>
          <a:bodyPr vert="horz" lIns="91440" tIns="45720" rIns="91440" bIns="45720" rtlCol="0" anchor="b">
            <a:normAutofit/>
          </a:bodyPr>
          <a:lstStyle/>
          <a:p>
            <a:r>
              <a:rPr lang="pl-PL" sz="3600" b="1" kern="1200" dirty="0">
                <a:latin typeface="+mj-lt"/>
                <a:ea typeface="+mj-ea"/>
                <a:cs typeface="+mj-cs"/>
              </a:rPr>
              <a:t>Inflacja i deflacja</a:t>
            </a:r>
            <a:endParaRPr lang="pl-PL" sz="3600" b="1" kern="1200" dirty="0">
              <a:latin typeface="+mj-lt"/>
            </a:endParaRPr>
          </a:p>
        </p:txBody>
      </p:sp>
      <p:sp>
        <p:nvSpPr>
          <p:cNvPr id="4" name="Symbol zastępczy tekstu 3">
            <a:extLst>
              <a:ext uri="{FF2B5EF4-FFF2-40B4-BE49-F238E27FC236}">
                <a16:creationId xmlns:a16="http://schemas.microsoft.com/office/drawing/2014/main" xmlns="" id="{E19AA3BA-D9CA-8FB1-4902-12C9A9B5F6B1}"/>
              </a:ext>
            </a:extLst>
          </p:cNvPr>
          <p:cNvSpPr>
            <a:spLocks noGrp="1"/>
          </p:cNvSpPr>
          <p:nvPr>
            <p:ph type="body" sz="half" idx="2"/>
          </p:nvPr>
        </p:nvSpPr>
        <p:spPr>
          <a:xfrm>
            <a:off x="624669" y="2770146"/>
            <a:ext cx="4497094" cy="3246933"/>
          </a:xfrm>
        </p:spPr>
        <p:txBody>
          <a:bodyPr vert="horz" lIns="91440" tIns="45720" rIns="91440" bIns="45720" rtlCol="0">
            <a:normAutofit/>
          </a:bodyPr>
          <a:lstStyle/>
          <a:p>
            <a:pPr indent="-228600">
              <a:buFont typeface="Arial" panose="020B0604020202020204" pitchFamily="34" charset="0"/>
              <a:buChar char="•"/>
            </a:pPr>
            <a:r>
              <a:rPr lang="pl-PL" sz="1800" b="1" dirty="0"/>
              <a:t>Od połowy 2014 roku do końca roku 2016 w Polsce panowała deflacja, czyli spadek poziomu cen poniżej określonego poziomu, na podstawie którego rokrocznie jest wyliczany wskaźni</a:t>
            </a:r>
            <a:r>
              <a:rPr lang="pl-PL" sz="1800" dirty="0"/>
              <a:t>k.</a:t>
            </a:r>
            <a:r>
              <a:rPr lang="pl-PL" sz="1800" b="1" dirty="0"/>
              <a:t> Proces ten wyhamował pod koniec 2016 roku i od tego momentu w Polsce znów dominuje zjawisko wzrostu cen, czyli inflacji.</a:t>
            </a:r>
          </a:p>
        </p:txBody>
      </p:sp>
      <p:pic>
        <p:nvPicPr>
          <p:cNvPr id="7" name="Symbol zastępczy zawartości 3" descr="Obraz zawierający Czcionka, Grafika, symbol, projekt graficzny&#10;&#10;Opis wygenerowany automatycznie">
            <a:extLst>
              <a:ext uri="{FF2B5EF4-FFF2-40B4-BE49-F238E27FC236}">
                <a16:creationId xmlns:a16="http://schemas.microsoft.com/office/drawing/2014/main" xmlns="" id="{4A744BB7-D177-F9A3-D719-0451AA1019D0}"/>
              </a:ext>
            </a:extLst>
          </p:cNvPr>
          <p:cNvPicPr>
            <a:picLocks noChangeAspect="1"/>
          </p:cNvPicPr>
          <p:nvPr/>
        </p:nvPicPr>
        <p:blipFill rotWithShape="1">
          <a:blip r:embed="rId2"/>
          <a:srcRect l="11723" r="5339" b="1"/>
          <a:stretch/>
        </p:blipFill>
        <p:spPr>
          <a:xfrm>
            <a:off x="6138535" y="794406"/>
            <a:ext cx="5244168" cy="5244168"/>
          </a:xfrm>
          <a:custGeom>
            <a:avLst/>
            <a:gdLst/>
            <a:ahLst/>
            <a:cxnLst/>
            <a:rect l="l" t="t" r="r" b="b"/>
            <a:pathLst>
              <a:path w="5244168" h="5244168">
                <a:moveTo>
                  <a:pt x="2622084" y="0"/>
                </a:moveTo>
                <a:cubicBezTo>
                  <a:pt x="4070221" y="0"/>
                  <a:pt x="5244168" y="1173947"/>
                  <a:pt x="5244168" y="2622084"/>
                </a:cubicBezTo>
                <a:cubicBezTo>
                  <a:pt x="5244168" y="4070221"/>
                  <a:pt x="4070221" y="5244168"/>
                  <a:pt x="2622084" y="5244168"/>
                </a:cubicBezTo>
                <a:cubicBezTo>
                  <a:pt x="1173947" y="5244168"/>
                  <a:pt x="0" y="4070221"/>
                  <a:pt x="0" y="2622084"/>
                </a:cubicBezTo>
                <a:cubicBezTo>
                  <a:pt x="0" y="1173947"/>
                  <a:pt x="1173947" y="0"/>
                  <a:pt x="2622084" y="0"/>
                </a:cubicBezTo>
                <a:close/>
              </a:path>
            </a:pathLst>
          </a:custGeom>
        </p:spPr>
      </p:pic>
    </p:spTree>
    <p:extLst>
      <p:ext uri="{BB962C8B-B14F-4D97-AF65-F5344CB8AC3E}">
        <p14:creationId xmlns:p14="http://schemas.microsoft.com/office/powerpoint/2010/main" val="26872973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49A4BCE-C381-AFCA-C7DF-6415F1A2D92B}"/>
              </a:ext>
            </a:extLst>
          </p:cNvPr>
          <p:cNvSpPr>
            <a:spLocks noGrp="1"/>
          </p:cNvSpPr>
          <p:nvPr>
            <p:ph type="title"/>
          </p:nvPr>
        </p:nvSpPr>
        <p:spPr/>
        <p:txBody>
          <a:bodyPr/>
          <a:lstStyle/>
          <a:p>
            <a:r>
              <a:rPr lang="pl-PL" dirty="0"/>
              <a:t>Inflacja i deflacja</a:t>
            </a:r>
          </a:p>
        </p:txBody>
      </p:sp>
      <p:sp>
        <p:nvSpPr>
          <p:cNvPr id="3" name="Symbol zastępczy tekstu 2">
            <a:extLst>
              <a:ext uri="{FF2B5EF4-FFF2-40B4-BE49-F238E27FC236}">
                <a16:creationId xmlns:a16="http://schemas.microsoft.com/office/drawing/2014/main" xmlns="" id="{CA1B8FB0-2628-0265-4B05-F495FF9221AF}"/>
              </a:ext>
            </a:extLst>
          </p:cNvPr>
          <p:cNvSpPr>
            <a:spLocks noGrp="1"/>
          </p:cNvSpPr>
          <p:nvPr>
            <p:ph type="body" idx="1"/>
          </p:nvPr>
        </p:nvSpPr>
        <p:spPr/>
        <p:txBody>
          <a:bodyPr/>
          <a:lstStyle/>
          <a:p>
            <a:r>
              <a:rPr lang="pl-PL" dirty="0"/>
              <a:t>Inflacja</a:t>
            </a:r>
          </a:p>
        </p:txBody>
      </p:sp>
      <p:sp>
        <p:nvSpPr>
          <p:cNvPr id="4" name="Symbol zastępczy zawartości 3">
            <a:extLst>
              <a:ext uri="{FF2B5EF4-FFF2-40B4-BE49-F238E27FC236}">
                <a16:creationId xmlns:a16="http://schemas.microsoft.com/office/drawing/2014/main" xmlns="" id="{AFB647C3-1975-7A31-3E9F-34D3B27D5007}"/>
              </a:ext>
            </a:extLst>
          </p:cNvPr>
          <p:cNvSpPr>
            <a:spLocks noGrp="1"/>
          </p:cNvSpPr>
          <p:nvPr>
            <p:ph sz="half" idx="2"/>
          </p:nvPr>
        </p:nvSpPr>
        <p:spPr/>
        <p:txBody>
          <a:bodyPr vert="horz" lIns="91440" tIns="45720" rIns="91440" bIns="45720" rtlCol="0" anchor="t">
            <a:normAutofit/>
          </a:bodyPr>
          <a:lstStyle/>
          <a:p>
            <a:r>
              <a:rPr lang="pl" sz="1200" b="1" dirty="0">
                <a:solidFill>
                  <a:srgbClr val="4D5156"/>
                </a:solidFill>
                <a:latin typeface="Arial"/>
                <a:cs typeface="Arial"/>
              </a:rPr>
              <a:t>Inflacja jest </a:t>
            </a:r>
            <a:r>
              <a:rPr lang="pl" sz="1200" b="1" dirty="0">
                <a:solidFill>
                  <a:srgbClr val="040C28"/>
                </a:solidFill>
                <a:latin typeface="Arial"/>
                <a:cs typeface="Arial"/>
              </a:rPr>
              <a:t>procesem zmian cen w całej gospodarce</a:t>
            </a:r>
            <a:r>
              <a:rPr lang="pl" sz="1200" b="1" dirty="0">
                <a:solidFill>
                  <a:srgbClr val="4D5156"/>
                </a:solidFill>
                <a:latin typeface="Arial"/>
                <a:cs typeface="Arial"/>
              </a:rPr>
              <a:t>. Jest ona mierzona przez statystykę publiczną i prezentowana w formie wskaźników cen. Przez inflację rozumie się najczęściej średnie zmiany cen konsumpcyjnych towarów i usług nabywanych przez przeciętne gospodarstwo domowe.</a:t>
            </a:r>
            <a:endParaRPr lang="pl-PL" b="1" dirty="0"/>
          </a:p>
          <a:p>
            <a:r>
              <a:rPr lang="pl" sz="1200" b="1" dirty="0">
                <a:solidFill>
                  <a:srgbClr val="4D5156"/>
                </a:solidFill>
                <a:ea typeface="+mn-lt"/>
                <a:cs typeface="+mn-lt"/>
              </a:rPr>
              <a:t>Głównym motorem inflacji jest </a:t>
            </a:r>
            <a:r>
              <a:rPr lang="pl" sz="1200" b="1" dirty="0">
                <a:solidFill>
                  <a:srgbClr val="040C28"/>
                </a:solidFill>
                <a:ea typeface="+mn-lt"/>
                <a:cs typeface="+mn-lt"/>
              </a:rPr>
              <a:t>rosnący popyt konsumpcyjny</a:t>
            </a:r>
            <a:r>
              <a:rPr lang="pl" sz="1200" b="1" dirty="0">
                <a:solidFill>
                  <a:srgbClr val="4D5156"/>
                </a:solidFill>
                <a:ea typeface="+mn-lt"/>
                <a:cs typeface="+mn-lt"/>
              </a:rPr>
              <a:t>. Jest ona powodowana przez czynniki popytowe i podażowe. Banki centralne starają się kontrolować inflację poprzez sterowanie aktywnością gospodarczą.</a:t>
            </a:r>
            <a:endParaRPr lang="pl" sz="1200" b="1" dirty="0">
              <a:solidFill>
                <a:srgbClr val="4D5156"/>
              </a:solidFill>
              <a:latin typeface="Arial"/>
              <a:cs typeface="Arial"/>
            </a:endParaRPr>
          </a:p>
          <a:p>
            <a:endParaRPr lang="pl-PL" dirty="0"/>
          </a:p>
        </p:txBody>
      </p:sp>
      <p:sp>
        <p:nvSpPr>
          <p:cNvPr id="5" name="Symbol zastępczy tekstu 4">
            <a:extLst>
              <a:ext uri="{FF2B5EF4-FFF2-40B4-BE49-F238E27FC236}">
                <a16:creationId xmlns:a16="http://schemas.microsoft.com/office/drawing/2014/main" xmlns="" id="{BEB9F794-E551-8AC0-2682-98D77C212685}"/>
              </a:ext>
            </a:extLst>
          </p:cNvPr>
          <p:cNvSpPr>
            <a:spLocks noGrp="1"/>
          </p:cNvSpPr>
          <p:nvPr>
            <p:ph type="body" sz="quarter" idx="3"/>
          </p:nvPr>
        </p:nvSpPr>
        <p:spPr/>
        <p:txBody>
          <a:bodyPr/>
          <a:lstStyle/>
          <a:p>
            <a:r>
              <a:rPr lang="pl-PL" dirty="0">
                <a:ea typeface="+mn-lt"/>
                <a:cs typeface="+mn-lt"/>
              </a:rPr>
              <a:t>Deflacja</a:t>
            </a:r>
            <a:endParaRPr lang="pl-PL" dirty="0"/>
          </a:p>
        </p:txBody>
      </p:sp>
      <p:sp>
        <p:nvSpPr>
          <p:cNvPr id="6" name="Symbol zastępczy zawartości 5">
            <a:extLst>
              <a:ext uri="{FF2B5EF4-FFF2-40B4-BE49-F238E27FC236}">
                <a16:creationId xmlns:a16="http://schemas.microsoft.com/office/drawing/2014/main" xmlns="" id="{69E86BD5-39BD-3B5D-0840-30D85ADD5791}"/>
              </a:ext>
            </a:extLst>
          </p:cNvPr>
          <p:cNvSpPr>
            <a:spLocks noGrp="1"/>
          </p:cNvSpPr>
          <p:nvPr>
            <p:ph sz="quarter" idx="4"/>
          </p:nvPr>
        </p:nvSpPr>
        <p:spPr/>
        <p:txBody>
          <a:bodyPr vert="horz" lIns="91440" tIns="45720" rIns="91440" bIns="45720" rtlCol="0" anchor="t">
            <a:normAutofit/>
          </a:bodyPr>
          <a:lstStyle/>
          <a:p>
            <a:r>
              <a:rPr lang="pl-PL" sz="1200" b="1" dirty="0">
                <a:solidFill>
                  <a:srgbClr val="040C28"/>
                </a:solidFill>
                <a:ea typeface="+mn-lt"/>
                <a:cs typeface="+mn-lt"/>
              </a:rPr>
              <a:t>Deflacja z kolei jest przeciwnym procesem do inflacji, charakteryzującym się ogólnym spadkiem poziomu cen dóbr i usług w gospodarce przez określony czas</a:t>
            </a:r>
            <a:r>
              <a:rPr lang="pl-PL" sz="1200" b="1" dirty="0">
                <a:solidFill>
                  <a:srgbClr val="4D5156"/>
                </a:solidFill>
                <a:ea typeface="+mn-lt"/>
                <a:cs typeface="+mn-lt"/>
              </a:rPr>
              <a:t>. W wyniku deflacji zwiększa się realna wartość jednostki pieniądza, co oznacza, że za tę samą ilość pieniądza możemy kupić więcej towarów niż wcześniej.</a:t>
            </a:r>
            <a:endParaRPr lang="pl-PL" b="1" dirty="0"/>
          </a:p>
        </p:txBody>
      </p:sp>
    </p:spTree>
    <p:extLst>
      <p:ext uri="{BB962C8B-B14F-4D97-AF65-F5344CB8AC3E}">
        <p14:creationId xmlns:p14="http://schemas.microsoft.com/office/powerpoint/2010/main" val="11286404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8">
            <a:extLst>
              <a:ext uri="{FF2B5EF4-FFF2-40B4-BE49-F238E27FC236}">
                <a16:creationId xmlns:a16="http://schemas.microsoft.com/office/drawing/2014/main" xmlns="" id="{1ADC4652-7A83-D0C6-32EE-A11D8D97E6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3592DD50-521E-8156-7D74-AE3155021DF4}"/>
              </a:ext>
            </a:extLst>
          </p:cNvPr>
          <p:cNvSpPr>
            <a:spLocks noGrp="1"/>
          </p:cNvSpPr>
          <p:nvPr>
            <p:ph type="title"/>
          </p:nvPr>
        </p:nvSpPr>
        <p:spPr>
          <a:xfrm>
            <a:off x="614679" y="548640"/>
            <a:ext cx="10199094" cy="1325236"/>
          </a:xfrm>
        </p:spPr>
        <p:txBody>
          <a:bodyPr anchor="t">
            <a:normAutofit/>
          </a:bodyPr>
          <a:lstStyle/>
          <a:p>
            <a:r>
              <a:rPr lang="pl-PL" dirty="0"/>
              <a:t>Siła nabywcza pieniądza</a:t>
            </a:r>
          </a:p>
        </p:txBody>
      </p:sp>
      <p:pic>
        <p:nvPicPr>
          <p:cNvPr id="5" name="Picture 4" descr="Wykres w dokumencie z piórem">
            <a:extLst>
              <a:ext uri="{FF2B5EF4-FFF2-40B4-BE49-F238E27FC236}">
                <a16:creationId xmlns:a16="http://schemas.microsoft.com/office/drawing/2014/main" xmlns="" id="{623DE4E3-1B73-511F-EC36-D4ECE1578CDC}"/>
              </a:ext>
            </a:extLst>
          </p:cNvPr>
          <p:cNvPicPr>
            <a:picLocks noChangeAspect="1"/>
          </p:cNvPicPr>
          <p:nvPr/>
        </p:nvPicPr>
        <p:blipFill rotWithShape="1">
          <a:blip r:embed="rId2"/>
          <a:srcRect l="25394" r="11845"/>
          <a:stretch/>
        </p:blipFill>
        <p:spPr>
          <a:xfrm>
            <a:off x="1814185" y="2295939"/>
            <a:ext cx="3523126" cy="3747052"/>
          </a:xfrm>
          <a:prstGeom prst="rect">
            <a:avLst/>
          </a:prstGeom>
        </p:spPr>
      </p:pic>
      <p:sp>
        <p:nvSpPr>
          <p:cNvPr id="3" name="Symbol zastępczy zawartości 2">
            <a:extLst>
              <a:ext uri="{FF2B5EF4-FFF2-40B4-BE49-F238E27FC236}">
                <a16:creationId xmlns:a16="http://schemas.microsoft.com/office/drawing/2014/main" xmlns="" id="{061FFAD4-DEA0-3BF6-FC16-F591C40C3DAD}"/>
              </a:ext>
            </a:extLst>
          </p:cNvPr>
          <p:cNvSpPr>
            <a:spLocks noGrp="1"/>
          </p:cNvSpPr>
          <p:nvPr>
            <p:ph idx="1"/>
          </p:nvPr>
        </p:nvSpPr>
        <p:spPr>
          <a:xfrm>
            <a:off x="6030552" y="2206487"/>
            <a:ext cx="4777611" cy="3747052"/>
          </a:xfrm>
        </p:spPr>
        <p:txBody>
          <a:bodyPr vert="horz" lIns="91440" tIns="45720" rIns="91440" bIns="45720" rtlCol="0" anchor="t">
            <a:normAutofit/>
          </a:bodyPr>
          <a:lstStyle/>
          <a:p>
            <a:pPr marL="0" indent="0">
              <a:lnSpc>
                <a:spcPct val="110000"/>
              </a:lnSpc>
              <a:buNone/>
            </a:pPr>
            <a:r>
              <a:rPr lang="pl-PL" sz="1000" b="1" dirty="0">
                <a:ea typeface="+mn-lt"/>
                <a:cs typeface="+mn-lt"/>
              </a:rPr>
              <a:t>Siła nabywcza pieniądza, pozwala określić, ile towarów i usług można kupić za daną jednostkę monetarną.  </a:t>
            </a:r>
            <a:r>
              <a:rPr lang="pl-PL" sz="1000" b="1" dirty="0"/>
              <a:t>Jest to realna wartość pieniądza. Określa, ile dóbr i usług możemy nabyć za jednostkę pieniądza.</a:t>
            </a:r>
            <a:r>
              <a:rPr lang="pl-PL" sz="1000" b="1" dirty="0">
                <a:latin typeface="Neue Haas Grotesk Text Pro"/>
                <a:cs typeface="Segoe UI"/>
              </a:rPr>
              <a:t> </a:t>
            </a:r>
            <a:r>
              <a:rPr lang="pl-PL" sz="1000" b="1" dirty="0">
                <a:latin typeface="Segoe UI"/>
                <a:cs typeface="Segoe UI"/>
              </a:rPr>
              <a:t>Spadek siły nabywczej powoduje problemy, takie jak inflacja. Oszczędzanie bez inwestowania prowadzi do utraty wartości nabywczej pieniądza. Wzrost siły nabywczej zazwyczaj występuje w czasie kryzysu. Siła nabywcza pieniądza jest ważna, ponieważ wpływa na stabilność gospodarki i możliwość planowania inwestycji. Gdy ludzie i przedsiębiorcy nie są pewni, ile dzisiejszy pieniądz wart będzie za rok, nie mogą precyzyjnie planować, powstrzymują się od inwestycji. Konsumenci starają się jak najszybciej zamienić tracące na wartości pieniądze na dobra trwałe, których wartość rośnie wraz z podwyżkami cen. To nakręca sztuczny, a nie rzeczywisty popyt. W reakcji na rosnące ceny pracobiorcy domagają się podwyżek płac, to zaś jest początkiem tak zwanej spirali </a:t>
            </a:r>
            <a:r>
              <a:rPr lang="pl-PL" sz="1000" b="1" dirty="0" err="1">
                <a:latin typeface="Segoe UI"/>
                <a:cs typeface="Segoe UI"/>
              </a:rPr>
              <a:t>cenowo-płacowej</a:t>
            </a:r>
            <a:r>
              <a:rPr lang="pl-PL" sz="1000" b="1" dirty="0">
                <a:latin typeface="Segoe UI"/>
                <a:cs typeface="Segoe UI"/>
              </a:rPr>
              <a:t>, wyniszczającej gospodarkę. Zatrzymanie wyścigu cen i płac nie jest łatwe, zwykle wymaga przejściowego zmniejszenia siły nabywczej płac.</a:t>
            </a:r>
            <a:endParaRPr lang="pl-PL" sz="1000" b="1" dirty="0">
              <a:latin typeface="Neue Haas Grotesk Text Pro"/>
              <a:cs typeface="Segoe UI"/>
            </a:endParaRPr>
          </a:p>
          <a:p>
            <a:pPr marL="0" indent="0">
              <a:lnSpc>
                <a:spcPct val="110000"/>
              </a:lnSpc>
              <a:buNone/>
            </a:pPr>
            <a:r>
              <a:rPr lang="en-US" sz="1000" dirty="0"/>
              <a:t/>
            </a:r>
            <a:br>
              <a:rPr lang="en-US" sz="1000" dirty="0"/>
            </a:br>
            <a:endParaRPr lang="en-US" sz="1000"/>
          </a:p>
        </p:txBody>
      </p:sp>
    </p:spTree>
    <p:extLst>
      <p:ext uri="{BB962C8B-B14F-4D97-AF65-F5344CB8AC3E}">
        <p14:creationId xmlns:p14="http://schemas.microsoft.com/office/powerpoint/2010/main" val="40822452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5E974DB-ADE6-2099-E4FD-1F1BC9FB1CF0}"/>
              </a:ext>
            </a:extLst>
          </p:cNvPr>
          <p:cNvSpPr>
            <a:spLocks noGrp="1"/>
          </p:cNvSpPr>
          <p:nvPr>
            <p:ph type="title"/>
          </p:nvPr>
        </p:nvSpPr>
        <p:spPr/>
        <p:txBody>
          <a:bodyPr/>
          <a:lstStyle/>
          <a:p>
            <a:r>
              <a:rPr lang="pl-PL" dirty="0"/>
              <a:t>Siła nabywcza pieniądza w Polsce</a:t>
            </a:r>
          </a:p>
        </p:txBody>
      </p:sp>
      <p:pic>
        <p:nvPicPr>
          <p:cNvPr id="5" name="Symbol zastępczy zawartości 4" descr="Obraz zawierający tekst, Wykres, linia, Czcionka&#10;&#10;Opis wygenerowany automatycznie">
            <a:extLst>
              <a:ext uri="{FF2B5EF4-FFF2-40B4-BE49-F238E27FC236}">
                <a16:creationId xmlns:a16="http://schemas.microsoft.com/office/drawing/2014/main" xmlns="" id="{63EF79C1-CD52-D095-0D3C-F687B5310C9D}"/>
              </a:ext>
            </a:extLst>
          </p:cNvPr>
          <p:cNvPicPr>
            <a:picLocks noGrp="1" noChangeAspect="1"/>
          </p:cNvPicPr>
          <p:nvPr>
            <p:ph idx="1"/>
          </p:nvPr>
        </p:nvPicPr>
        <p:blipFill>
          <a:blip r:embed="rId2"/>
          <a:stretch>
            <a:fillRect/>
          </a:stretch>
        </p:blipFill>
        <p:spPr>
          <a:xfrm>
            <a:off x="5134708" y="1414785"/>
            <a:ext cx="6279741" cy="3764062"/>
          </a:xfrm>
        </p:spPr>
      </p:pic>
      <p:sp>
        <p:nvSpPr>
          <p:cNvPr id="4" name="Symbol zastępczy tekstu 3">
            <a:extLst>
              <a:ext uri="{FF2B5EF4-FFF2-40B4-BE49-F238E27FC236}">
                <a16:creationId xmlns:a16="http://schemas.microsoft.com/office/drawing/2014/main" xmlns="" id="{4A8A740E-4BA5-8DF5-7AD9-C705619EDFBD}"/>
              </a:ext>
            </a:extLst>
          </p:cNvPr>
          <p:cNvSpPr>
            <a:spLocks noGrp="1"/>
          </p:cNvSpPr>
          <p:nvPr>
            <p:ph type="body" sz="half" idx="2"/>
          </p:nvPr>
        </p:nvSpPr>
        <p:spPr/>
        <p:txBody>
          <a:bodyPr>
            <a:normAutofit fontScale="62500" lnSpcReduction="20000"/>
          </a:bodyPr>
          <a:lstStyle/>
          <a:p>
            <a:r>
              <a:rPr lang="pl-PL" sz="1400" b="1" dirty="0">
                <a:solidFill>
                  <a:srgbClr val="202124"/>
                </a:solidFill>
                <a:ea typeface="+mn-lt"/>
                <a:cs typeface="+mn-lt"/>
              </a:rPr>
              <a:t>Spadek siły nabywczej pieniądza może wynikać z gwałtownego wzrostu cen produktu, usług i energii elektrycznej. Polska nie jest jedynym krajem, który zmaga się z tym problemem. Należy jednak zaznaczyć, że inflacja szczególnie szkodzi naszej gospodarce. Hiperinflacja prowadzi do dezorganizacji rynku.</a:t>
            </a:r>
          </a:p>
          <a:p>
            <a:r>
              <a:rPr lang="pl-PL" sz="1500" b="1" dirty="0">
                <a:solidFill>
                  <a:srgbClr val="202124"/>
                </a:solidFill>
                <a:ea typeface="+mn-lt"/>
                <a:cs typeface="+mn-lt"/>
              </a:rPr>
              <a:t>W 2023 r. średnia siła nabywcza na mieszkańca Polski wynosiła </a:t>
            </a:r>
            <a:r>
              <a:rPr lang="pl-PL" sz="1500" b="1" dirty="0">
                <a:solidFill>
                  <a:srgbClr val="040C28"/>
                </a:solidFill>
                <a:ea typeface="+mn-lt"/>
                <a:cs typeface="+mn-lt"/>
              </a:rPr>
              <a:t>10 903 euro</a:t>
            </a:r>
            <a:r>
              <a:rPr lang="pl-PL" sz="1500" b="1" dirty="0">
                <a:solidFill>
                  <a:srgbClr val="202124"/>
                </a:solidFill>
                <a:ea typeface="+mn-lt"/>
                <a:cs typeface="+mn-lt"/>
              </a:rPr>
              <a:t>. To wynik o około 38 procent poniżej średniej europejskiej".</a:t>
            </a:r>
            <a:endParaRPr lang="pl-PL" b="1" dirty="0">
              <a:solidFill>
                <a:srgbClr val="000000"/>
              </a:solidFill>
              <a:ea typeface="+mn-lt"/>
              <a:cs typeface="+mn-lt"/>
            </a:endParaRPr>
          </a:p>
          <a:p>
            <a:r>
              <a:rPr lang="pl-PL" sz="1500" b="1" dirty="0">
                <a:solidFill>
                  <a:srgbClr val="231F20"/>
                </a:solidFill>
                <a:ea typeface="+mn-lt"/>
                <a:cs typeface="+mn-lt"/>
              </a:rPr>
              <a:t>Z badanie wynika, że w podziale na regiony są jednak "ogromne" różnice. "W Warszawie dochód rozporządzalny netto jest prawie trzykrotnie wyższy niż w znajdującym się na końcu listy powiecie kolneńskim" - podano.</a:t>
            </a:r>
            <a:endParaRPr lang="pl-PL" b="1" dirty="0"/>
          </a:p>
          <a:p>
            <a:r>
              <a:rPr lang="pl-PL" sz="1500" b="1" dirty="0">
                <a:solidFill>
                  <a:srgbClr val="231F20"/>
                </a:solidFill>
                <a:ea typeface="+mn-lt"/>
                <a:cs typeface="+mn-lt"/>
              </a:rPr>
              <a:t>Na szczycie polskiego rankingu zajmuje miasto stołeczne Warszawa z wynikiem 17 980 euro na mieszkańca; siła nabywcza jest tam o prawie 65 proc. wyższa niż średnia krajowa. Za Warszawą znalazł się Sopot, dalej Wrocław, Katowice, Poznań, Kraków, Bielsko-Biała, Gliwice, Piaseczno, a pierwszą dziesiątkę zamyka powiat Warszawski Zachodni.</a:t>
            </a:r>
            <a:endParaRPr lang="pl-PL" b="1" dirty="0"/>
          </a:p>
          <a:p>
            <a:endParaRPr lang="pl-PL" sz="1500" dirty="0">
              <a:solidFill>
                <a:srgbClr val="202124"/>
              </a:solidFill>
            </a:endParaRPr>
          </a:p>
        </p:txBody>
      </p:sp>
    </p:spTree>
    <p:extLst>
      <p:ext uri="{BB962C8B-B14F-4D97-AF65-F5344CB8AC3E}">
        <p14:creationId xmlns:p14="http://schemas.microsoft.com/office/powerpoint/2010/main" val="21054721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83081C3-DDDF-BE32-B8AD-EBB81091E506}"/>
              </a:ext>
            </a:extLst>
          </p:cNvPr>
          <p:cNvSpPr>
            <a:spLocks noGrp="1"/>
          </p:cNvSpPr>
          <p:nvPr>
            <p:ph type="title"/>
          </p:nvPr>
        </p:nvSpPr>
        <p:spPr/>
        <p:txBody>
          <a:bodyPr/>
          <a:lstStyle/>
          <a:p>
            <a:r>
              <a:rPr lang="pl-PL" dirty="0">
                <a:solidFill>
                  <a:srgbClr val="2C2B2B"/>
                </a:solidFill>
                <a:ea typeface="+mj-lt"/>
                <a:cs typeface="+mj-lt"/>
              </a:rPr>
              <a:t>Jak obliczyć siłę nabywczą pieniądza?</a:t>
            </a:r>
            <a:endParaRPr lang="pl-PL" dirty="0"/>
          </a:p>
        </p:txBody>
      </p:sp>
      <p:graphicFrame>
        <p:nvGraphicFramePr>
          <p:cNvPr id="9" name="Symbol zastępczy zawartości 2">
            <a:extLst>
              <a:ext uri="{FF2B5EF4-FFF2-40B4-BE49-F238E27FC236}">
                <a16:creationId xmlns:a16="http://schemas.microsoft.com/office/drawing/2014/main" xmlns="" id="{F2CD5623-0109-B967-61E1-6E3AEC87B85E}"/>
              </a:ext>
            </a:extLst>
          </p:cNvPr>
          <p:cNvGraphicFramePr>
            <a:graphicFrameLocks noGrp="1"/>
          </p:cNvGraphicFramePr>
          <p:nvPr>
            <p:ph sz="half" idx="1"/>
          </p:nvPr>
        </p:nvGraphicFramePr>
        <p:xfrm>
          <a:off x="612648"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ymbol zastępczy zawartości 4" descr="Obraz zawierający tekst, zrzut ekranu, Czcionka, numer&#10;&#10;Opis wygenerowany automatycznie">
            <a:extLst>
              <a:ext uri="{FF2B5EF4-FFF2-40B4-BE49-F238E27FC236}">
                <a16:creationId xmlns:a16="http://schemas.microsoft.com/office/drawing/2014/main" xmlns="" id="{1801A2F0-54B7-8C2D-AE3C-4C74EDE32091}"/>
              </a:ext>
            </a:extLst>
          </p:cNvPr>
          <p:cNvPicPr>
            <a:picLocks noGrp="1" noChangeAspect="1"/>
          </p:cNvPicPr>
          <p:nvPr>
            <p:ph sz="half" idx="2"/>
          </p:nvPr>
        </p:nvPicPr>
        <p:blipFill>
          <a:blip r:embed="rId7"/>
          <a:stretch>
            <a:fillRect/>
          </a:stretch>
        </p:blipFill>
        <p:spPr>
          <a:xfrm>
            <a:off x="6172200" y="2843108"/>
            <a:ext cx="5181600" cy="2316371"/>
          </a:xfrm>
        </p:spPr>
      </p:pic>
    </p:spTree>
    <p:extLst>
      <p:ext uri="{BB962C8B-B14F-4D97-AF65-F5344CB8AC3E}">
        <p14:creationId xmlns:p14="http://schemas.microsoft.com/office/powerpoint/2010/main" val="4261727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BB0869A-0BE5-B3E9-F73D-2F3691E4D9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9ACA742-F4D9-55EA-C03D-CE8D3C32F1C4}"/>
              </a:ext>
            </a:extLst>
          </p:cNvPr>
          <p:cNvSpPr>
            <a:spLocks noGrp="1"/>
          </p:cNvSpPr>
          <p:nvPr>
            <p:ph type="title"/>
          </p:nvPr>
        </p:nvSpPr>
        <p:spPr>
          <a:xfrm>
            <a:off x="6700454" y="1080439"/>
            <a:ext cx="4434213" cy="1534529"/>
          </a:xfrm>
        </p:spPr>
        <p:txBody>
          <a:bodyPr vert="horz" lIns="91440" tIns="45720" rIns="91440" bIns="45720" rtlCol="0" anchor="b">
            <a:normAutofit/>
          </a:bodyPr>
          <a:lstStyle/>
          <a:p>
            <a:r>
              <a:rPr lang="pl-PL" sz="3000" dirty="0"/>
              <a:t>Pieniądz - ciekawostki</a:t>
            </a:r>
            <a:endParaRPr lang="pl-PL" sz="3000" b="1" kern="1200" dirty="0">
              <a:latin typeface="+mj-lt"/>
            </a:endParaRPr>
          </a:p>
        </p:txBody>
      </p:sp>
      <p:pic>
        <p:nvPicPr>
          <p:cNvPr id="5" name="Symbol zastępczy obrazu 4" descr="Obraz zawierający stroik, ubrania, kapelusz, Akcesoria modowe&#10;&#10;Opis wygenerowany automatycznie">
            <a:extLst>
              <a:ext uri="{FF2B5EF4-FFF2-40B4-BE49-F238E27FC236}">
                <a16:creationId xmlns:a16="http://schemas.microsoft.com/office/drawing/2014/main" xmlns="" id="{089BDE66-212B-70C1-DF6D-6B9320656B96}"/>
              </a:ext>
            </a:extLst>
          </p:cNvPr>
          <p:cNvPicPr>
            <a:picLocks noGrp="1" noChangeAspect="1"/>
          </p:cNvPicPr>
          <p:nvPr>
            <p:ph type="pic" idx="1"/>
          </p:nvPr>
        </p:nvPicPr>
        <p:blipFill>
          <a:blip r:embed="rId2"/>
          <a:srcRect t="13679" b="13679"/>
          <a:stretch/>
        </p:blipFill>
        <p:spPr>
          <a:xfrm>
            <a:off x="1244677" y="1444799"/>
            <a:ext cx="4575209" cy="3920052"/>
          </a:xfrm>
          <a:prstGeom prst="rect">
            <a:avLst/>
          </a:prstGeom>
        </p:spPr>
      </p:pic>
      <p:sp>
        <p:nvSpPr>
          <p:cNvPr id="4" name="Symbol zastępczy tekstu 3">
            <a:extLst>
              <a:ext uri="{FF2B5EF4-FFF2-40B4-BE49-F238E27FC236}">
                <a16:creationId xmlns:a16="http://schemas.microsoft.com/office/drawing/2014/main" xmlns="" id="{8221D574-8626-F4B7-4E4D-FEF29388FBA4}"/>
              </a:ext>
            </a:extLst>
          </p:cNvPr>
          <p:cNvSpPr>
            <a:spLocks noGrp="1"/>
          </p:cNvSpPr>
          <p:nvPr>
            <p:ph type="body" sz="half" idx="2"/>
          </p:nvPr>
        </p:nvSpPr>
        <p:spPr>
          <a:xfrm>
            <a:off x="6688250" y="2766505"/>
            <a:ext cx="4434213" cy="2981608"/>
          </a:xfrm>
        </p:spPr>
        <p:txBody>
          <a:bodyPr vert="horz" lIns="91440" tIns="45720" rIns="91440" bIns="45720" rtlCol="0">
            <a:normAutofit/>
          </a:bodyPr>
          <a:lstStyle/>
          <a:p>
            <a:pPr indent="-228600">
              <a:lnSpc>
                <a:spcPct val="110000"/>
              </a:lnSpc>
              <a:buFont typeface="Arial" panose="020B0604020202020204" pitchFamily="34" charset="0"/>
              <a:buChar char="•"/>
            </a:pPr>
            <a:r>
              <a:rPr lang="pl-PL" sz="1700" b="1" dirty="0"/>
              <a:t>Jeszcze do końca XIX w. w wielu regionach świata można było płacić muszelkami. Muszelki morskiego ślimaka kauri przez wieki były bardzo popularnym środkiem płatniczym w Azji, Afryce i Oceanii. Z czasem jednak straciły wartość handlową – pozostały tylko ozdobą, którą można m.in. zobaczyć na góralskich kapeluszach na Podhalu.</a:t>
            </a:r>
          </a:p>
        </p:txBody>
      </p:sp>
    </p:spTree>
    <p:extLst>
      <p:ext uri="{BB962C8B-B14F-4D97-AF65-F5344CB8AC3E}">
        <p14:creationId xmlns:p14="http://schemas.microsoft.com/office/powerpoint/2010/main" val="13063683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7203877-058B-4798-AD65-1CB8EB5AF0A9}"/>
              </a:ext>
            </a:extLst>
          </p:cNvPr>
          <p:cNvSpPr>
            <a:spLocks noGrp="1"/>
          </p:cNvSpPr>
          <p:nvPr>
            <p:ph type="title"/>
          </p:nvPr>
        </p:nvSpPr>
        <p:spPr/>
        <p:txBody>
          <a:bodyPr vert="horz" lIns="91440" tIns="45720" rIns="91440" bIns="45720" rtlCol="0" anchor="ctr">
            <a:normAutofit/>
          </a:bodyPr>
          <a:lstStyle/>
          <a:p>
            <a:pPr algn="ctr"/>
            <a:r>
              <a:rPr lang="pl-PL" dirty="0"/>
              <a:t>Dziękuję za uwagę</a:t>
            </a:r>
          </a:p>
        </p:txBody>
      </p:sp>
      <p:sp>
        <p:nvSpPr>
          <p:cNvPr id="3" name="Symbol zastępczy tekstu 2">
            <a:extLst>
              <a:ext uri="{FF2B5EF4-FFF2-40B4-BE49-F238E27FC236}">
                <a16:creationId xmlns:a16="http://schemas.microsoft.com/office/drawing/2014/main" xmlns="" id="{0D8E80F1-CCD8-9C44-165B-BE224C95B8B6}"/>
              </a:ext>
            </a:extLst>
          </p:cNvPr>
          <p:cNvSpPr>
            <a:spLocks noGrp="1"/>
          </p:cNvSpPr>
          <p:nvPr>
            <p:ph type="body" idx="1"/>
          </p:nvPr>
        </p:nvSpPr>
        <p:spPr/>
        <p:txBody>
          <a:bodyPr/>
          <a:lstStyle/>
          <a:p>
            <a:r>
              <a:rPr lang="pl-PL" b="1" dirty="0"/>
              <a:t>Prezentację przygotowała Maja Lewandowska, klasa 1b2</a:t>
            </a:r>
          </a:p>
        </p:txBody>
      </p:sp>
    </p:spTree>
    <p:extLst>
      <p:ext uri="{BB962C8B-B14F-4D97-AF65-F5344CB8AC3E}">
        <p14:creationId xmlns:p14="http://schemas.microsoft.com/office/powerpoint/2010/main" val="2641052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C20CE451-818C-E63D-258B-234B6C543D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B00409B4-6C7E-CFD7-7731-10580CBCF910}"/>
              </a:ext>
            </a:extLst>
          </p:cNvPr>
          <p:cNvSpPr>
            <a:spLocks noGrp="1"/>
          </p:cNvSpPr>
          <p:nvPr>
            <p:ph type="title"/>
          </p:nvPr>
        </p:nvSpPr>
        <p:spPr>
          <a:xfrm>
            <a:off x="614680" y="548640"/>
            <a:ext cx="4636108" cy="1648718"/>
          </a:xfrm>
        </p:spPr>
        <p:txBody>
          <a:bodyPr vert="horz" lIns="91440" tIns="45720" rIns="91440" bIns="45720" rtlCol="0" anchor="t">
            <a:normAutofit/>
          </a:bodyPr>
          <a:lstStyle/>
          <a:p>
            <a:r>
              <a:rPr lang="pl-PL" sz="3000" b="1" kern="1200" dirty="0">
                <a:latin typeface="+mj-lt"/>
                <a:ea typeface="+mj-ea"/>
                <a:cs typeface="+mj-cs"/>
              </a:rPr>
              <a:t>PIENIĄDZ dawniej i dziś</a:t>
            </a:r>
            <a:endParaRPr lang="pl-PL" sz="3000" b="1" kern="1200" dirty="0">
              <a:latin typeface="+mj-lt"/>
            </a:endParaRPr>
          </a:p>
        </p:txBody>
      </p:sp>
      <p:sp>
        <p:nvSpPr>
          <p:cNvPr id="3" name="Symbol zastępczy zawartości 2">
            <a:extLst>
              <a:ext uri="{FF2B5EF4-FFF2-40B4-BE49-F238E27FC236}">
                <a16:creationId xmlns:a16="http://schemas.microsoft.com/office/drawing/2014/main" xmlns="" id="{46110CB2-C37D-F1F9-94A9-056665FF1EF6}"/>
              </a:ext>
            </a:extLst>
          </p:cNvPr>
          <p:cNvSpPr>
            <a:spLocks noGrp="1"/>
          </p:cNvSpPr>
          <p:nvPr>
            <p:ph sz="half" idx="1"/>
          </p:nvPr>
        </p:nvSpPr>
        <p:spPr>
          <a:xfrm>
            <a:off x="614679" y="2316481"/>
            <a:ext cx="4636109" cy="3860482"/>
          </a:xfrm>
        </p:spPr>
        <p:txBody>
          <a:bodyPr vert="horz" lIns="91440" tIns="45720" rIns="91440" bIns="45720" rtlCol="0" anchor="t">
            <a:noAutofit/>
          </a:bodyPr>
          <a:lstStyle/>
          <a:p>
            <a:pPr marL="0">
              <a:lnSpc>
                <a:spcPct val="110000"/>
              </a:lnSpc>
            </a:pPr>
            <a:r>
              <a:rPr lang="en-US" sz="900" b="1" dirty="0"/>
              <a:t>Historia </a:t>
            </a:r>
            <a:r>
              <a:rPr lang="pl-PL" sz="900" b="1" dirty="0"/>
              <a:t>pieniądza liczy ponad 2800 lat.</a:t>
            </a:r>
          </a:p>
          <a:p>
            <a:pPr marL="0">
              <a:lnSpc>
                <a:spcPct val="110000"/>
              </a:lnSpc>
            </a:pPr>
            <a:r>
              <a:rPr lang="pl-PL" sz="900" b="1" dirty="0"/>
              <a:t>Pieniądz powstał jako towar, który ułatwiał wymianę handlową. Zanim przybrał obecną formę, jego postacie zależały od stopnia rozwoju technologicznego i gospodarczego poszczególnych społeczeństw.</a:t>
            </a:r>
          </a:p>
          <a:p>
            <a:pPr marL="0">
              <a:lnSpc>
                <a:spcPct val="110000"/>
              </a:lnSpc>
            </a:pPr>
            <a:r>
              <a:rPr lang="pl-PL" sz="900" b="1" dirty="0"/>
              <a:t>Pierwsze środki płatnicze powstały w momencie, gdy stosowany powszechnie system wymiany przestał się sprawdzać w warunkach rozwijającej się gospodarki.</a:t>
            </a:r>
          </a:p>
          <a:p>
            <a:pPr marL="0">
              <a:lnSpc>
                <a:spcPct val="110000"/>
              </a:lnSpc>
            </a:pPr>
            <a:r>
              <a:rPr lang="pl-PL" sz="900" b="1" dirty="0"/>
              <a:t>Początkowo środek płatniczy miał formę metalowych sztabek i bryłek, które można było dzielić zgodnie z potrzebami wynikającymi z ceny towaru lub usługi. Konieczność dzielenia i ważenia przy każdej, nawet najdrobniejszej transakcji była jednak dość uciążliwa, więc trzeba było zaradzić temu problemowi.</a:t>
            </a:r>
          </a:p>
          <a:p>
            <a:pPr marL="0">
              <a:lnSpc>
                <a:spcPct val="110000"/>
              </a:lnSpc>
            </a:pPr>
            <a:r>
              <a:rPr lang="pl-PL" sz="900" b="1" dirty="0"/>
              <a:t>Pierwsze monety pojawiły się w VII wieku p.n.e. w Lidii. Do ich wytwarzania używano elektrum, czyli stopu złota i srebra. Dopiero ten środek płatniczy eliminował wszystkie wady używanych wcześniej. Monety były znacznie bardziej odporne na wahania wartości, charakteryzowały się niewielkimi rozmiarami względem mocy nabywczej, były trwałe, ich przechowywanie nie stwarzało dużych problemów. W odróżnieniu od pierwszej formy pieniądza kruszcowego, miały ściśle określoną masę i skład.</a:t>
            </a:r>
          </a:p>
          <a:p>
            <a:pPr marL="0" indent="0">
              <a:lnSpc>
                <a:spcPct val="110000"/>
              </a:lnSpc>
              <a:buNone/>
            </a:pPr>
            <a:endParaRPr lang="pl-PL" sz="900" b="1" dirty="0"/>
          </a:p>
        </p:txBody>
      </p:sp>
      <p:pic>
        <p:nvPicPr>
          <p:cNvPr id="6" name="Symbol zastępczy zawartości 5" descr="Obraz zawierający ściana, trzymanie, osoba, w pomieszczeniu&#10;&#10;Opis wygenerowany automatycznie">
            <a:extLst>
              <a:ext uri="{FF2B5EF4-FFF2-40B4-BE49-F238E27FC236}">
                <a16:creationId xmlns:a16="http://schemas.microsoft.com/office/drawing/2014/main" xmlns="" id="{963B1E7B-0906-EF40-ACAE-6CF069A25E92}"/>
              </a:ext>
            </a:extLst>
          </p:cNvPr>
          <p:cNvPicPr>
            <a:picLocks noGrp="1" noChangeAspect="1"/>
          </p:cNvPicPr>
          <p:nvPr>
            <p:ph sz="half" idx="2"/>
          </p:nvPr>
        </p:nvPicPr>
        <p:blipFill rotWithShape="1">
          <a:blip r:embed="rId2"/>
          <a:srcRect l="25106" r="17773" b="-1"/>
          <a:stretch/>
        </p:blipFill>
        <p:spPr>
          <a:xfrm>
            <a:off x="6096000" y="419100"/>
            <a:ext cx="5676900" cy="6037646"/>
          </a:xfrm>
          <a:prstGeom prst="rect">
            <a:avLst/>
          </a:prstGeom>
        </p:spPr>
      </p:pic>
    </p:spTree>
    <p:extLst>
      <p:ext uri="{BB962C8B-B14F-4D97-AF65-F5344CB8AC3E}">
        <p14:creationId xmlns:p14="http://schemas.microsoft.com/office/powerpoint/2010/main" val="42105389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37B65277-82C6-6D08-6DCA-4A7DCC3B71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FCBB966-4AAD-195C-F558-C4A089F372FA}"/>
              </a:ext>
            </a:extLst>
          </p:cNvPr>
          <p:cNvSpPr>
            <a:spLocks noGrp="1"/>
          </p:cNvSpPr>
          <p:nvPr>
            <p:ph type="title"/>
          </p:nvPr>
        </p:nvSpPr>
        <p:spPr>
          <a:xfrm>
            <a:off x="624668" y="1008049"/>
            <a:ext cx="4681506" cy="1608479"/>
          </a:xfrm>
        </p:spPr>
        <p:txBody>
          <a:bodyPr vert="horz" lIns="91440" tIns="45720" rIns="91440" bIns="45720" rtlCol="0" anchor="b">
            <a:normAutofit/>
          </a:bodyPr>
          <a:lstStyle/>
          <a:p>
            <a:r>
              <a:rPr lang="pl-PL" sz="3000" dirty="0"/>
              <a:t>Polski pieniądz - początki</a:t>
            </a:r>
            <a:endParaRPr lang="pl-PL" sz="3000"/>
          </a:p>
        </p:txBody>
      </p:sp>
      <p:sp>
        <p:nvSpPr>
          <p:cNvPr id="3" name="Symbol zastępczy zawartości 2">
            <a:extLst>
              <a:ext uri="{FF2B5EF4-FFF2-40B4-BE49-F238E27FC236}">
                <a16:creationId xmlns:a16="http://schemas.microsoft.com/office/drawing/2014/main" xmlns="" id="{FE8F2589-E72F-E632-3409-3A114C724032}"/>
              </a:ext>
            </a:extLst>
          </p:cNvPr>
          <p:cNvSpPr>
            <a:spLocks noGrp="1"/>
          </p:cNvSpPr>
          <p:nvPr>
            <p:ph sz="half" idx="1"/>
          </p:nvPr>
        </p:nvSpPr>
        <p:spPr>
          <a:xfrm>
            <a:off x="624668" y="2770887"/>
            <a:ext cx="4681506" cy="3187274"/>
          </a:xfrm>
        </p:spPr>
        <p:txBody>
          <a:bodyPr vert="horz" lIns="91440" tIns="45720" rIns="91440" bIns="45720" rtlCol="0" anchor="t">
            <a:normAutofit/>
          </a:bodyPr>
          <a:lstStyle/>
          <a:p>
            <a:pPr>
              <a:lnSpc>
                <a:spcPct val="110000"/>
              </a:lnSpc>
            </a:pPr>
            <a:r>
              <a:rPr lang="pl-PL" sz="1000" b="1" dirty="0"/>
              <a:t>Nasi przodkowie znali pieniądze na długo przedtem, zanim sami zaczęli je wybijać. Otrzymywane od zagranicznych kupców monety stosowali w wymianie handlowej obok różnorakich płacideł – czyli towarów zdolnych odgrywać rolę środka płatniczego. </a:t>
            </a:r>
          </a:p>
          <a:p>
            <a:pPr>
              <a:lnSpc>
                <a:spcPct val="110000"/>
              </a:lnSpc>
            </a:pPr>
            <a:r>
              <a:rPr lang="pl-PL" sz="1000" b="1" dirty="0"/>
              <a:t>Kiedy państwo polskie dopiero się formowało, w obrocie występowała duża liczba monet „importowanych” – przede wszystkim saskich oraz arabskich denarów. O pojawieniu się najwcześniejszych piastowskich emisji zdecydowały najprawdopodobniej względy prestiżowe. Uwieczniony na monetach władca stawiał się bowiem w jednym szeregu z królami Czech i Niemiec, których oblicza już figurowały na srebrnych pieniądzach.</a:t>
            </a:r>
          </a:p>
          <a:p>
            <a:pPr>
              <a:lnSpc>
                <a:spcPct val="110000"/>
              </a:lnSpc>
            </a:pPr>
            <a:r>
              <a:rPr lang="pl-PL" sz="1000" b="1" dirty="0"/>
              <a:t>Kto był pierwszy? Ponieważ ówczesne emisje nie nosiły dat, ich wiek określa się na podstawie innych inskrypcji. Na wczesnych polskich denarach widnieje napis „MISICO” lub „MTLZCO”, co sugerować może, że wybił je pierwszy z naszych monarchów – Mieszko I. </a:t>
            </a:r>
          </a:p>
        </p:txBody>
      </p:sp>
      <p:pic>
        <p:nvPicPr>
          <p:cNvPr id="8" name="Symbol zastępczy zawartości 7" descr="Obraz zawierający metal, moneta, Nikiel/pięciocentówka, waluta&#10;&#10;Opis wygenerowany automatycznie">
            <a:extLst>
              <a:ext uri="{FF2B5EF4-FFF2-40B4-BE49-F238E27FC236}">
                <a16:creationId xmlns:a16="http://schemas.microsoft.com/office/drawing/2014/main" xmlns="" id="{987A8CA2-AE4A-95CE-FCC0-1F5C27805E54}"/>
              </a:ext>
            </a:extLst>
          </p:cNvPr>
          <p:cNvPicPr>
            <a:picLocks noGrp="1" noChangeAspect="1"/>
          </p:cNvPicPr>
          <p:nvPr>
            <p:ph sz="half" idx="2"/>
          </p:nvPr>
        </p:nvPicPr>
        <p:blipFill>
          <a:blip r:embed="rId2"/>
          <a:stretch>
            <a:fillRect/>
          </a:stretch>
        </p:blipFill>
        <p:spPr>
          <a:xfrm>
            <a:off x="7083418" y="433384"/>
            <a:ext cx="3702064" cy="6019618"/>
          </a:xfrm>
          <a:prstGeom prst="rect">
            <a:avLst/>
          </a:prstGeom>
        </p:spPr>
      </p:pic>
    </p:spTree>
    <p:extLst>
      <p:ext uri="{BB962C8B-B14F-4D97-AF65-F5344CB8AC3E}">
        <p14:creationId xmlns:p14="http://schemas.microsoft.com/office/powerpoint/2010/main" val="4196272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xmlns="" id="{D83ABF13-1540-753D-16AF-1C22AD05F7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11FF64E-07C0-2F45-57E4-499914CE1BF9}"/>
              </a:ext>
            </a:extLst>
          </p:cNvPr>
          <p:cNvSpPr>
            <a:spLocks noGrp="1"/>
          </p:cNvSpPr>
          <p:nvPr>
            <p:ph type="title"/>
          </p:nvPr>
        </p:nvSpPr>
        <p:spPr>
          <a:xfrm>
            <a:off x="321734" y="4837319"/>
            <a:ext cx="3794560" cy="1586424"/>
          </a:xfrm>
        </p:spPr>
        <p:txBody>
          <a:bodyPr vert="horz" lIns="91440" tIns="45720" rIns="91440" bIns="45720" rtlCol="0" anchor="t">
            <a:normAutofit/>
          </a:bodyPr>
          <a:lstStyle/>
          <a:p>
            <a:r>
              <a:rPr lang="pl-PL" sz="3000" b="1" kern="1200" dirty="0">
                <a:latin typeface="+mj-lt"/>
                <a:ea typeface="+mj-ea"/>
                <a:cs typeface="+mj-cs"/>
              </a:rPr>
              <a:t>Historia pieniądza w Polsce</a:t>
            </a:r>
            <a:endParaRPr lang="pl-PL" sz="3000" b="1" kern="1200" dirty="0">
              <a:latin typeface="+mj-lt"/>
            </a:endParaRPr>
          </a:p>
          <a:p>
            <a:endParaRPr lang="en-US" sz="3600" b="1" kern="1200">
              <a:solidFill>
                <a:schemeClr val="tx1"/>
              </a:solidFill>
              <a:latin typeface="+mj-lt"/>
              <a:ea typeface="+mj-ea"/>
              <a:cs typeface="+mj-cs"/>
            </a:endParaRPr>
          </a:p>
        </p:txBody>
      </p:sp>
      <p:pic>
        <p:nvPicPr>
          <p:cNvPr id="6" name="Obraz 5" descr="Obraz zawierający moneta, metal, waluta, pieniądze&#10;&#10;Opis wygenerowany automatycznie">
            <a:extLst>
              <a:ext uri="{FF2B5EF4-FFF2-40B4-BE49-F238E27FC236}">
                <a16:creationId xmlns:a16="http://schemas.microsoft.com/office/drawing/2014/main" xmlns="" id="{6C8CE068-DF93-19E0-C351-51FE28E7CB51}"/>
              </a:ext>
            </a:extLst>
          </p:cNvPr>
          <p:cNvPicPr>
            <a:picLocks noChangeAspect="1"/>
          </p:cNvPicPr>
          <p:nvPr/>
        </p:nvPicPr>
        <p:blipFill>
          <a:blip r:embed="rId2"/>
          <a:stretch>
            <a:fillRect/>
          </a:stretch>
        </p:blipFill>
        <p:spPr>
          <a:xfrm>
            <a:off x="419100" y="1353062"/>
            <a:ext cx="11353800" cy="2270760"/>
          </a:xfrm>
          <a:prstGeom prst="rect">
            <a:avLst/>
          </a:prstGeom>
        </p:spPr>
      </p:pic>
      <p:sp>
        <p:nvSpPr>
          <p:cNvPr id="4" name="Symbol zastępczy tekstu 3">
            <a:extLst>
              <a:ext uri="{FF2B5EF4-FFF2-40B4-BE49-F238E27FC236}">
                <a16:creationId xmlns:a16="http://schemas.microsoft.com/office/drawing/2014/main" xmlns="" id="{9F3E11AE-00BC-729A-4BD6-E45A1E65670B}"/>
              </a:ext>
            </a:extLst>
          </p:cNvPr>
          <p:cNvSpPr>
            <a:spLocks noGrp="1"/>
          </p:cNvSpPr>
          <p:nvPr>
            <p:ph type="body" sz="half" idx="2"/>
          </p:nvPr>
        </p:nvSpPr>
        <p:spPr>
          <a:xfrm>
            <a:off x="4308403" y="4017012"/>
            <a:ext cx="7385957" cy="2461158"/>
          </a:xfrm>
        </p:spPr>
        <p:txBody>
          <a:bodyPr vert="horz" lIns="91440" tIns="45720" rIns="91440" bIns="45720" rtlCol="0">
            <a:normAutofit/>
          </a:bodyPr>
          <a:lstStyle/>
          <a:p>
            <a:pPr indent="-228600">
              <a:lnSpc>
                <a:spcPct val="110000"/>
              </a:lnSpc>
              <a:buFont typeface="Arial" panose="020B0604020202020204" pitchFamily="34" charset="0"/>
              <a:buChar char="•"/>
            </a:pPr>
            <a:r>
              <a:rPr lang="pl-PL" sz="900" b="1" dirty="0"/>
              <a:t>Za „przodka” polskiego złotego należy uznać tzw. czerwonego złotego – monetę emitowaną w czasie panowania Władysława Łokietka. W 1564 roku, podczas rządów Zygmunta II Augusta,</a:t>
            </a:r>
            <a:r>
              <a:rPr lang="pl-PL" sz="600" b="1" dirty="0"/>
              <a:t> </a:t>
            </a:r>
            <a:r>
              <a:rPr lang="pl-PL" sz="900" b="1" dirty="0"/>
              <a:t>w obiegu znalazł się półkopek, moneta o wartości 30 gr. XVII wiek upłynął pod znakiem wojen i powstań, co nie pozostało bez wpływu na gospodarkę monetarną. Pojawiły się wówczas tymfy, później boratynki.</a:t>
            </a:r>
          </a:p>
          <a:p>
            <a:pPr indent="-228600">
              <a:lnSpc>
                <a:spcPct val="110000"/>
              </a:lnSpc>
              <a:buFont typeface="Arial" panose="020B0604020202020204" pitchFamily="34" charset="0"/>
              <a:buChar char="•"/>
            </a:pPr>
            <a:r>
              <a:rPr lang="pl-PL" sz="900" b="1" dirty="0"/>
              <a:t>W 1773 roku wprowadzono do obrotu pierwszy papierowy pieniądz, jednak ten szybko zniknął z obiegu. Wynikało to z faktu, że w tamtych czasach mało kto mógł sobie wyobrazić, że papier jest więcej warty niż kruszec.</a:t>
            </a:r>
          </a:p>
          <a:p>
            <a:pPr indent="-228600">
              <a:lnSpc>
                <a:spcPct val="110000"/>
              </a:lnSpc>
              <a:buFont typeface="Arial" panose="020B0604020202020204" pitchFamily="34" charset="0"/>
              <a:buChar char="•"/>
            </a:pPr>
            <a:r>
              <a:rPr lang="pl-PL" sz="900" b="1" dirty="0"/>
              <a:t>Kolejne rozbiory doprowadziły do zniknięcia polskiego pieniądza. Rodzima waluta powróciła dopiero w 1919 roku, czyli rok po odzyskaniu niepodległości. Przez kolejnych 5 lat wciąż jeszcze funkcjonowała marka polska, złoty trafił do obiegu dopiero w 1924 roku. </a:t>
            </a:r>
          </a:p>
          <a:p>
            <a:pPr indent="-228600">
              <a:lnSpc>
                <a:spcPct val="110000"/>
              </a:lnSpc>
              <a:buFont typeface="Arial" panose="020B0604020202020204" pitchFamily="34" charset="0"/>
              <a:buChar char="•"/>
            </a:pPr>
            <a:r>
              <a:rPr lang="pl-PL" sz="900" b="1" dirty="0"/>
              <a:t>Gdy w czasie II wojny światowej Polska znalazła się pod niemiecką okupacją, nastąpiła wymiana banknotów. Na nowych nie widniały już symbole narodowe. Po klęsce Niemiec, polska waluta powróciła. </a:t>
            </a:r>
          </a:p>
          <a:p>
            <a:pPr indent="-228600">
              <a:lnSpc>
                <a:spcPct val="110000"/>
              </a:lnSpc>
              <a:buFont typeface="Arial" panose="020B0604020202020204" pitchFamily="34" charset="0"/>
              <a:buChar char="•"/>
            </a:pPr>
            <a:endParaRPr lang="en-US" sz="600"/>
          </a:p>
        </p:txBody>
      </p:sp>
    </p:spTree>
    <p:extLst>
      <p:ext uri="{BB962C8B-B14F-4D97-AF65-F5344CB8AC3E}">
        <p14:creationId xmlns:p14="http://schemas.microsoft.com/office/powerpoint/2010/main" val="9681278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xmlns="" id="{92CC1E4F-F1F0-B945-BE50-C72A7103E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5950C135-EBDD-0B4C-C850-21A34F313019}"/>
              </a:ext>
            </a:extLst>
          </p:cNvPr>
          <p:cNvSpPr>
            <a:spLocks noGrp="1"/>
          </p:cNvSpPr>
          <p:nvPr>
            <p:ph type="title"/>
          </p:nvPr>
        </p:nvSpPr>
        <p:spPr>
          <a:xfrm>
            <a:off x="6796844" y="474333"/>
            <a:ext cx="4563883" cy="2146300"/>
          </a:xfrm>
        </p:spPr>
        <p:txBody>
          <a:bodyPr vert="horz" lIns="91440" tIns="45720" rIns="91440" bIns="45720" rtlCol="0" anchor="b">
            <a:normAutofit/>
          </a:bodyPr>
          <a:lstStyle/>
          <a:p>
            <a:r>
              <a:rPr lang="pl-PL" b="1" kern="1200" dirty="0">
                <a:latin typeface="+mj-lt"/>
                <a:ea typeface="+mj-ea"/>
                <a:cs typeface="+mj-cs"/>
              </a:rPr>
              <a:t>Pieniądz w Polsce dziś</a:t>
            </a:r>
            <a:endParaRPr lang="pl-PL" b="1" kern="1200" dirty="0">
              <a:latin typeface="+mj-lt"/>
            </a:endParaRPr>
          </a:p>
        </p:txBody>
      </p:sp>
      <p:pic>
        <p:nvPicPr>
          <p:cNvPr id="5" name="Symbol zastępczy zawartości 4" descr="Obraz zawierający waluta, pieniądze, Gotówka, Obchodzenie się z pieniędzmi&#10;&#10;Opis wygenerowany automatycznie">
            <a:extLst>
              <a:ext uri="{FF2B5EF4-FFF2-40B4-BE49-F238E27FC236}">
                <a16:creationId xmlns:a16="http://schemas.microsoft.com/office/drawing/2014/main" xmlns="" id="{9045F493-8153-D555-666B-B557402B93FA}"/>
              </a:ext>
            </a:extLst>
          </p:cNvPr>
          <p:cNvPicPr>
            <a:picLocks noGrp="1" noChangeAspect="1"/>
          </p:cNvPicPr>
          <p:nvPr>
            <p:ph sz="half" idx="2"/>
          </p:nvPr>
        </p:nvPicPr>
        <p:blipFill rotWithShape="1">
          <a:blip r:embed="rId2"/>
          <a:srcRect l="23236" r="17209" b="2"/>
          <a:stretch/>
        </p:blipFill>
        <p:spPr>
          <a:xfrm>
            <a:off x="20" y="10"/>
            <a:ext cx="6095979" cy="6857990"/>
          </a:xfrm>
          <a:prstGeom prst="rect">
            <a:avLst/>
          </a:prstGeom>
        </p:spPr>
      </p:pic>
      <p:sp>
        <p:nvSpPr>
          <p:cNvPr id="3" name="Symbol zastępczy zawartości 2">
            <a:extLst>
              <a:ext uri="{FF2B5EF4-FFF2-40B4-BE49-F238E27FC236}">
                <a16:creationId xmlns:a16="http://schemas.microsoft.com/office/drawing/2014/main" xmlns="" id="{6D653F0E-9C40-1E23-0DB2-CDA46D0B4B33}"/>
              </a:ext>
            </a:extLst>
          </p:cNvPr>
          <p:cNvSpPr>
            <a:spLocks noGrp="1"/>
          </p:cNvSpPr>
          <p:nvPr>
            <p:ph sz="half" idx="1"/>
          </p:nvPr>
        </p:nvSpPr>
        <p:spPr>
          <a:xfrm>
            <a:off x="6796844" y="2767953"/>
            <a:ext cx="4563883" cy="3461013"/>
          </a:xfrm>
        </p:spPr>
        <p:txBody>
          <a:bodyPr vert="horz" lIns="91440" tIns="45720" rIns="91440" bIns="45720" rtlCol="0" anchor="t">
            <a:normAutofit/>
          </a:bodyPr>
          <a:lstStyle/>
          <a:p>
            <a:pPr>
              <a:lnSpc>
                <a:spcPct val="110000"/>
              </a:lnSpc>
            </a:pPr>
            <a:r>
              <a:rPr lang="pl-PL" sz="1100" b="1" dirty="0"/>
              <a:t>Obecnie w Polsce prawnym środkiem płatniczym jest 1 złoty podzielny na 100 groszy. W obiegu znajdują się banknoty i monety emitowane przez Narodowy Bank Polski.</a:t>
            </a:r>
          </a:p>
          <a:p>
            <a:pPr>
              <a:lnSpc>
                <a:spcPct val="110000"/>
              </a:lnSpc>
            </a:pPr>
            <a:r>
              <a:rPr lang="pl-PL" sz="1200" b="1" dirty="0">
                <a:solidFill>
                  <a:srgbClr val="2B2B2B"/>
                </a:solidFill>
                <a:ea typeface="+mn-lt"/>
                <a:cs typeface="+mn-lt"/>
              </a:rPr>
              <a:t>Każde państwo członkowskie Unii Europejskiej, w tym Polska, zgodnie z podpisanymi traktatami powinno przyjąć wspólną europejską walutę – euro. Po wprowadzeniu euro w Polsce będzie obowiązywał tzw. okres podwójnego obiegu, kiedy będzie można posługiwać się zarówno euro, jak i złotym. Monety i banknoty będzie można wymienić na euro bez prowizji w Narodowym Banku Polskim.</a:t>
            </a:r>
            <a:endParaRPr lang="en-US" sz="1200" b="1" dirty="0">
              <a:solidFill>
                <a:srgbClr val="2B2B2B"/>
              </a:solidFill>
              <a:ea typeface="+mn-lt"/>
              <a:cs typeface="+mn-lt"/>
            </a:endParaRPr>
          </a:p>
        </p:txBody>
      </p:sp>
    </p:spTree>
    <p:extLst>
      <p:ext uri="{BB962C8B-B14F-4D97-AF65-F5344CB8AC3E}">
        <p14:creationId xmlns:p14="http://schemas.microsoft.com/office/powerpoint/2010/main" val="16950843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F669E05-0AEA-3FA0-7524-486A7089DBEF}"/>
              </a:ext>
            </a:extLst>
          </p:cNvPr>
          <p:cNvSpPr>
            <a:spLocks noGrp="1"/>
          </p:cNvSpPr>
          <p:nvPr>
            <p:ph type="title"/>
          </p:nvPr>
        </p:nvSpPr>
        <p:spPr>
          <a:xfrm>
            <a:off x="597160" y="553616"/>
            <a:ext cx="3791576" cy="1757505"/>
          </a:xfrm>
        </p:spPr>
        <p:txBody>
          <a:bodyPr/>
          <a:lstStyle/>
          <a:p>
            <a:r>
              <a:rPr lang="pl-PL" sz="3600" dirty="0">
                <a:ea typeface="+mj-lt"/>
                <a:cs typeface="+mj-lt"/>
              </a:rPr>
              <a:t>Narodowy Bank Polski</a:t>
            </a:r>
            <a:endParaRPr lang="pl-PL" dirty="0"/>
          </a:p>
        </p:txBody>
      </p:sp>
      <p:sp>
        <p:nvSpPr>
          <p:cNvPr id="3" name="Symbol zastępczy zawartości 2">
            <a:extLst>
              <a:ext uri="{FF2B5EF4-FFF2-40B4-BE49-F238E27FC236}">
                <a16:creationId xmlns:a16="http://schemas.microsoft.com/office/drawing/2014/main" xmlns="" id="{0F0BDF85-3FC7-B46C-3E69-09CA10D3BB35}"/>
              </a:ext>
            </a:extLst>
          </p:cNvPr>
          <p:cNvSpPr>
            <a:spLocks noGrp="1"/>
          </p:cNvSpPr>
          <p:nvPr>
            <p:ph idx="1"/>
          </p:nvPr>
        </p:nvSpPr>
        <p:spPr>
          <a:xfrm>
            <a:off x="5134708" y="553616"/>
            <a:ext cx="6453912" cy="5704114"/>
          </a:xfrm>
        </p:spPr>
        <p:txBody>
          <a:bodyPr vert="horz" lIns="91440" tIns="45720" rIns="91440" bIns="45720" rtlCol="0" anchor="t">
            <a:noAutofit/>
          </a:bodyPr>
          <a:lstStyle/>
          <a:p>
            <a:pPr marL="0" indent="0">
              <a:lnSpc>
                <a:spcPct val="110000"/>
              </a:lnSpc>
              <a:buNone/>
            </a:pPr>
            <a:r>
              <a:rPr lang="pl-PL" sz="900" b="1" dirty="0">
                <a:latin typeface="Arial"/>
                <a:cs typeface="Arial"/>
              </a:rPr>
              <a:t>Narodowy Bank Polski został utworzony 15 stycznia 1945 dekretem Krajowej Rady Narodowej. Początkowo funkcjonował jako bank państwowy pod nadzorem ministra skarbu. Do końca lat 80. zajmował się działalnością </a:t>
            </a:r>
            <a:r>
              <a:rPr lang="pl-PL" sz="900" b="1" dirty="0" err="1">
                <a:latin typeface="Arial"/>
                <a:cs typeface="Arial"/>
              </a:rPr>
              <a:t>ogólnobankową</a:t>
            </a:r>
            <a:r>
              <a:rPr lang="pl-PL" sz="900" b="1" dirty="0">
                <a:latin typeface="Arial"/>
                <a:cs typeface="Arial"/>
              </a:rPr>
              <a:t>: był monopolistą nie tylko w dziedzinie emisji pieniądza, ale także udzielania kredytu i gromadzenia oszczędności. W czasie przemian ustrojowych wydzielone zostały z niego banki regionalne i komercyjne, a sam NBP zajął się emisją pieniądza i polityką pieniężną państwa (funkcja monetarna).</a:t>
            </a:r>
            <a:endParaRPr lang="pl-PL" sz="900" dirty="0">
              <a:latin typeface="Arial"/>
              <a:cs typeface="Arial"/>
            </a:endParaRPr>
          </a:p>
          <a:p>
            <a:pPr marL="0" indent="0">
              <a:lnSpc>
                <a:spcPct val="110000"/>
              </a:lnSpc>
              <a:buNone/>
            </a:pPr>
            <a:r>
              <a:rPr lang="pl-PL" sz="900" b="1" dirty="0">
                <a:latin typeface="Arial"/>
                <a:cs typeface="Arial"/>
              </a:rPr>
              <a:t>NBP jest bankiem centralnym Rzeczypospolitej Polskiej. Wypełnia zadania określone w Konstytucji RP, </a:t>
            </a:r>
            <a:endParaRPr lang="pl-PL" sz="900" dirty="0">
              <a:latin typeface="Arial"/>
              <a:cs typeface="Arial"/>
            </a:endParaRPr>
          </a:p>
          <a:p>
            <a:pPr marL="0" indent="0">
              <a:lnSpc>
                <a:spcPct val="110000"/>
              </a:lnSpc>
              <a:buNone/>
            </a:pPr>
            <a:r>
              <a:rPr lang="pl-PL" sz="900" b="1" dirty="0">
                <a:latin typeface="Arial"/>
                <a:cs typeface="Arial"/>
              </a:rPr>
              <a:t>ustawie o Narodowym Banku Polskim i ustawie Prawo bankowe. Wymienione akty prawne gwarantują </a:t>
            </a:r>
            <a:r>
              <a:rPr lang="pl-PL" sz="900" b="1" dirty="0" err="1">
                <a:latin typeface="Arial"/>
                <a:cs typeface="Arial"/>
              </a:rPr>
              <a:t>niezależnośćNBP</a:t>
            </a:r>
            <a:r>
              <a:rPr lang="pl-PL" sz="900" b="1" dirty="0">
                <a:latin typeface="Arial"/>
                <a:cs typeface="Arial"/>
              </a:rPr>
              <a:t> od innych organów państwa. NBP pełni trzy podstawowe funkcje: banku emisyjnego, banku banków oraz centralnego banku państwa.</a:t>
            </a:r>
            <a:endParaRPr lang="pl-PL" sz="900">
              <a:latin typeface="Arial"/>
              <a:cs typeface="Arial"/>
            </a:endParaRPr>
          </a:p>
          <a:p>
            <a:pPr marL="0" indent="0">
              <a:lnSpc>
                <a:spcPct val="110000"/>
              </a:lnSpc>
              <a:buNone/>
            </a:pPr>
            <a:r>
              <a:rPr lang="pl-PL" sz="900" b="1" dirty="0">
                <a:latin typeface="Arial"/>
                <a:cs typeface="Arial"/>
              </a:rPr>
              <a:t>NBP przysługuje wyłączne prawo emitowania pieniądza i znaków pieniężnych Rzeczypospolitej Polskiej.</a:t>
            </a:r>
            <a:endParaRPr lang="pl-PL" sz="900" dirty="0">
              <a:latin typeface="Arial"/>
              <a:cs typeface="Arial"/>
            </a:endParaRPr>
          </a:p>
          <a:p>
            <a:pPr marL="0" indent="0">
              <a:lnSpc>
                <a:spcPct val="110000"/>
              </a:lnSpc>
              <a:buNone/>
            </a:pPr>
            <a:r>
              <a:rPr lang="pl-PL" sz="900" b="1" dirty="0">
                <a:latin typeface="Arial"/>
                <a:cs typeface="Arial"/>
              </a:rPr>
              <a:t> Podstawowym zadaniem NBP jest utrzymanie stabilnego poziomu cen. Do głównych obszarów działalności NBP należą:</a:t>
            </a:r>
            <a:endParaRPr lang="pl-PL" sz="900" dirty="0">
              <a:latin typeface="Arial"/>
              <a:cs typeface="Arial"/>
            </a:endParaRPr>
          </a:p>
          <a:p>
            <a:pPr>
              <a:lnSpc>
                <a:spcPct val="110000"/>
              </a:lnSpc>
            </a:pPr>
            <a:r>
              <a:rPr lang="pl-PL" sz="900" b="1" dirty="0">
                <a:latin typeface="Arial"/>
                <a:cs typeface="Arial"/>
              </a:rPr>
              <a:t>Prowadzenie polityki pieniężnej, </a:t>
            </a:r>
            <a:endParaRPr lang="pl-PL" sz="900" dirty="0">
              <a:latin typeface="Arial"/>
              <a:cs typeface="Arial"/>
            </a:endParaRPr>
          </a:p>
          <a:p>
            <a:pPr>
              <a:lnSpc>
                <a:spcPct val="110000"/>
              </a:lnSpc>
            </a:pPr>
            <a:r>
              <a:rPr lang="pl-PL" sz="900" b="1" dirty="0">
                <a:latin typeface="Arial"/>
                <a:cs typeface="Arial"/>
              </a:rPr>
              <a:t>działania na rzecz  stabilności krajowego systemu finansowego,</a:t>
            </a:r>
            <a:endParaRPr lang="pl-PL" sz="900" dirty="0">
              <a:latin typeface="Arial"/>
              <a:cs typeface="Arial"/>
            </a:endParaRPr>
          </a:p>
          <a:p>
            <a:pPr>
              <a:lnSpc>
                <a:spcPct val="110000"/>
              </a:lnSpc>
            </a:pPr>
            <a:r>
              <a:rPr lang="pl-PL" sz="900" b="1" dirty="0">
                <a:latin typeface="Arial"/>
                <a:cs typeface="Arial"/>
              </a:rPr>
              <a:t>działalność emisyjna,</a:t>
            </a:r>
            <a:endParaRPr lang="pl-PL" sz="900">
              <a:latin typeface="Arial"/>
              <a:cs typeface="Arial"/>
            </a:endParaRPr>
          </a:p>
          <a:p>
            <a:pPr>
              <a:lnSpc>
                <a:spcPct val="110000"/>
              </a:lnSpc>
            </a:pPr>
            <a:r>
              <a:rPr lang="pl-PL" sz="900" b="1" dirty="0">
                <a:latin typeface="Arial"/>
                <a:cs typeface="Arial"/>
              </a:rPr>
              <a:t>rozwój  i nadzór nad systemem płatniczym,</a:t>
            </a:r>
            <a:endParaRPr lang="pl-PL" sz="900" dirty="0">
              <a:latin typeface="Arial"/>
              <a:cs typeface="Arial"/>
            </a:endParaRPr>
          </a:p>
          <a:p>
            <a:pPr>
              <a:lnSpc>
                <a:spcPct val="110000"/>
              </a:lnSpc>
            </a:pPr>
            <a:r>
              <a:rPr lang="pl-PL" sz="900" b="1" dirty="0">
                <a:latin typeface="Arial"/>
                <a:cs typeface="Arial"/>
              </a:rPr>
              <a:t>zarządzanie rezerwami dewizowymi Polski,</a:t>
            </a:r>
            <a:endParaRPr lang="pl-PL" sz="900">
              <a:latin typeface="Arial"/>
              <a:cs typeface="Arial"/>
            </a:endParaRPr>
          </a:p>
          <a:p>
            <a:pPr>
              <a:lnSpc>
                <a:spcPct val="110000"/>
              </a:lnSpc>
            </a:pPr>
            <a:r>
              <a:rPr lang="pl-PL" sz="900" b="1" dirty="0">
                <a:latin typeface="Arial"/>
                <a:cs typeface="Arial"/>
              </a:rPr>
              <a:t>obsługa Skarbu Państwa,</a:t>
            </a:r>
            <a:endParaRPr lang="pl-PL" sz="900">
              <a:latin typeface="Arial"/>
              <a:cs typeface="Arial"/>
            </a:endParaRPr>
          </a:p>
          <a:p>
            <a:pPr>
              <a:lnSpc>
                <a:spcPct val="110000"/>
              </a:lnSpc>
            </a:pPr>
            <a:r>
              <a:rPr lang="pl-PL" sz="900" b="1" dirty="0">
                <a:latin typeface="Arial"/>
                <a:cs typeface="Arial"/>
              </a:rPr>
              <a:t>Regulowanie płynności banków</a:t>
            </a:r>
            <a:endParaRPr lang="pl-PL" sz="900" dirty="0">
              <a:latin typeface="Arial"/>
              <a:cs typeface="Arial"/>
            </a:endParaRPr>
          </a:p>
          <a:p>
            <a:pPr>
              <a:lnSpc>
                <a:spcPct val="110000"/>
              </a:lnSpc>
            </a:pPr>
            <a:r>
              <a:rPr lang="pl-PL" sz="900" b="1" dirty="0">
                <a:latin typeface="Arial"/>
                <a:cs typeface="Arial"/>
              </a:rPr>
              <a:t>Ustalanie wzorów i wartości nominalnej banknotów i monet, które wypłaca zgodnie z  zapotrzebowaniem</a:t>
            </a:r>
            <a:endParaRPr lang="pl-PL" sz="900" dirty="0">
              <a:latin typeface="Arial"/>
              <a:cs typeface="Arial"/>
            </a:endParaRPr>
          </a:p>
          <a:p>
            <a:pPr marL="0" indent="0">
              <a:lnSpc>
                <a:spcPct val="110000"/>
              </a:lnSpc>
              <a:buNone/>
            </a:pPr>
            <a:r>
              <a:rPr lang="pl-PL" sz="900" b="1" dirty="0">
                <a:latin typeface="Arial"/>
                <a:cs typeface="Arial"/>
              </a:rPr>
              <a:t> składanych przez banki</a:t>
            </a:r>
            <a:endParaRPr lang="pl-PL" sz="900" dirty="0">
              <a:latin typeface="Arial"/>
              <a:cs typeface="Arial"/>
            </a:endParaRPr>
          </a:p>
          <a:p>
            <a:pPr>
              <a:lnSpc>
                <a:spcPct val="110000"/>
              </a:lnSpc>
            </a:pPr>
            <a:r>
              <a:rPr lang="pl-PL" sz="900" b="1" dirty="0">
                <a:latin typeface="Arial"/>
                <a:cs typeface="Arial"/>
              </a:rPr>
              <a:t>Ustalanie stóp procentowych</a:t>
            </a:r>
            <a:endParaRPr lang="pl-PL" sz="900">
              <a:latin typeface="Arial"/>
              <a:cs typeface="Arial"/>
            </a:endParaRPr>
          </a:p>
          <a:p>
            <a:pPr>
              <a:lnSpc>
                <a:spcPct val="110000"/>
              </a:lnSpc>
            </a:pPr>
            <a:r>
              <a:rPr lang="pl-PL" sz="900" b="1" dirty="0">
                <a:latin typeface="Arial"/>
                <a:cs typeface="Arial"/>
              </a:rPr>
              <a:t>Ustalanie kosztu kredytów w gospodarce</a:t>
            </a:r>
            <a:endParaRPr lang="pl-PL" sz="900" dirty="0">
              <a:latin typeface="Arial"/>
              <a:cs typeface="Arial"/>
            </a:endParaRPr>
          </a:p>
          <a:p>
            <a:endParaRPr lang="pl-PL" dirty="0"/>
          </a:p>
        </p:txBody>
      </p:sp>
      <p:sp>
        <p:nvSpPr>
          <p:cNvPr id="4" name="Symbol zastępczy tekstu 3">
            <a:extLst>
              <a:ext uri="{FF2B5EF4-FFF2-40B4-BE49-F238E27FC236}">
                <a16:creationId xmlns:a16="http://schemas.microsoft.com/office/drawing/2014/main" xmlns="" id="{25F80E74-2156-9FC4-AC71-B9F0930A5E75}"/>
              </a:ext>
            </a:extLst>
          </p:cNvPr>
          <p:cNvSpPr>
            <a:spLocks noGrp="1"/>
          </p:cNvSpPr>
          <p:nvPr>
            <p:ph type="body" sz="half" idx="2"/>
          </p:nvPr>
        </p:nvSpPr>
        <p:spPr>
          <a:xfrm>
            <a:off x="597160" y="2311121"/>
            <a:ext cx="3356149" cy="2096039"/>
          </a:xfrm>
        </p:spPr>
        <p:txBody>
          <a:bodyPr/>
          <a:lstStyle/>
          <a:p>
            <a:endParaRPr lang="pl-PL"/>
          </a:p>
        </p:txBody>
      </p:sp>
      <p:pic>
        <p:nvPicPr>
          <p:cNvPr id="6" name="Symbol zastępczy zawartości 6" descr="Obraz zawierający zrzut ekranu, logo, niebieskie, Jaskrawoniebieski&#10;&#10;Opis wygenerowany automatycznie">
            <a:extLst>
              <a:ext uri="{FF2B5EF4-FFF2-40B4-BE49-F238E27FC236}">
                <a16:creationId xmlns:a16="http://schemas.microsoft.com/office/drawing/2014/main" xmlns="" id="{3803DE2F-C576-17E1-86AB-384D95427FFF}"/>
              </a:ext>
            </a:extLst>
          </p:cNvPr>
          <p:cNvPicPr>
            <a:picLocks noChangeAspect="1"/>
          </p:cNvPicPr>
          <p:nvPr/>
        </p:nvPicPr>
        <p:blipFill>
          <a:blip r:embed="rId2"/>
          <a:stretch>
            <a:fillRect/>
          </a:stretch>
        </p:blipFill>
        <p:spPr>
          <a:xfrm>
            <a:off x="543619" y="2306824"/>
            <a:ext cx="3411208" cy="2101756"/>
          </a:xfrm>
          <a:prstGeom prst="rect">
            <a:avLst/>
          </a:prstGeom>
        </p:spPr>
      </p:pic>
    </p:spTree>
    <p:extLst>
      <p:ext uri="{BB962C8B-B14F-4D97-AF65-F5344CB8AC3E}">
        <p14:creationId xmlns:p14="http://schemas.microsoft.com/office/powerpoint/2010/main" val="32012946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7B4472A-332B-71E5-8009-33841E7C3F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3965FE0-31CD-33DF-B5B2-22DA5D38698F}"/>
              </a:ext>
            </a:extLst>
          </p:cNvPr>
          <p:cNvSpPr>
            <a:spLocks noGrp="1"/>
          </p:cNvSpPr>
          <p:nvPr>
            <p:ph type="title"/>
          </p:nvPr>
        </p:nvSpPr>
        <p:spPr>
          <a:xfrm>
            <a:off x="737976" y="1367841"/>
            <a:ext cx="3348297" cy="2241755"/>
          </a:xfrm>
        </p:spPr>
        <p:txBody>
          <a:bodyPr vert="horz" lIns="91440" tIns="45720" rIns="91440" bIns="45720" rtlCol="0" anchor="b">
            <a:normAutofit/>
          </a:bodyPr>
          <a:lstStyle/>
          <a:p>
            <a:pPr algn="ctr"/>
            <a:r>
              <a:rPr lang="pl-PL" sz="3200" dirty="0"/>
              <a:t>Podstawowe formy pieniądza</a:t>
            </a:r>
          </a:p>
        </p:txBody>
      </p:sp>
      <p:pic>
        <p:nvPicPr>
          <p:cNvPr id="7" name="Symbol zastępczy zawartości 6" descr="Obraz zawierający tekst, zrzut ekranu, Czcionka, Prostokąt&#10;&#10;Opis wygenerowany automatycznie">
            <a:extLst>
              <a:ext uri="{FF2B5EF4-FFF2-40B4-BE49-F238E27FC236}">
                <a16:creationId xmlns:a16="http://schemas.microsoft.com/office/drawing/2014/main" xmlns="" id="{D17D164E-D67E-525F-C645-22524E8ECF1B}"/>
              </a:ext>
            </a:extLst>
          </p:cNvPr>
          <p:cNvPicPr>
            <a:picLocks noGrp="1" noChangeAspect="1"/>
          </p:cNvPicPr>
          <p:nvPr>
            <p:ph idx="1"/>
          </p:nvPr>
        </p:nvPicPr>
        <p:blipFill>
          <a:blip r:embed="rId2"/>
          <a:stretch>
            <a:fillRect/>
          </a:stretch>
        </p:blipFill>
        <p:spPr>
          <a:xfrm>
            <a:off x="4824248" y="1357767"/>
            <a:ext cx="7009164" cy="4135407"/>
          </a:xfrm>
          <a:prstGeom prst="rect">
            <a:avLst/>
          </a:prstGeom>
        </p:spPr>
      </p:pic>
    </p:spTree>
    <p:extLst>
      <p:ext uri="{BB962C8B-B14F-4D97-AF65-F5344CB8AC3E}">
        <p14:creationId xmlns:p14="http://schemas.microsoft.com/office/powerpoint/2010/main" val="30686210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E774347-705C-5B0F-6BB0-316441FEFD09}"/>
              </a:ext>
            </a:extLst>
          </p:cNvPr>
          <p:cNvSpPr>
            <a:spLocks noGrp="1"/>
          </p:cNvSpPr>
          <p:nvPr>
            <p:ph type="title"/>
          </p:nvPr>
        </p:nvSpPr>
        <p:spPr/>
        <p:txBody>
          <a:bodyPr/>
          <a:lstStyle/>
          <a:p>
            <a:r>
              <a:rPr lang="pl-PL" dirty="0"/>
              <a:t>Wartość pieniądza</a:t>
            </a:r>
          </a:p>
        </p:txBody>
      </p:sp>
      <p:sp>
        <p:nvSpPr>
          <p:cNvPr id="3" name="Symbol zastępczy tekstu 2">
            <a:extLst>
              <a:ext uri="{FF2B5EF4-FFF2-40B4-BE49-F238E27FC236}">
                <a16:creationId xmlns:a16="http://schemas.microsoft.com/office/drawing/2014/main" xmlns="" id="{93B9F61D-9E11-4F5C-43B5-E259530C312F}"/>
              </a:ext>
            </a:extLst>
          </p:cNvPr>
          <p:cNvSpPr>
            <a:spLocks noGrp="1"/>
          </p:cNvSpPr>
          <p:nvPr>
            <p:ph type="body" idx="1"/>
          </p:nvPr>
        </p:nvSpPr>
        <p:spPr/>
        <p:txBody>
          <a:bodyPr>
            <a:normAutofit/>
          </a:bodyPr>
          <a:lstStyle/>
          <a:p>
            <a:r>
              <a:rPr lang="pl-PL" dirty="0"/>
              <a:t>WARTOŚĆ PIENIĄDZA W CZASIE</a:t>
            </a:r>
          </a:p>
        </p:txBody>
      </p:sp>
      <p:sp>
        <p:nvSpPr>
          <p:cNvPr id="4" name="Symbol zastępczy zawartości 3">
            <a:extLst>
              <a:ext uri="{FF2B5EF4-FFF2-40B4-BE49-F238E27FC236}">
                <a16:creationId xmlns:a16="http://schemas.microsoft.com/office/drawing/2014/main" xmlns="" id="{1FC6B25B-E08F-743C-3183-5E655B48C1B3}"/>
              </a:ext>
            </a:extLst>
          </p:cNvPr>
          <p:cNvSpPr>
            <a:spLocks noGrp="1"/>
          </p:cNvSpPr>
          <p:nvPr>
            <p:ph sz="half" idx="2"/>
          </p:nvPr>
        </p:nvSpPr>
        <p:spPr/>
        <p:txBody>
          <a:bodyPr vert="horz" lIns="91440" tIns="45720" rIns="91440" bIns="45720" rtlCol="0" anchor="t">
            <a:normAutofit fontScale="92500" lnSpcReduction="10000"/>
          </a:bodyPr>
          <a:lstStyle/>
          <a:p>
            <a:r>
              <a:rPr lang="pl-PL" sz="1100" b="1" dirty="0">
                <a:latin typeface="Segoe UI"/>
                <a:cs typeface="Segoe UI"/>
              </a:rPr>
              <a:t>Wartość pieniądza zmienia się w czasie ze względu na inflację, zmiany kursów walut, preferencje inwestorów i ryzyko. Aprecjacja i deprecjacja wpływają na wartość pieniądza, a inflacja osłabia siłę nabywczą. Wzory matematyczne pozwalają obliczyć wartość przyszłą, wartość obecną i efektywną stopę procentową. Kapitalizacja jest procesem dodawania dochodów do kapitału. Wartość pieniądza w czasie jest zmienna.</a:t>
            </a:r>
            <a:r>
              <a:rPr lang="pl-PL" sz="1100" b="1" dirty="0">
                <a:solidFill>
                  <a:srgbClr val="000000"/>
                </a:solidFill>
                <a:latin typeface="Segoe UI"/>
                <a:cs typeface="Segoe UI"/>
              </a:rPr>
              <a:t> </a:t>
            </a:r>
          </a:p>
          <a:p>
            <a:r>
              <a:rPr lang="pl-PL" sz="1100" b="1" dirty="0">
                <a:latin typeface="Segoe UI"/>
                <a:cs typeface="Segoe UI"/>
              </a:rPr>
              <a:t>Wartość pieniądza w czasie często ulega zmianie przez:</a:t>
            </a:r>
          </a:p>
          <a:p>
            <a:r>
              <a:rPr lang="pl-PL" sz="1100" b="1" dirty="0">
                <a:latin typeface="Segoe UI"/>
                <a:cs typeface="Segoe UI"/>
              </a:rPr>
              <a:t>ryzyko - charakteryzuje się poczuciem niepewności czy założona stopa oprocentowania się zwróci,</a:t>
            </a:r>
            <a:endParaRPr lang="pl-PL" b="1" dirty="0"/>
          </a:p>
          <a:p>
            <a:r>
              <a:rPr lang="pl-PL" sz="1100" b="1" dirty="0">
                <a:latin typeface="Segoe UI"/>
                <a:cs typeface="Segoe UI"/>
              </a:rPr>
              <a:t>politykę - odnosi się do sytuacji państwa. Inwestorzy biorą pod uwagę państwa o stosunkowo małym zadłużeniu,</a:t>
            </a:r>
            <a:endParaRPr lang="pl-PL" b="1" dirty="0"/>
          </a:p>
          <a:p>
            <a:r>
              <a:rPr lang="pl-PL" sz="1100" b="1" dirty="0">
                <a:latin typeface="Segoe UI"/>
                <a:cs typeface="Segoe UI"/>
              </a:rPr>
              <a:t>zmianę waluty narodowej w stosunku do zagranicznych - w sytuacji, gdzie kurs waluty narodowej jest mocny w przeciwieństwie do walut zagranicznych mówi się o zjawisku aprecjacji. Natomiast w zdarzeniu odwrotnym gdzie spada kurs waluty narodowej a umacnia się waluta zagraniczna zachodzi deprecjacja</a:t>
            </a:r>
            <a:r>
              <a:rPr lang="pl-PL" sz="1100" b="1" dirty="0">
                <a:solidFill>
                  <a:srgbClr val="000000"/>
                </a:solidFill>
                <a:latin typeface="Segoe UI"/>
                <a:cs typeface="Segoe UI"/>
              </a:rPr>
              <a:t>.</a:t>
            </a:r>
            <a:endParaRPr lang="pl-PL" sz="1100" b="1" dirty="0">
              <a:solidFill>
                <a:srgbClr val="3366CC"/>
              </a:solidFill>
              <a:latin typeface="Segoe UI"/>
              <a:cs typeface="Segoe UI"/>
            </a:endParaRPr>
          </a:p>
          <a:p>
            <a:r>
              <a:rPr lang="pl-PL" sz="1100" b="1" dirty="0">
                <a:latin typeface="Segoe UI"/>
                <a:cs typeface="Segoe UI"/>
              </a:rPr>
              <a:t>czynniki inflacyjne - tzn. pieniądze wydawany teraz, w danym momencie mają większą wartość niż w przyszłości.</a:t>
            </a:r>
            <a:endParaRPr lang="pl-PL" b="1" dirty="0"/>
          </a:p>
          <a:p>
            <a:endParaRPr lang="pl-PL" sz="1100" dirty="0">
              <a:latin typeface="Segoe UI"/>
              <a:cs typeface="Segoe UI"/>
            </a:endParaRPr>
          </a:p>
        </p:txBody>
      </p:sp>
      <p:sp>
        <p:nvSpPr>
          <p:cNvPr id="5" name="Symbol zastępczy tekstu 4">
            <a:extLst>
              <a:ext uri="{FF2B5EF4-FFF2-40B4-BE49-F238E27FC236}">
                <a16:creationId xmlns:a16="http://schemas.microsoft.com/office/drawing/2014/main" xmlns="" id="{AF0053FA-84FA-7571-B606-52010BD57B1D}"/>
              </a:ext>
            </a:extLst>
          </p:cNvPr>
          <p:cNvSpPr>
            <a:spLocks noGrp="1"/>
          </p:cNvSpPr>
          <p:nvPr>
            <p:ph type="body" sz="quarter" idx="3"/>
          </p:nvPr>
        </p:nvSpPr>
        <p:spPr>
          <a:xfrm>
            <a:off x="6422571" y="346793"/>
            <a:ext cx="4813076" cy="1191205"/>
          </a:xfrm>
        </p:spPr>
        <p:txBody>
          <a:bodyPr>
            <a:normAutofit/>
          </a:bodyPr>
          <a:lstStyle/>
          <a:p>
            <a:r>
              <a:rPr lang="pl-PL" dirty="0"/>
              <a:t>Wzory określające wartość pieniądza w czasie</a:t>
            </a:r>
          </a:p>
          <a:p>
            <a:endParaRPr lang="pl-PL" dirty="0"/>
          </a:p>
        </p:txBody>
      </p:sp>
      <p:pic>
        <p:nvPicPr>
          <p:cNvPr id="7" name="Symbol zastępczy zawartości 6" descr="Obraz zawierający tekst, zrzut ekranu, Czcionka, dokument&#10;&#10;Opis wygenerowany automatycznie">
            <a:extLst>
              <a:ext uri="{FF2B5EF4-FFF2-40B4-BE49-F238E27FC236}">
                <a16:creationId xmlns:a16="http://schemas.microsoft.com/office/drawing/2014/main" xmlns="" id="{3E358F6F-BB74-3702-3866-211E8CB7C95A}"/>
              </a:ext>
            </a:extLst>
          </p:cNvPr>
          <p:cNvPicPr>
            <a:picLocks noGrp="1" noChangeAspect="1"/>
          </p:cNvPicPr>
          <p:nvPr>
            <p:ph sz="quarter" idx="4"/>
          </p:nvPr>
        </p:nvPicPr>
        <p:blipFill>
          <a:blip r:embed="rId2"/>
          <a:stretch>
            <a:fillRect/>
          </a:stretch>
        </p:blipFill>
        <p:spPr>
          <a:xfrm>
            <a:off x="6172199" y="1381815"/>
            <a:ext cx="5183189" cy="4588704"/>
          </a:xfrm>
        </p:spPr>
      </p:pic>
    </p:spTree>
    <p:extLst>
      <p:ext uri="{BB962C8B-B14F-4D97-AF65-F5344CB8AC3E}">
        <p14:creationId xmlns:p14="http://schemas.microsoft.com/office/powerpoint/2010/main" val="30419369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D867C6C-C426-3E30-5446-52685E13AF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45E7F3F2-398C-6DF3-F066-19AEE6A5F93C}"/>
              </a:ext>
            </a:extLst>
          </p:cNvPr>
          <p:cNvSpPr>
            <a:spLocks noGrp="1"/>
          </p:cNvSpPr>
          <p:nvPr>
            <p:ph type="title"/>
          </p:nvPr>
        </p:nvSpPr>
        <p:spPr>
          <a:xfrm>
            <a:off x="1017431" y="1538242"/>
            <a:ext cx="3710319" cy="1784282"/>
          </a:xfrm>
        </p:spPr>
        <p:txBody>
          <a:bodyPr vert="horz" lIns="91440" tIns="45720" rIns="91440" bIns="45720" rtlCol="0" anchor="t">
            <a:normAutofit fontScale="90000"/>
          </a:bodyPr>
          <a:lstStyle/>
          <a:p>
            <a:pPr algn="r"/>
            <a:r>
              <a:rPr lang="pl-PL" sz="3600" dirty="0"/>
              <a:t>Główne</a:t>
            </a:r>
            <a:r>
              <a:rPr lang="pl-PL" sz="3600" b="1" kern="1200" dirty="0">
                <a:latin typeface="+mj-lt"/>
                <a:ea typeface="+mj-ea"/>
                <a:cs typeface="+mj-cs"/>
              </a:rPr>
              <a:t> </a:t>
            </a:r>
            <a:r>
              <a:rPr lang="pl-PL" sz="3600" dirty="0"/>
              <a:t>czynniki wpływające na </a:t>
            </a:r>
            <a:r>
              <a:rPr lang="pl-PL" sz="3600" b="1" kern="1200" dirty="0">
                <a:latin typeface="+mj-lt"/>
                <a:ea typeface="+mj-ea"/>
                <a:cs typeface="+mj-cs"/>
              </a:rPr>
              <a:t>wartość pieniądza?</a:t>
            </a:r>
            <a:endParaRPr lang="pl-PL" sz="3600" b="1" kern="1200" dirty="0">
              <a:latin typeface="+mj-lt"/>
            </a:endParaRPr>
          </a:p>
        </p:txBody>
      </p:sp>
      <p:pic>
        <p:nvPicPr>
          <p:cNvPr id="3" name="Obraz 2" descr="Obraz zawierający tekst, Materiały biurowe, Telefon komórkowy&#10;&#10;Opis wygenerowany automatycznie">
            <a:extLst>
              <a:ext uri="{FF2B5EF4-FFF2-40B4-BE49-F238E27FC236}">
                <a16:creationId xmlns:a16="http://schemas.microsoft.com/office/drawing/2014/main" xmlns="" id="{39F11F5A-21E7-06F9-2B9E-183AEB9BDDE5}"/>
              </a:ext>
            </a:extLst>
          </p:cNvPr>
          <p:cNvPicPr>
            <a:picLocks noChangeAspect="1"/>
          </p:cNvPicPr>
          <p:nvPr/>
        </p:nvPicPr>
        <p:blipFill>
          <a:blip r:embed="rId2"/>
          <a:stretch>
            <a:fillRect/>
          </a:stretch>
        </p:blipFill>
        <p:spPr>
          <a:xfrm>
            <a:off x="1402369" y="3844564"/>
            <a:ext cx="3217333" cy="1576492"/>
          </a:xfrm>
          <a:prstGeom prst="rect">
            <a:avLst/>
          </a:prstGeom>
        </p:spPr>
      </p:pic>
      <p:sp>
        <p:nvSpPr>
          <p:cNvPr id="4" name="Symbol zastępczy tekstu 3">
            <a:extLst>
              <a:ext uri="{FF2B5EF4-FFF2-40B4-BE49-F238E27FC236}">
                <a16:creationId xmlns:a16="http://schemas.microsoft.com/office/drawing/2014/main" xmlns="" id="{DA77EA17-DDAE-8C12-F73A-4EEE05FBB095}"/>
              </a:ext>
            </a:extLst>
          </p:cNvPr>
          <p:cNvSpPr>
            <a:spLocks noGrp="1"/>
          </p:cNvSpPr>
          <p:nvPr>
            <p:ph type="body" sz="half" idx="2"/>
          </p:nvPr>
        </p:nvSpPr>
        <p:spPr>
          <a:xfrm>
            <a:off x="5455920" y="1513360"/>
            <a:ext cx="4879355" cy="4306236"/>
          </a:xfrm>
        </p:spPr>
        <p:txBody>
          <a:bodyPr vert="horz" lIns="91440" tIns="45720" rIns="91440" bIns="45720" rtlCol="0">
            <a:normAutofit/>
          </a:bodyPr>
          <a:lstStyle/>
          <a:p>
            <a:pPr indent="-228600">
              <a:lnSpc>
                <a:spcPct val="110000"/>
              </a:lnSpc>
              <a:buFont typeface="Arial" panose="020B0604020202020204" pitchFamily="34" charset="0"/>
              <a:buChar char="•"/>
            </a:pPr>
            <a:endParaRPr lang="pl-PL" sz="1700" dirty="0"/>
          </a:p>
          <a:p>
            <a:pPr indent="-228600">
              <a:lnSpc>
                <a:spcPct val="110000"/>
              </a:lnSpc>
              <a:buFont typeface="Arial" panose="020B0604020202020204" pitchFamily="34" charset="0"/>
              <a:buChar char="•"/>
            </a:pPr>
            <a:endParaRPr lang="pl-PL" sz="1700" b="1" dirty="0"/>
          </a:p>
          <a:p>
            <a:pPr marL="285750" indent="-228600">
              <a:lnSpc>
                <a:spcPct val="110000"/>
              </a:lnSpc>
              <a:buFont typeface="Arial" panose="020B0604020202020204" pitchFamily="34" charset="0"/>
              <a:buChar char="•"/>
            </a:pPr>
            <a:r>
              <a:rPr lang="pl-PL" sz="1700" b="1" dirty="0"/>
              <a:t>Różnice kursów (jeżeli kurs złotówki spada, wtedy spada też realna wartość waluty krajowej.)</a:t>
            </a:r>
          </a:p>
          <a:p>
            <a:pPr marL="285750" indent="-228600">
              <a:lnSpc>
                <a:spcPct val="110000"/>
              </a:lnSpc>
              <a:buFont typeface="Arial" panose="020B0604020202020204" pitchFamily="34" charset="0"/>
              <a:buChar char="•"/>
            </a:pPr>
            <a:r>
              <a:rPr lang="pl-PL" sz="1700" b="1" dirty="0"/>
              <a:t>Inflacja</a:t>
            </a:r>
          </a:p>
          <a:p>
            <a:pPr marL="285750" indent="-228600">
              <a:lnSpc>
                <a:spcPct val="110000"/>
              </a:lnSpc>
              <a:buFont typeface="Arial" panose="020B0604020202020204" pitchFamily="34" charset="0"/>
              <a:buChar char="•"/>
            </a:pPr>
            <a:r>
              <a:rPr lang="pl-PL" sz="1700" b="1" dirty="0"/>
              <a:t>Deflacja</a:t>
            </a:r>
          </a:p>
          <a:p>
            <a:pPr marL="285750" indent="-228600">
              <a:lnSpc>
                <a:spcPct val="110000"/>
              </a:lnSpc>
              <a:buFont typeface="Arial" panose="020B0604020202020204" pitchFamily="34" charset="0"/>
              <a:buChar char="•"/>
            </a:pPr>
            <a:r>
              <a:rPr lang="pl-PL" sz="1700" b="1" dirty="0"/>
              <a:t>Kursy walut</a:t>
            </a:r>
          </a:p>
          <a:p>
            <a:pPr marL="285750" indent="-228600">
              <a:lnSpc>
                <a:spcPct val="110000"/>
              </a:lnSpc>
              <a:buFont typeface="Arial" panose="020B0604020202020204" pitchFamily="34" charset="0"/>
              <a:buChar char="•"/>
            </a:pPr>
            <a:r>
              <a:rPr lang="pl-PL" sz="1700" b="1" dirty="0"/>
              <a:t>Stopy procentowe (podwyższenie stóp procentowym ma bowiem za zadanie pobudzić gospodarkę, ale jednocześnie prowadzi to do inflacji)</a:t>
            </a:r>
          </a:p>
        </p:txBody>
      </p:sp>
    </p:spTree>
    <p:extLst>
      <p:ext uri="{BB962C8B-B14F-4D97-AF65-F5344CB8AC3E}">
        <p14:creationId xmlns:p14="http://schemas.microsoft.com/office/powerpoint/2010/main" val="7313157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xmlns:p14="http://schemas.microsoft.com/office/powerpoint/2010/main" spd="slow">
        <p:fade/>
      </p:transition>
    </mc:Fallback>
  </mc:AlternateContent>
</p:sld>
</file>

<file path=ppt/theme/theme1.xml><?xml version="1.0" encoding="utf-8"?>
<a:theme xmlns:a="http://schemas.openxmlformats.org/drawingml/2006/main" name="VanillaVTI">
  <a:themeElements>
    <a:clrScheme name="AnalogousFromRegularSeedRightStep">
      <a:dk1>
        <a:srgbClr val="000000"/>
      </a:dk1>
      <a:lt1>
        <a:srgbClr val="FFFFFF"/>
      </a:lt1>
      <a:dk2>
        <a:srgbClr val="413424"/>
      </a:dk2>
      <a:lt2>
        <a:srgbClr val="E2E7E8"/>
      </a:lt2>
      <a:accent1>
        <a:srgbClr val="D64D3A"/>
      </a:accent1>
      <a:accent2>
        <a:srgbClr val="C47C28"/>
      </a:accent2>
      <a:accent3>
        <a:srgbClr val="ADA82F"/>
      </a:accent3>
      <a:accent4>
        <a:srgbClr val="7EB325"/>
      </a:accent4>
      <a:accent5>
        <a:srgbClr val="4FB932"/>
      </a:accent5>
      <a:accent6>
        <a:srgbClr val="27BC45"/>
      </a:accent6>
      <a:hlink>
        <a:srgbClr val="348F9C"/>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0</TotalTime>
  <Words>460</Words>
  <Application>Microsoft Macintosh PowerPoint</Application>
  <PresentationFormat>Niestandardowy</PresentationFormat>
  <Paragraphs>78</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VanillaVTI</vt:lpstr>
      <vt:lpstr>WARTOŚĆ POLSKIEGO PIENIĄDZA Maja Lewandowska, kl. 1b2</vt:lpstr>
      <vt:lpstr>PIENIĄDZ dawniej i dziś</vt:lpstr>
      <vt:lpstr>Polski pieniądz - początki</vt:lpstr>
      <vt:lpstr>Historia pieniądza w Polsce </vt:lpstr>
      <vt:lpstr>Pieniądz w Polsce dziś</vt:lpstr>
      <vt:lpstr>Narodowy Bank Polski</vt:lpstr>
      <vt:lpstr>Podstawowe formy pieniądza</vt:lpstr>
      <vt:lpstr>Wartość pieniądza</vt:lpstr>
      <vt:lpstr>Główne czynniki wpływające na wartość pieniądza?</vt:lpstr>
      <vt:lpstr>Inflacja i deflacja</vt:lpstr>
      <vt:lpstr>Inflacja i deflacja</vt:lpstr>
      <vt:lpstr>Siła nabywcza pieniądza</vt:lpstr>
      <vt:lpstr>Siła nabywcza pieniądza w Polsce</vt:lpstr>
      <vt:lpstr>Jak obliczyć siłę nabywczą pieniądza?</vt:lpstr>
      <vt:lpstr>Pieniądz - ciekawostki</vt:lpstr>
      <vt:lpstr>Dziękuję za uwagę</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Beata</cp:lastModifiedBy>
  <cp:revision>940</cp:revision>
  <dcterms:created xsi:type="dcterms:W3CDTF">2024-02-04T11:41:17Z</dcterms:created>
  <dcterms:modified xsi:type="dcterms:W3CDTF">2024-03-06T19:48:46Z</dcterms:modified>
</cp:coreProperties>
</file>